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2/19/2019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2/19/2019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2/19/2019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2/19/2019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2/19/2019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2/19/2019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2/19/2019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2/19/2019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2/19/2019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6BEEB-53F1-4BBA-9CCB-1B36E5DE4804}"/>
              </a:ext>
            </a:extLst>
          </p:cNvPr>
          <p:cNvSpPr>
            <a:spLocks noGrp="1"/>
          </p:cNvSpPr>
          <p:nvPr>
            <p:ph type="ctrTitle"/>
          </p:nvPr>
        </p:nvSpPr>
        <p:spPr/>
        <p:txBody>
          <a:bodyPr/>
          <a:lstStyle/>
          <a:p>
            <a:r>
              <a:rPr lang="en-US" sz="5400" dirty="0"/>
              <a:t>Ap European History </a:t>
            </a:r>
            <a:br>
              <a:rPr lang="en-US" sz="5400" dirty="0"/>
            </a:br>
            <a:r>
              <a:rPr lang="en-US" sz="5400" dirty="0"/>
              <a:t>Chapter 21 Section 1: </a:t>
            </a:r>
            <a:br>
              <a:rPr lang="en-US" sz="5400" dirty="0"/>
            </a:br>
            <a:br>
              <a:rPr lang="en-US" sz="5400" i="1" dirty="0"/>
            </a:br>
            <a:r>
              <a:rPr lang="en-US" sz="5400" i="1" dirty="0"/>
              <a:t>the Conservative Order </a:t>
            </a:r>
          </a:p>
        </p:txBody>
      </p:sp>
      <p:sp>
        <p:nvSpPr>
          <p:cNvPr id="3" name="Subtitle 2">
            <a:extLst>
              <a:ext uri="{FF2B5EF4-FFF2-40B4-BE49-F238E27FC236}">
                <a16:creationId xmlns:a16="http://schemas.microsoft.com/office/drawing/2014/main" id="{3A785B8F-B1BF-4878-B244-35CA3049C6C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80301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CB9C4-0320-44BF-941C-1379B7E65E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215278-8256-40B7-BED5-7E6D7FD3BA67}"/>
              </a:ext>
            </a:extLst>
          </p:cNvPr>
          <p:cNvSpPr>
            <a:spLocks noGrp="1"/>
          </p:cNvSpPr>
          <p:nvPr>
            <p:ph idx="1"/>
          </p:nvPr>
        </p:nvSpPr>
        <p:spPr/>
        <p:txBody>
          <a:bodyPr>
            <a:noAutofit/>
          </a:bodyPr>
          <a:lstStyle/>
          <a:p>
            <a:r>
              <a:rPr lang="en-US" sz="2800" dirty="0"/>
              <a:t>Prussia and Austria were allowed to keep some Polish territory. </a:t>
            </a:r>
          </a:p>
          <a:p>
            <a:r>
              <a:rPr lang="en-US" sz="2800" dirty="0"/>
              <a:t>A new nominally independent Polish kingdom, about three-quarters of the size of the duchy of Warsaw, was established, with the Romanov dynasty of Russia as its hereditary monarchs. </a:t>
            </a:r>
          </a:p>
          <a:p>
            <a:endParaRPr lang="en-US" sz="2800" dirty="0"/>
          </a:p>
          <a:p>
            <a:r>
              <a:rPr lang="en-US" sz="2800" dirty="0"/>
              <a:t>Although Poland was guaranteed its independence, the kingdom’s foreign policy remained under Russian control. </a:t>
            </a:r>
          </a:p>
        </p:txBody>
      </p:sp>
    </p:spTree>
    <p:extLst>
      <p:ext uri="{BB962C8B-B14F-4D97-AF65-F5344CB8AC3E}">
        <p14:creationId xmlns:p14="http://schemas.microsoft.com/office/powerpoint/2010/main" val="3519371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4232C-9C43-4D4B-B583-B0F7FF56C5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BCD8D4-89D1-41A8-9DFC-B8872F1A833F}"/>
              </a:ext>
            </a:extLst>
          </p:cNvPr>
          <p:cNvSpPr>
            <a:spLocks noGrp="1"/>
          </p:cNvSpPr>
          <p:nvPr>
            <p:ph idx="1"/>
          </p:nvPr>
        </p:nvSpPr>
        <p:spPr/>
        <p:txBody>
          <a:bodyPr/>
          <a:lstStyle/>
          <a:p>
            <a:r>
              <a:rPr lang="en-US" sz="2400" dirty="0"/>
              <a:t>Prussia was compensated for its loss of Polish lands by receiving two-fifths of Saxony, the Napoleonic German kingdom of Westphalia, and the left bank of the Rhine. </a:t>
            </a:r>
          </a:p>
          <a:p>
            <a:endParaRPr lang="en-US" dirty="0"/>
          </a:p>
        </p:txBody>
      </p:sp>
    </p:spTree>
    <p:extLst>
      <p:ext uri="{BB962C8B-B14F-4D97-AF65-F5344CB8AC3E}">
        <p14:creationId xmlns:p14="http://schemas.microsoft.com/office/powerpoint/2010/main" val="3524918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F8159-5526-4F9E-A64E-4786C05B0936}"/>
              </a:ext>
            </a:extLst>
          </p:cNvPr>
          <p:cNvSpPr>
            <a:spLocks noGrp="1"/>
          </p:cNvSpPr>
          <p:nvPr>
            <p:ph type="title"/>
          </p:nvPr>
        </p:nvSpPr>
        <p:spPr/>
        <p:txBody>
          <a:bodyPr/>
          <a:lstStyle/>
          <a:p>
            <a:r>
              <a:rPr lang="en-US" i="1" dirty="0"/>
              <a:t>Again What is (What was) Prussia? </a:t>
            </a:r>
          </a:p>
        </p:txBody>
      </p:sp>
      <p:sp>
        <p:nvSpPr>
          <p:cNvPr id="3" name="Content Placeholder 2">
            <a:extLst>
              <a:ext uri="{FF2B5EF4-FFF2-40B4-BE49-F238E27FC236}">
                <a16:creationId xmlns:a16="http://schemas.microsoft.com/office/drawing/2014/main" id="{F2E6E249-190D-4EB9-BD7D-A3432C80CEFF}"/>
              </a:ext>
            </a:extLst>
          </p:cNvPr>
          <p:cNvSpPr>
            <a:spLocks noGrp="1"/>
          </p:cNvSpPr>
          <p:nvPr>
            <p:ph idx="1"/>
          </p:nvPr>
        </p:nvSpPr>
        <p:spPr>
          <a:xfrm>
            <a:off x="1251678" y="2105247"/>
            <a:ext cx="10178322" cy="4476306"/>
          </a:xfrm>
        </p:spPr>
        <p:txBody>
          <a:bodyPr/>
          <a:lstStyle/>
          <a:p>
            <a:r>
              <a:rPr lang="en-US" b="1" i="1" dirty="0"/>
              <a:t>Prussia, the land of the Prussians on the southeastern coast of the Baltic Sea, which came under Polish and German rule in the Middle Ages</a:t>
            </a:r>
          </a:p>
          <a:p>
            <a:endParaRPr lang="en-US" b="1" i="1" dirty="0"/>
          </a:p>
          <a:p>
            <a:r>
              <a:rPr lang="en-US" b="1" i="1" dirty="0"/>
              <a:t>The kingdom ruled from 1701 by the German Hohenzollern dynasty, including Prussia and Brandenburg, with Berlin as its capital, which seized much of northern Germany and western Poland in the 18th and 19th centuries and united Germany under its leadership in 1871;</a:t>
            </a:r>
          </a:p>
          <a:p>
            <a:endParaRPr lang="en-US" b="1" i="1" dirty="0"/>
          </a:p>
          <a:p>
            <a:r>
              <a:rPr lang="en-US" b="1" i="1" dirty="0"/>
              <a:t> The Land (state) created after the fall of the Hohenzollerns in 1918, which included most of their former kingdom and which was abolished by the Allies in 1947 as part of the political reorganization of Germany after its defeat in World War II.</a:t>
            </a:r>
          </a:p>
        </p:txBody>
      </p:sp>
    </p:spTree>
    <p:extLst>
      <p:ext uri="{BB962C8B-B14F-4D97-AF65-F5344CB8AC3E}">
        <p14:creationId xmlns:p14="http://schemas.microsoft.com/office/powerpoint/2010/main" val="3216565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F2482-98E6-4F2B-8F77-ACE200F025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913B6D-089E-4B2D-82F6-53E9B5A8F09D}"/>
              </a:ext>
            </a:extLst>
          </p:cNvPr>
          <p:cNvSpPr>
            <a:spLocks noGrp="1"/>
          </p:cNvSpPr>
          <p:nvPr>
            <p:ph idx="1"/>
          </p:nvPr>
        </p:nvSpPr>
        <p:spPr/>
        <p:txBody>
          <a:bodyPr>
            <a:normAutofit/>
          </a:bodyPr>
          <a:lstStyle/>
          <a:p>
            <a:r>
              <a:rPr lang="en-US" sz="2800" dirty="0"/>
              <a:t>Austria was compensated for its loss of the Austrian Netherlands by being given control of two northern Italian provinces, Lombardy and Venetia. </a:t>
            </a:r>
          </a:p>
          <a:p>
            <a:endParaRPr lang="en-US" sz="2800" dirty="0"/>
          </a:p>
          <a:p>
            <a:pPr lvl="1"/>
            <a:r>
              <a:rPr lang="en-US" sz="2600" b="1" i="1" dirty="0"/>
              <a:t>In making these territorial rearrangements, the powers at Vienna believed they were forming a new balance of power that would keep any one country from dominating Europe. </a:t>
            </a:r>
          </a:p>
        </p:txBody>
      </p:sp>
    </p:spTree>
    <p:extLst>
      <p:ext uri="{BB962C8B-B14F-4D97-AF65-F5344CB8AC3E}">
        <p14:creationId xmlns:p14="http://schemas.microsoft.com/office/powerpoint/2010/main" val="196842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F8CB4-AD50-4BA2-A4F8-17C6D346F6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49F4EA-D5FA-4B70-B715-0455D4290385}"/>
              </a:ext>
            </a:extLst>
          </p:cNvPr>
          <p:cNvSpPr>
            <a:spLocks noGrp="1"/>
          </p:cNvSpPr>
          <p:nvPr>
            <p:ph idx="1"/>
          </p:nvPr>
        </p:nvSpPr>
        <p:spPr>
          <a:xfrm>
            <a:off x="1251678" y="2286001"/>
            <a:ext cx="10178322" cy="4189614"/>
          </a:xfrm>
        </p:spPr>
        <p:txBody>
          <a:bodyPr/>
          <a:lstStyle/>
          <a:p>
            <a:r>
              <a:rPr lang="en-US" dirty="0"/>
              <a:t>Considerations of the balance of power also dictated the allied treatment of France. </a:t>
            </a:r>
          </a:p>
          <a:p>
            <a:r>
              <a:rPr lang="en-US" dirty="0"/>
              <a:t>France had not been significantly weakened.</a:t>
            </a:r>
          </a:p>
          <a:p>
            <a:r>
              <a:rPr lang="en-US" dirty="0"/>
              <a:t>It remained a great power. </a:t>
            </a:r>
          </a:p>
          <a:p>
            <a:r>
              <a:rPr lang="en-US" dirty="0"/>
              <a:t>The fear that France might again upset the European peace remained so strong that the great powers attempted to establish major defensive barriers against possible French expansion. </a:t>
            </a:r>
          </a:p>
          <a:p>
            <a:endParaRPr lang="en-US" dirty="0"/>
          </a:p>
          <a:p>
            <a:pPr lvl="1"/>
            <a:r>
              <a:rPr lang="en-US" dirty="0"/>
              <a:t>To the North of France, they created a new enlarged kingdom of the Netherlands composed of the former Dutch Republic and the Austrian Netherlands (Belgium) under a new ruler, </a:t>
            </a:r>
            <a:r>
              <a:rPr lang="en-US" b="1" dirty="0"/>
              <a:t>King William I of the House of Orange. </a:t>
            </a:r>
          </a:p>
        </p:txBody>
      </p:sp>
    </p:spTree>
    <p:extLst>
      <p:ext uri="{BB962C8B-B14F-4D97-AF65-F5344CB8AC3E}">
        <p14:creationId xmlns:p14="http://schemas.microsoft.com/office/powerpoint/2010/main" val="896937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1EDF3-B39B-441C-B704-6E31AD629E49}"/>
              </a:ext>
            </a:extLst>
          </p:cNvPr>
          <p:cNvSpPr>
            <a:spLocks noGrp="1"/>
          </p:cNvSpPr>
          <p:nvPr>
            <p:ph type="title"/>
          </p:nvPr>
        </p:nvSpPr>
        <p:spPr/>
        <p:txBody>
          <a:bodyPr/>
          <a:lstStyle/>
          <a:p>
            <a:r>
              <a:rPr lang="en-US" dirty="0"/>
              <a:t>Germanic Confederation </a:t>
            </a:r>
          </a:p>
        </p:txBody>
      </p:sp>
      <p:sp>
        <p:nvSpPr>
          <p:cNvPr id="3" name="Content Placeholder 2">
            <a:extLst>
              <a:ext uri="{FF2B5EF4-FFF2-40B4-BE49-F238E27FC236}">
                <a16:creationId xmlns:a16="http://schemas.microsoft.com/office/drawing/2014/main" id="{9B6AF917-B121-44D5-9EDF-5227F11CC090}"/>
              </a:ext>
            </a:extLst>
          </p:cNvPr>
          <p:cNvSpPr>
            <a:spLocks noGrp="1"/>
          </p:cNvSpPr>
          <p:nvPr>
            <p:ph idx="1"/>
          </p:nvPr>
        </p:nvSpPr>
        <p:spPr/>
        <p:txBody>
          <a:bodyPr/>
          <a:lstStyle/>
          <a:p>
            <a:r>
              <a:rPr lang="en-US" dirty="0"/>
              <a:t>The British at least expected Prussia to be the major bulwark (a defensive wall) against French expansion in central Europe, but the Congress of Vienna also created a new league of German states, the Germanic Confederation, to replace the Napoleonic Confederation of the Rhine. </a:t>
            </a:r>
          </a:p>
        </p:txBody>
      </p:sp>
    </p:spTree>
    <p:extLst>
      <p:ext uri="{BB962C8B-B14F-4D97-AF65-F5344CB8AC3E}">
        <p14:creationId xmlns:p14="http://schemas.microsoft.com/office/powerpoint/2010/main" val="2277517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09C01-4DC5-4B80-9B3C-6F7E72AB7F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A501477-6A94-4F8B-BFF9-56520CACF730}"/>
              </a:ext>
            </a:extLst>
          </p:cNvPr>
          <p:cNvSpPr>
            <a:spLocks noGrp="1"/>
          </p:cNvSpPr>
          <p:nvPr>
            <p:ph idx="1"/>
          </p:nvPr>
        </p:nvSpPr>
        <p:spPr/>
        <p:txBody>
          <a:bodyPr/>
          <a:lstStyle/>
          <a:p>
            <a:r>
              <a:rPr lang="en-US" dirty="0"/>
              <a:t>Napoleon’s escape from Elba and his One Hundred Days in the midst of the Congress of Vienna delayed the negotiations but did not significantly alter the overall agreement. </a:t>
            </a:r>
          </a:p>
          <a:p>
            <a:endParaRPr lang="en-US" dirty="0"/>
          </a:p>
          <a:p>
            <a:pPr lvl="1"/>
            <a:r>
              <a:rPr lang="en-US" dirty="0"/>
              <a:t>It was decided to punish the French people for their enthusiastic response to Napoleon’s return. </a:t>
            </a:r>
          </a:p>
          <a:p>
            <a:pPr lvl="1"/>
            <a:r>
              <a:rPr lang="en-US" dirty="0"/>
              <a:t>France’s borders were returned to those of 1790, and it was forced to pay an indemnity and accept an army of occupation for five years. </a:t>
            </a:r>
          </a:p>
        </p:txBody>
      </p:sp>
    </p:spTree>
    <p:extLst>
      <p:ext uri="{BB962C8B-B14F-4D97-AF65-F5344CB8AC3E}">
        <p14:creationId xmlns:p14="http://schemas.microsoft.com/office/powerpoint/2010/main" val="97630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A33B6-1339-467A-A6CB-E047CE9AA2B1}"/>
              </a:ext>
            </a:extLst>
          </p:cNvPr>
          <p:cNvSpPr>
            <a:spLocks noGrp="1"/>
          </p:cNvSpPr>
          <p:nvPr>
            <p:ph type="title"/>
          </p:nvPr>
        </p:nvSpPr>
        <p:spPr/>
        <p:txBody>
          <a:bodyPr/>
          <a:lstStyle/>
          <a:p>
            <a:r>
              <a:rPr lang="en-US" dirty="0"/>
              <a:t>Overall success of the Congress of Vienna </a:t>
            </a:r>
          </a:p>
        </p:txBody>
      </p:sp>
      <p:sp>
        <p:nvSpPr>
          <p:cNvPr id="3" name="Content Placeholder 2">
            <a:extLst>
              <a:ext uri="{FF2B5EF4-FFF2-40B4-BE49-F238E27FC236}">
                <a16:creationId xmlns:a16="http://schemas.microsoft.com/office/drawing/2014/main" id="{738B4776-4D66-4AC1-912B-4A079A722745}"/>
              </a:ext>
            </a:extLst>
          </p:cNvPr>
          <p:cNvSpPr>
            <a:spLocks noGrp="1"/>
          </p:cNvSpPr>
          <p:nvPr>
            <p:ph idx="1"/>
          </p:nvPr>
        </p:nvSpPr>
        <p:spPr/>
        <p:txBody>
          <a:bodyPr>
            <a:normAutofit/>
          </a:bodyPr>
          <a:lstStyle/>
          <a:p>
            <a:r>
              <a:rPr lang="en-US" sz="2800" dirty="0"/>
              <a:t>Established a European order that managed to avoid a general European conflict for almost a century. </a:t>
            </a:r>
          </a:p>
        </p:txBody>
      </p:sp>
    </p:spTree>
    <p:extLst>
      <p:ext uri="{BB962C8B-B14F-4D97-AF65-F5344CB8AC3E}">
        <p14:creationId xmlns:p14="http://schemas.microsoft.com/office/powerpoint/2010/main" val="2167623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930A7-989A-4978-B13E-5D959B1DDA74}"/>
              </a:ext>
            </a:extLst>
          </p:cNvPr>
          <p:cNvSpPr>
            <a:spLocks noGrp="1"/>
          </p:cNvSpPr>
          <p:nvPr>
            <p:ph type="title"/>
          </p:nvPr>
        </p:nvSpPr>
        <p:spPr/>
        <p:txBody>
          <a:bodyPr/>
          <a:lstStyle/>
          <a:p>
            <a:r>
              <a:rPr lang="en-US" dirty="0"/>
              <a:t>“Isms” </a:t>
            </a:r>
            <a:br>
              <a:rPr lang="en-US" dirty="0"/>
            </a:br>
            <a:r>
              <a:rPr lang="en-US" dirty="0"/>
              <a:t>The ideology of Conservatism </a:t>
            </a:r>
          </a:p>
        </p:txBody>
      </p:sp>
      <p:sp>
        <p:nvSpPr>
          <p:cNvPr id="3" name="Content Placeholder 2">
            <a:extLst>
              <a:ext uri="{FF2B5EF4-FFF2-40B4-BE49-F238E27FC236}">
                <a16:creationId xmlns:a16="http://schemas.microsoft.com/office/drawing/2014/main" id="{F13CA6C6-65DE-4E61-A44F-92582FA3D049}"/>
              </a:ext>
            </a:extLst>
          </p:cNvPr>
          <p:cNvSpPr>
            <a:spLocks noGrp="1"/>
          </p:cNvSpPr>
          <p:nvPr>
            <p:ph idx="1"/>
          </p:nvPr>
        </p:nvSpPr>
        <p:spPr>
          <a:xfrm>
            <a:off x="1251678" y="2286001"/>
            <a:ext cx="10476034" cy="4189614"/>
          </a:xfrm>
        </p:spPr>
        <p:txBody>
          <a:bodyPr>
            <a:normAutofit/>
          </a:bodyPr>
          <a:lstStyle/>
          <a:p>
            <a:r>
              <a:rPr lang="en-US" sz="2800" dirty="0"/>
              <a:t>The peace arrangements of 1815 were but the beginning of a conservative reaction determined to contain the liberal and nationalist forces unleashed by the French Revolution. </a:t>
            </a:r>
          </a:p>
          <a:p>
            <a:endParaRPr lang="en-US" sz="2800" dirty="0"/>
          </a:p>
          <a:p>
            <a:pPr lvl="1"/>
            <a:r>
              <a:rPr lang="en-US" sz="2600" i="1" dirty="0"/>
              <a:t>Prince </a:t>
            </a:r>
            <a:r>
              <a:rPr lang="en-US" sz="2600" i="1" dirty="0" err="1"/>
              <a:t>Klemens</a:t>
            </a:r>
            <a:r>
              <a:rPr lang="en-US" sz="2600" i="1" dirty="0"/>
              <a:t> von </a:t>
            </a:r>
            <a:r>
              <a:rPr lang="en-US" sz="2600" i="1" dirty="0" err="1"/>
              <a:t>Mettternich</a:t>
            </a:r>
            <a:r>
              <a:rPr lang="en-US" sz="2600" i="1" dirty="0"/>
              <a:t>, the foreign minister of Austria, and his kind were representatives of the ideology known as conservatism. </a:t>
            </a:r>
          </a:p>
        </p:txBody>
      </p:sp>
    </p:spTree>
    <p:extLst>
      <p:ext uri="{BB962C8B-B14F-4D97-AF65-F5344CB8AC3E}">
        <p14:creationId xmlns:p14="http://schemas.microsoft.com/office/powerpoint/2010/main" val="230029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6C4EE-0B62-4220-92D1-69C2AD5AA96E}"/>
              </a:ext>
            </a:extLst>
          </p:cNvPr>
          <p:cNvSpPr>
            <a:spLocks noGrp="1"/>
          </p:cNvSpPr>
          <p:nvPr>
            <p:ph type="title"/>
          </p:nvPr>
        </p:nvSpPr>
        <p:spPr/>
        <p:txBody>
          <a:bodyPr>
            <a:normAutofit fontScale="90000"/>
          </a:bodyPr>
          <a:lstStyle/>
          <a:p>
            <a:r>
              <a:rPr lang="en-US" dirty="0"/>
              <a:t>Conservatism </a:t>
            </a:r>
            <a:br>
              <a:rPr lang="en-US" dirty="0"/>
            </a:br>
            <a:r>
              <a:rPr lang="en-US" dirty="0"/>
              <a:t>Edmund Burke – Pepper and coffee </a:t>
            </a:r>
          </a:p>
        </p:txBody>
      </p:sp>
      <p:sp>
        <p:nvSpPr>
          <p:cNvPr id="3" name="Content Placeholder 2">
            <a:extLst>
              <a:ext uri="{FF2B5EF4-FFF2-40B4-BE49-F238E27FC236}">
                <a16:creationId xmlns:a16="http://schemas.microsoft.com/office/drawing/2014/main" id="{DF28A72D-ED43-4785-A68C-C6DA7FC97CEE}"/>
              </a:ext>
            </a:extLst>
          </p:cNvPr>
          <p:cNvSpPr>
            <a:spLocks noGrp="1"/>
          </p:cNvSpPr>
          <p:nvPr>
            <p:ph idx="1"/>
          </p:nvPr>
        </p:nvSpPr>
        <p:spPr/>
        <p:txBody>
          <a:bodyPr/>
          <a:lstStyle/>
          <a:p>
            <a:r>
              <a:rPr lang="en-US" dirty="0"/>
              <a:t>As a modern political philosophy, conservatism dates from 1790 when Edmund Burke (1729-1797) wrote his </a:t>
            </a:r>
            <a:r>
              <a:rPr lang="en-US" i="1" dirty="0"/>
              <a:t>Reflections on the Revolution in France </a:t>
            </a:r>
            <a:r>
              <a:rPr lang="en-US" dirty="0"/>
              <a:t>in reaction to the French Revolution, especially its radical republican and democratic ideas. </a:t>
            </a:r>
          </a:p>
          <a:p>
            <a:endParaRPr lang="en-US" dirty="0"/>
          </a:p>
          <a:p>
            <a:pPr lvl="1"/>
            <a:r>
              <a:rPr lang="en-US" dirty="0"/>
              <a:t>Burke maintained that society was a contract, but </a:t>
            </a:r>
            <a:r>
              <a:rPr lang="en-US" b="1" i="1" dirty="0"/>
              <a:t>“the state ought not to be considered as nothing better than a partnership agreement in a trade of pepper and coffee, to be taken up for a temporary interest and to be dissolved by the fancy of the parties.”</a:t>
            </a:r>
          </a:p>
          <a:p>
            <a:endParaRPr lang="en-US" dirty="0"/>
          </a:p>
          <a:p>
            <a:pPr marL="0" indent="0">
              <a:buNone/>
            </a:pPr>
            <a:endParaRPr lang="en-US" dirty="0"/>
          </a:p>
        </p:txBody>
      </p:sp>
    </p:spTree>
    <p:extLst>
      <p:ext uri="{BB962C8B-B14F-4D97-AF65-F5344CB8AC3E}">
        <p14:creationId xmlns:p14="http://schemas.microsoft.com/office/powerpoint/2010/main" val="105719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B3D5A-E339-4178-8177-15B42515AE0C}"/>
              </a:ext>
            </a:extLst>
          </p:cNvPr>
          <p:cNvSpPr>
            <a:spLocks noGrp="1"/>
          </p:cNvSpPr>
          <p:nvPr>
            <p:ph type="title"/>
          </p:nvPr>
        </p:nvSpPr>
        <p:spPr/>
        <p:txBody>
          <a:bodyPr/>
          <a:lstStyle/>
          <a:p>
            <a:r>
              <a:rPr lang="en-US" dirty="0"/>
              <a:t>Chapter outline </a:t>
            </a:r>
          </a:p>
        </p:txBody>
      </p:sp>
      <p:sp>
        <p:nvSpPr>
          <p:cNvPr id="3" name="Content Placeholder 2">
            <a:extLst>
              <a:ext uri="{FF2B5EF4-FFF2-40B4-BE49-F238E27FC236}">
                <a16:creationId xmlns:a16="http://schemas.microsoft.com/office/drawing/2014/main" id="{ECACDD77-6738-41AE-B18D-66806B09B5F7}"/>
              </a:ext>
            </a:extLst>
          </p:cNvPr>
          <p:cNvSpPr>
            <a:spLocks noGrp="1"/>
          </p:cNvSpPr>
          <p:nvPr>
            <p:ph idx="1"/>
          </p:nvPr>
        </p:nvSpPr>
        <p:spPr/>
        <p:txBody>
          <a:bodyPr>
            <a:noAutofit/>
          </a:bodyPr>
          <a:lstStyle/>
          <a:p>
            <a:r>
              <a:rPr lang="en-US" sz="2800" b="1" i="1" dirty="0"/>
              <a:t>The Conservative Order (1815-1830) </a:t>
            </a:r>
          </a:p>
          <a:p>
            <a:r>
              <a:rPr lang="en-US" sz="2800" b="1" i="1" dirty="0"/>
              <a:t>The Ideologies of Change</a:t>
            </a:r>
          </a:p>
          <a:p>
            <a:r>
              <a:rPr lang="en-US" sz="2800" b="1" i="1" dirty="0"/>
              <a:t>Revolution and Reform (1830-1850) </a:t>
            </a:r>
          </a:p>
          <a:p>
            <a:r>
              <a:rPr lang="en-US" sz="2800" b="1" i="1" dirty="0"/>
              <a:t>The Emergence of an Ordered Society </a:t>
            </a:r>
          </a:p>
          <a:p>
            <a:r>
              <a:rPr lang="en-US" sz="2800" b="1" i="1" dirty="0"/>
              <a:t>Culture in an Age of Reaction and Revolution: The Mood of Romanticism</a:t>
            </a:r>
          </a:p>
          <a:p>
            <a:r>
              <a:rPr lang="en-US" sz="2800" b="1" i="1" dirty="0"/>
              <a:t>Conclusion </a:t>
            </a:r>
          </a:p>
        </p:txBody>
      </p:sp>
    </p:spTree>
    <p:extLst>
      <p:ext uri="{BB962C8B-B14F-4D97-AF65-F5344CB8AC3E}">
        <p14:creationId xmlns:p14="http://schemas.microsoft.com/office/powerpoint/2010/main" val="1863060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9ADF1-86CF-420C-8A11-7CECF2D447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DAF237-B1E8-44C3-82D1-A2E699E6A8E5}"/>
              </a:ext>
            </a:extLst>
          </p:cNvPr>
          <p:cNvSpPr>
            <a:spLocks noGrp="1"/>
          </p:cNvSpPr>
          <p:nvPr>
            <p:ph idx="1"/>
          </p:nvPr>
        </p:nvSpPr>
        <p:spPr/>
        <p:txBody>
          <a:bodyPr/>
          <a:lstStyle/>
          <a:p>
            <a:r>
              <a:rPr lang="en-US" dirty="0"/>
              <a:t>The state was a partnership but one “not only between those who are living, but between those who are living, those who are dead and those who are to be born.” </a:t>
            </a:r>
          </a:p>
          <a:p>
            <a:endParaRPr lang="en-US" dirty="0"/>
          </a:p>
          <a:p>
            <a:r>
              <a:rPr lang="en-US" dirty="0"/>
              <a:t>No one generation has the right to destroy this partnership.</a:t>
            </a:r>
          </a:p>
          <a:p>
            <a:r>
              <a:rPr lang="en-US" dirty="0"/>
              <a:t>Each generation has the duty to preserve and transmit it to the next. </a:t>
            </a:r>
          </a:p>
        </p:txBody>
      </p:sp>
    </p:spTree>
    <p:extLst>
      <p:ext uri="{BB962C8B-B14F-4D97-AF65-F5344CB8AC3E}">
        <p14:creationId xmlns:p14="http://schemas.microsoft.com/office/powerpoint/2010/main" val="34396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D1C91-1FED-400E-A7FF-7D4C52410CA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6EB461-02CE-41BE-A9A9-F8582138351B}"/>
              </a:ext>
            </a:extLst>
          </p:cNvPr>
          <p:cNvSpPr>
            <a:spLocks noGrp="1"/>
          </p:cNvSpPr>
          <p:nvPr>
            <p:ph idx="1"/>
          </p:nvPr>
        </p:nvSpPr>
        <p:spPr/>
        <p:txBody>
          <a:bodyPr/>
          <a:lstStyle/>
          <a:p>
            <a:r>
              <a:rPr lang="en-US" dirty="0"/>
              <a:t>Burke advised against the violent overthrow of a government by revolution, but he did not reject the possibility of change. </a:t>
            </a:r>
          </a:p>
          <a:p>
            <a:pPr marL="0" indent="0">
              <a:buNone/>
            </a:pPr>
            <a:endParaRPr lang="en-US" dirty="0"/>
          </a:p>
          <a:p>
            <a:r>
              <a:rPr lang="en-US" dirty="0"/>
              <a:t>Sudden change was unacceptable, but that did not eliminate gradual or evolutionary improvements. </a:t>
            </a:r>
          </a:p>
        </p:txBody>
      </p:sp>
    </p:spTree>
    <p:extLst>
      <p:ext uri="{BB962C8B-B14F-4D97-AF65-F5344CB8AC3E}">
        <p14:creationId xmlns:p14="http://schemas.microsoft.com/office/powerpoint/2010/main" val="3126362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5F8C-E747-4B88-A4A9-50A6E83B70C9}"/>
              </a:ext>
            </a:extLst>
          </p:cNvPr>
          <p:cNvSpPr>
            <a:spLocks noGrp="1"/>
          </p:cNvSpPr>
          <p:nvPr>
            <p:ph type="title"/>
          </p:nvPr>
        </p:nvSpPr>
        <p:spPr/>
        <p:txBody>
          <a:bodyPr/>
          <a:lstStyle/>
          <a:p>
            <a:r>
              <a:rPr lang="en-US" dirty="0"/>
              <a:t>More conservatism- Joseph de </a:t>
            </a:r>
            <a:r>
              <a:rPr lang="en-US" dirty="0" err="1"/>
              <a:t>Maistre</a:t>
            </a:r>
            <a:r>
              <a:rPr lang="en-US" dirty="0"/>
              <a:t> (1753-1821) </a:t>
            </a:r>
          </a:p>
        </p:txBody>
      </p:sp>
      <p:sp>
        <p:nvSpPr>
          <p:cNvPr id="3" name="Content Placeholder 2">
            <a:extLst>
              <a:ext uri="{FF2B5EF4-FFF2-40B4-BE49-F238E27FC236}">
                <a16:creationId xmlns:a16="http://schemas.microsoft.com/office/drawing/2014/main" id="{3341D329-FB5F-468D-A400-E4E1BE7DEB4A}"/>
              </a:ext>
            </a:extLst>
          </p:cNvPr>
          <p:cNvSpPr>
            <a:spLocks noGrp="1"/>
          </p:cNvSpPr>
          <p:nvPr>
            <p:ph idx="1"/>
          </p:nvPr>
        </p:nvSpPr>
        <p:spPr/>
        <p:txBody>
          <a:bodyPr/>
          <a:lstStyle/>
          <a:p>
            <a:r>
              <a:rPr lang="en-US" dirty="0"/>
              <a:t>Burke’s conservatism was not the only kind. </a:t>
            </a:r>
          </a:p>
          <a:p>
            <a:r>
              <a:rPr lang="en-US" dirty="0"/>
              <a:t>The </a:t>
            </a:r>
            <a:r>
              <a:rPr lang="en-US" b="1" dirty="0"/>
              <a:t>Frenchman Joseph de </a:t>
            </a:r>
            <a:r>
              <a:rPr lang="en-US" b="1" dirty="0" err="1"/>
              <a:t>Maistre</a:t>
            </a:r>
            <a:r>
              <a:rPr lang="en-US" b="1" dirty="0"/>
              <a:t> </a:t>
            </a:r>
            <a:r>
              <a:rPr lang="en-US" dirty="0"/>
              <a:t>(1753-1821) was the most influential spokesman for a counterrevolutionary and authoritarian conservatism. </a:t>
            </a:r>
          </a:p>
          <a:p>
            <a:endParaRPr lang="en-US" dirty="0"/>
          </a:p>
          <a:p>
            <a:pPr lvl="1"/>
            <a:r>
              <a:rPr lang="en-US" dirty="0"/>
              <a:t>De </a:t>
            </a:r>
            <a:r>
              <a:rPr lang="en-US" dirty="0" err="1"/>
              <a:t>Maistre</a:t>
            </a:r>
            <a:r>
              <a:rPr lang="en-US" dirty="0"/>
              <a:t> espoused the restoration of hereditary monarchy, which he regarded as a divinely sanctioned institution. </a:t>
            </a:r>
          </a:p>
          <a:p>
            <a:pPr lvl="1"/>
            <a:r>
              <a:rPr lang="en-US" dirty="0"/>
              <a:t>Only absolute monarchy could guarantee “order in society” and avoid the chaos generated by movements like the French Revolution. </a:t>
            </a:r>
          </a:p>
        </p:txBody>
      </p:sp>
    </p:spTree>
    <p:extLst>
      <p:ext uri="{BB962C8B-B14F-4D97-AF65-F5344CB8AC3E}">
        <p14:creationId xmlns:p14="http://schemas.microsoft.com/office/powerpoint/2010/main" val="3338229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AB845-512A-4191-9CA4-FA6B7DA338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C93CA47-5057-47B1-A43A-162249A77790}"/>
              </a:ext>
            </a:extLst>
          </p:cNvPr>
          <p:cNvSpPr>
            <a:spLocks noGrp="1"/>
          </p:cNvSpPr>
          <p:nvPr>
            <p:ph idx="1"/>
          </p:nvPr>
        </p:nvSpPr>
        <p:spPr/>
        <p:txBody>
          <a:bodyPr>
            <a:normAutofit/>
          </a:bodyPr>
          <a:lstStyle/>
          <a:p>
            <a:r>
              <a:rPr lang="en-US" sz="2400" dirty="0"/>
              <a:t>Despite their differences, most conservatives held to a general body or beliefs. </a:t>
            </a:r>
          </a:p>
          <a:p>
            <a:pPr lvl="1"/>
            <a:r>
              <a:rPr lang="en-US" sz="2400" b="1" i="1" dirty="0"/>
              <a:t>They favored obedience to political authority</a:t>
            </a:r>
          </a:p>
          <a:p>
            <a:pPr lvl="1"/>
            <a:r>
              <a:rPr lang="en-US" sz="2400" b="1" i="1" dirty="0"/>
              <a:t>believed that organized religion was crucial to social order</a:t>
            </a:r>
          </a:p>
          <a:p>
            <a:pPr lvl="1"/>
            <a:r>
              <a:rPr lang="en-US" sz="2400" b="1" i="1" dirty="0"/>
              <a:t> hated revolutionary upheavals</a:t>
            </a:r>
          </a:p>
          <a:p>
            <a:pPr lvl="1"/>
            <a:r>
              <a:rPr lang="en-US" sz="2400" b="1" i="1" dirty="0"/>
              <a:t>were unwilling to accept either the liberal demands for civil liberties and representative governments or the nationalistic aspirations generated by the French revolutionary era.  </a:t>
            </a:r>
          </a:p>
        </p:txBody>
      </p:sp>
    </p:spTree>
    <p:extLst>
      <p:ext uri="{BB962C8B-B14F-4D97-AF65-F5344CB8AC3E}">
        <p14:creationId xmlns:p14="http://schemas.microsoft.com/office/powerpoint/2010/main" val="385858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B6514-EB44-4744-A862-8F539192F1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954E93-5353-498C-930D-2B1DA9AD6C35}"/>
              </a:ext>
            </a:extLst>
          </p:cNvPr>
          <p:cNvSpPr>
            <a:spLocks noGrp="1"/>
          </p:cNvSpPr>
          <p:nvPr>
            <p:ph idx="1"/>
          </p:nvPr>
        </p:nvSpPr>
        <p:spPr/>
        <p:txBody>
          <a:bodyPr/>
          <a:lstStyle/>
          <a:p>
            <a:r>
              <a:rPr lang="en-US" i="1" dirty="0"/>
              <a:t>The community took precedence over individual rights</a:t>
            </a:r>
          </a:p>
          <a:p>
            <a:r>
              <a:rPr lang="en-US" i="1" dirty="0"/>
              <a:t>Society must be organized and ordered</a:t>
            </a:r>
          </a:p>
          <a:p>
            <a:r>
              <a:rPr lang="en-US" i="1" dirty="0"/>
              <a:t>Tradition remained the best guided for order </a:t>
            </a:r>
          </a:p>
          <a:p>
            <a:endParaRPr lang="en-US" dirty="0"/>
          </a:p>
          <a:p>
            <a:r>
              <a:rPr lang="en-US" b="1" dirty="0"/>
              <a:t>After 1815, the political philosophy of conservatism was supported by hereditary monarchs, government bureaucracies, landowning aristocracies, and revived churches, the they Protestant or Catholic. </a:t>
            </a:r>
          </a:p>
        </p:txBody>
      </p:sp>
    </p:spTree>
    <p:extLst>
      <p:ext uri="{BB962C8B-B14F-4D97-AF65-F5344CB8AC3E}">
        <p14:creationId xmlns:p14="http://schemas.microsoft.com/office/powerpoint/2010/main" val="2832087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201B4-54BD-4390-AE1E-BD831F8F4B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B78051-78ED-44E1-8E3C-84FFA375527B}"/>
              </a:ext>
            </a:extLst>
          </p:cNvPr>
          <p:cNvSpPr>
            <a:spLocks noGrp="1"/>
          </p:cNvSpPr>
          <p:nvPr>
            <p:ph idx="1"/>
          </p:nvPr>
        </p:nvSpPr>
        <p:spPr/>
        <p:txBody>
          <a:bodyPr>
            <a:normAutofit/>
          </a:bodyPr>
          <a:lstStyle/>
          <a:p>
            <a:r>
              <a:rPr lang="en-US" sz="2800" dirty="0"/>
              <a:t>The conservative forces appeared dominant after 1815, both internationally and domestically. </a:t>
            </a:r>
          </a:p>
        </p:txBody>
      </p:sp>
    </p:spTree>
    <p:extLst>
      <p:ext uri="{BB962C8B-B14F-4D97-AF65-F5344CB8AC3E}">
        <p14:creationId xmlns:p14="http://schemas.microsoft.com/office/powerpoint/2010/main" val="30392095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682FC-9777-4564-9FCC-75CCCD0A0861}"/>
              </a:ext>
            </a:extLst>
          </p:cNvPr>
          <p:cNvSpPr>
            <a:spLocks noGrp="1"/>
          </p:cNvSpPr>
          <p:nvPr>
            <p:ph type="title"/>
          </p:nvPr>
        </p:nvSpPr>
        <p:spPr/>
        <p:txBody>
          <a:bodyPr/>
          <a:lstStyle/>
          <a:p>
            <a:r>
              <a:rPr lang="en-US" dirty="0"/>
              <a:t>Conservative Domination: the concert of Europe </a:t>
            </a:r>
          </a:p>
        </p:txBody>
      </p:sp>
      <p:sp>
        <p:nvSpPr>
          <p:cNvPr id="3" name="Content Placeholder 2">
            <a:extLst>
              <a:ext uri="{FF2B5EF4-FFF2-40B4-BE49-F238E27FC236}">
                <a16:creationId xmlns:a16="http://schemas.microsoft.com/office/drawing/2014/main" id="{73D4E65B-8DF6-4257-921F-9CE7AFD90D1A}"/>
              </a:ext>
            </a:extLst>
          </p:cNvPr>
          <p:cNvSpPr>
            <a:spLocks noGrp="1"/>
          </p:cNvSpPr>
          <p:nvPr>
            <p:ph idx="1"/>
          </p:nvPr>
        </p:nvSpPr>
        <p:spPr>
          <a:xfrm>
            <a:off x="1251678" y="2286001"/>
            <a:ext cx="10178322" cy="3934046"/>
          </a:xfrm>
        </p:spPr>
        <p:txBody>
          <a:bodyPr>
            <a:normAutofit fontScale="92500" lnSpcReduction="10000"/>
          </a:bodyPr>
          <a:lstStyle/>
          <a:p>
            <a:r>
              <a:rPr lang="en-US" dirty="0"/>
              <a:t>The great powers’ fear of revolution and war led them to develop the </a:t>
            </a:r>
            <a:r>
              <a:rPr lang="en-US" b="1" u="sng" dirty="0"/>
              <a:t>Concert of Europe </a:t>
            </a:r>
            <a:r>
              <a:rPr lang="en-US" dirty="0"/>
              <a:t>as a means to maintain the new status quo they had constructed. </a:t>
            </a:r>
          </a:p>
          <a:p>
            <a:endParaRPr lang="en-US" dirty="0"/>
          </a:p>
          <a:p>
            <a:r>
              <a:rPr lang="en-US" dirty="0"/>
              <a:t>This </a:t>
            </a:r>
            <a:r>
              <a:rPr lang="en-US" b="1" u="sng" dirty="0"/>
              <a:t>Concert of Europe </a:t>
            </a:r>
            <a:r>
              <a:rPr lang="en-US" dirty="0"/>
              <a:t>grew out of the reaffirmation of the Quadruple Alliance in November 1815. </a:t>
            </a:r>
          </a:p>
          <a:p>
            <a:endParaRPr lang="en-US" dirty="0"/>
          </a:p>
          <a:p>
            <a:pPr lvl="1"/>
            <a:r>
              <a:rPr lang="en-US" sz="2400" b="1" i="1" u="sng" dirty="0"/>
              <a:t>Great Britain, Russia, Prussia, and Austria </a:t>
            </a:r>
            <a:r>
              <a:rPr lang="en-US" sz="2400" b="1" i="1" dirty="0"/>
              <a:t>renewed their commitment against any attempted restoration of Bonapartist power and agreed to meet periodically in conferences to discuss their common interests and examine measures that “will be judged most salutary for the repose and prosperity or peoples, and for the maintenance of peace in Europe.” </a:t>
            </a:r>
          </a:p>
        </p:txBody>
      </p:sp>
    </p:spTree>
    <p:extLst>
      <p:ext uri="{BB962C8B-B14F-4D97-AF65-F5344CB8AC3E}">
        <p14:creationId xmlns:p14="http://schemas.microsoft.com/office/powerpoint/2010/main" val="1418319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81283-C943-4479-9C47-5CE2058DDC34}"/>
              </a:ext>
            </a:extLst>
          </p:cNvPr>
          <p:cNvSpPr>
            <a:spLocks noGrp="1"/>
          </p:cNvSpPr>
          <p:nvPr>
            <p:ph type="title"/>
          </p:nvPr>
        </p:nvSpPr>
        <p:spPr/>
        <p:txBody>
          <a:bodyPr/>
          <a:lstStyle/>
          <a:p>
            <a:r>
              <a:rPr lang="en-US" dirty="0"/>
              <a:t>First Conference </a:t>
            </a:r>
          </a:p>
        </p:txBody>
      </p:sp>
      <p:sp>
        <p:nvSpPr>
          <p:cNvPr id="3" name="Content Placeholder 2">
            <a:extLst>
              <a:ext uri="{FF2B5EF4-FFF2-40B4-BE49-F238E27FC236}">
                <a16:creationId xmlns:a16="http://schemas.microsoft.com/office/drawing/2014/main" id="{A0FACFE4-537D-427F-B162-3C8AD378AE76}"/>
              </a:ext>
            </a:extLst>
          </p:cNvPr>
          <p:cNvSpPr>
            <a:spLocks noGrp="1"/>
          </p:cNvSpPr>
          <p:nvPr>
            <p:ph idx="1"/>
          </p:nvPr>
        </p:nvSpPr>
        <p:spPr/>
        <p:txBody>
          <a:bodyPr/>
          <a:lstStyle/>
          <a:p>
            <a:r>
              <a:rPr lang="en-US" dirty="0"/>
              <a:t>In accordance with the agreement for periodic meetings, four congresses were held between 1818 and 1822. </a:t>
            </a:r>
          </a:p>
          <a:p>
            <a:pPr lvl="1"/>
            <a:r>
              <a:rPr lang="en-US" u="sng" dirty="0"/>
              <a:t>1. The first, held in 1818  at Aix-la-Chapelle (</a:t>
            </a:r>
            <a:r>
              <a:rPr lang="en-US" b="1" i="1" u="sng" dirty="0"/>
              <a:t>France</a:t>
            </a:r>
            <a:r>
              <a:rPr lang="en-US" u="sng" dirty="0"/>
              <a:t>), was by far the most congenial (</a:t>
            </a:r>
            <a:r>
              <a:rPr lang="en-US" b="1" i="1" u="sng" dirty="0"/>
              <a:t>pleasant</a:t>
            </a:r>
            <a:r>
              <a:rPr lang="en-US" u="sng" dirty="0"/>
              <a:t>). </a:t>
            </a:r>
          </a:p>
          <a:p>
            <a:pPr lvl="2"/>
            <a:r>
              <a:rPr lang="en-US" dirty="0"/>
              <a:t>“Never have I known a prettier little congress,” said Metternich. </a:t>
            </a:r>
          </a:p>
          <a:p>
            <a:pPr lvl="2"/>
            <a:r>
              <a:rPr lang="en-US" dirty="0"/>
              <a:t>The four great powers agreed to withdraw their army of occupation from France and to add France to the Concert of Europe. </a:t>
            </a:r>
          </a:p>
          <a:p>
            <a:pPr lvl="2"/>
            <a:r>
              <a:rPr lang="en-US" dirty="0"/>
              <a:t>The Quadruple Alliance became a quintuple alliance. </a:t>
            </a:r>
          </a:p>
        </p:txBody>
      </p:sp>
    </p:spTree>
    <p:extLst>
      <p:ext uri="{BB962C8B-B14F-4D97-AF65-F5344CB8AC3E}">
        <p14:creationId xmlns:p14="http://schemas.microsoft.com/office/powerpoint/2010/main" val="41973005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2CB7A-92FA-4861-B26B-C90C6E3EF5DF}"/>
              </a:ext>
            </a:extLst>
          </p:cNvPr>
          <p:cNvSpPr>
            <a:spLocks noGrp="1"/>
          </p:cNvSpPr>
          <p:nvPr>
            <p:ph type="title"/>
          </p:nvPr>
        </p:nvSpPr>
        <p:spPr/>
        <p:txBody>
          <a:bodyPr/>
          <a:lstStyle/>
          <a:p>
            <a:r>
              <a:rPr lang="en-US" dirty="0"/>
              <a:t>Second Conference </a:t>
            </a:r>
          </a:p>
        </p:txBody>
      </p:sp>
      <p:sp>
        <p:nvSpPr>
          <p:cNvPr id="3" name="Content Placeholder 2">
            <a:extLst>
              <a:ext uri="{FF2B5EF4-FFF2-40B4-BE49-F238E27FC236}">
                <a16:creationId xmlns:a16="http://schemas.microsoft.com/office/drawing/2014/main" id="{4C689BFE-3D84-4DFD-9EAC-3BDD21FCE634}"/>
              </a:ext>
            </a:extLst>
          </p:cNvPr>
          <p:cNvSpPr>
            <a:spLocks noGrp="1"/>
          </p:cNvSpPr>
          <p:nvPr>
            <p:ph idx="1"/>
          </p:nvPr>
        </p:nvSpPr>
        <p:spPr/>
        <p:txBody>
          <a:bodyPr/>
          <a:lstStyle/>
          <a:p>
            <a:r>
              <a:rPr lang="en-US" dirty="0"/>
              <a:t>2. </a:t>
            </a:r>
            <a:r>
              <a:rPr lang="en-US" u="sng" dirty="0"/>
              <a:t>The next congress proved far less pleasant. This session at Troppau (</a:t>
            </a:r>
            <a:r>
              <a:rPr lang="en-US" b="1" u="sng" dirty="0"/>
              <a:t>Czech Republic</a:t>
            </a:r>
            <a:r>
              <a:rPr lang="en-US" u="sng" dirty="0"/>
              <a:t>) was called in the autumn of 1820 to deal with the outbreak of revolution in Spain and Italy. </a:t>
            </a:r>
          </a:p>
          <a:p>
            <a:pPr lvl="1"/>
            <a:r>
              <a:rPr lang="en-US" dirty="0"/>
              <a:t>The revolt in Spain was directed against Ferdinand VII, the Bourbon King who had been restored to the throne in 1814. </a:t>
            </a:r>
          </a:p>
          <a:p>
            <a:pPr lvl="1"/>
            <a:r>
              <a:rPr lang="en-US" dirty="0"/>
              <a:t>It southern Italy, the restoration of another Bourbon, Ferdinand I, ad king of Naples and Sicily sparked a rebellion that soon spread to the Piedmont in northern Italy. </a:t>
            </a:r>
          </a:p>
          <a:p>
            <a:pPr lvl="1"/>
            <a:r>
              <a:rPr lang="en-US" dirty="0"/>
              <a:t>Metternich was especially disturbed by the revolts in Italy because he saw them as a threat to Austria’s domination of the peninsula. </a:t>
            </a:r>
          </a:p>
          <a:p>
            <a:pPr lvl="1"/>
            <a:r>
              <a:rPr lang="en-US" dirty="0"/>
              <a:t>At Troppau, he proposed a protocol that established the principle of intervention. </a:t>
            </a:r>
          </a:p>
        </p:txBody>
      </p:sp>
    </p:spTree>
    <p:extLst>
      <p:ext uri="{BB962C8B-B14F-4D97-AF65-F5344CB8AC3E}">
        <p14:creationId xmlns:p14="http://schemas.microsoft.com/office/powerpoint/2010/main" val="2657201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EA6F7-FDAD-4336-A475-4859AB80E5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81D250-CA23-47F7-A85E-D5A40AA32543}"/>
              </a:ext>
            </a:extLst>
          </p:cNvPr>
          <p:cNvSpPr>
            <a:spLocks noGrp="1"/>
          </p:cNvSpPr>
          <p:nvPr>
            <p:ph idx="1"/>
          </p:nvPr>
        </p:nvSpPr>
        <p:spPr/>
        <p:txBody>
          <a:bodyPr>
            <a:normAutofit lnSpcReduction="10000"/>
          </a:bodyPr>
          <a:lstStyle/>
          <a:p>
            <a:r>
              <a:rPr lang="en-US" sz="2400" dirty="0"/>
              <a:t>The principle of intervention read…</a:t>
            </a:r>
          </a:p>
          <a:p>
            <a:pPr lvl="1"/>
            <a:r>
              <a:rPr lang="en-US" sz="2400" b="1" i="1" dirty="0"/>
              <a:t>States which have undergone a change of Government due to revolution, the results of which threaten other states, ipso facto (by that very fact or act) cease to be members of the European Alliance, and remain excluded from it until their situation gives guarantees for legal order and stability. If, owing to such situation, immediate danger threatens other states, the Powers bind themselves, by peaceful means, or if need be by arms, to bring back the guilty state into the bosom of the Great Alliance.</a:t>
            </a:r>
          </a:p>
        </p:txBody>
      </p:sp>
    </p:spTree>
    <p:extLst>
      <p:ext uri="{BB962C8B-B14F-4D97-AF65-F5344CB8AC3E}">
        <p14:creationId xmlns:p14="http://schemas.microsoft.com/office/powerpoint/2010/main" val="1097789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4507D-BC15-41F8-B127-CC5B150CAC67}"/>
              </a:ext>
            </a:extLst>
          </p:cNvPr>
          <p:cNvSpPr>
            <a:spLocks noGrp="1"/>
          </p:cNvSpPr>
          <p:nvPr>
            <p:ph type="title"/>
          </p:nvPr>
        </p:nvSpPr>
        <p:spPr/>
        <p:txBody>
          <a:bodyPr/>
          <a:lstStyle/>
          <a:p>
            <a:r>
              <a:rPr lang="en-US" dirty="0"/>
              <a:t>Focus Questions </a:t>
            </a:r>
          </a:p>
        </p:txBody>
      </p:sp>
      <p:sp>
        <p:nvSpPr>
          <p:cNvPr id="3" name="Content Placeholder 2">
            <a:extLst>
              <a:ext uri="{FF2B5EF4-FFF2-40B4-BE49-F238E27FC236}">
                <a16:creationId xmlns:a16="http://schemas.microsoft.com/office/drawing/2014/main" id="{B7A219C6-7EAD-4837-82CD-FD87DC704B1A}"/>
              </a:ext>
            </a:extLst>
          </p:cNvPr>
          <p:cNvSpPr>
            <a:spLocks noGrp="1"/>
          </p:cNvSpPr>
          <p:nvPr>
            <p:ph idx="1"/>
          </p:nvPr>
        </p:nvSpPr>
        <p:spPr>
          <a:xfrm>
            <a:off x="1251678" y="1063256"/>
            <a:ext cx="10178322" cy="5518297"/>
          </a:xfrm>
        </p:spPr>
        <p:txBody>
          <a:bodyPr>
            <a:noAutofit/>
          </a:bodyPr>
          <a:lstStyle/>
          <a:p>
            <a:r>
              <a:rPr lang="en-US" sz="2400" dirty="0"/>
              <a:t>What were the goals of the Congress of Vienna and the Concert of Europe, and how successful were they in achieving those goals? </a:t>
            </a:r>
          </a:p>
          <a:p>
            <a:r>
              <a:rPr lang="en-US" sz="2400" dirty="0"/>
              <a:t>What were the main tenets of conservatism, liberalism, nationalism, and utopian socialism, and what role did each ideology play in Europe in the first half of the nineteenth century? </a:t>
            </a:r>
          </a:p>
          <a:p>
            <a:r>
              <a:rPr lang="en-US" sz="2400" dirty="0"/>
              <a:t>What forces for change were present in France and Great Britain between 1830 and 1848, and how did each nation respond? </a:t>
            </a:r>
          </a:p>
          <a:p>
            <a:r>
              <a:rPr lang="en-US" sz="2400" dirty="0"/>
              <a:t>What were the causes of the revolutions of 1848, and why did the revolutions fail? </a:t>
            </a:r>
          </a:p>
          <a:p>
            <a:r>
              <a:rPr lang="en-US" sz="2400" dirty="0"/>
              <a:t>What were the characteristics of Romanticism, and how were they reflected in literature, art, and music? </a:t>
            </a:r>
          </a:p>
          <a:p>
            <a:r>
              <a:rPr lang="en-US" sz="2400" dirty="0"/>
              <a:t>In what ways were intellectual and artistic developments related to the political and social forces of the age? </a:t>
            </a:r>
          </a:p>
        </p:txBody>
      </p:sp>
    </p:spTree>
    <p:extLst>
      <p:ext uri="{BB962C8B-B14F-4D97-AF65-F5344CB8AC3E}">
        <p14:creationId xmlns:p14="http://schemas.microsoft.com/office/powerpoint/2010/main" val="32925549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76DA0-F177-46F1-94A8-DAE8967D64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374B3C-78EC-4A9F-B8EF-44B0E585210C}"/>
              </a:ext>
            </a:extLst>
          </p:cNvPr>
          <p:cNvSpPr>
            <a:spLocks noGrp="1"/>
          </p:cNvSpPr>
          <p:nvPr>
            <p:ph idx="1"/>
          </p:nvPr>
        </p:nvSpPr>
        <p:spPr/>
        <p:txBody>
          <a:bodyPr/>
          <a:lstStyle/>
          <a:p>
            <a:r>
              <a:rPr lang="en-US" dirty="0"/>
              <a:t>The principle of intervention meant the great powers had the right to send armies into countries where there were revolutions to restore legitimate monarchs to their thrones. </a:t>
            </a:r>
          </a:p>
          <a:p>
            <a:endParaRPr lang="en-US" dirty="0"/>
          </a:p>
          <a:p>
            <a:r>
              <a:rPr lang="en-US" dirty="0"/>
              <a:t>Britain refused to agree to the principle, arguing that it had never been the intention of the Quadruple Alliance to interfere in the internal affairs of other states, except in France. </a:t>
            </a:r>
          </a:p>
        </p:txBody>
      </p:sp>
    </p:spTree>
    <p:extLst>
      <p:ext uri="{BB962C8B-B14F-4D97-AF65-F5344CB8AC3E}">
        <p14:creationId xmlns:p14="http://schemas.microsoft.com/office/powerpoint/2010/main" val="15951343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8B733-A4D7-4BA3-A0B8-528BCD9D9845}"/>
              </a:ext>
            </a:extLst>
          </p:cNvPr>
          <p:cNvSpPr>
            <a:spLocks noGrp="1"/>
          </p:cNvSpPr>
          <p:nvPr>
            <p:ph type="title"/>
          </p:nvPr>
        </p:nvSpPr>
        <p:spPr/>
        <p:txBody>
          <a:bodyPr/>
          <a:lstStyle/>
          <a:p>
            <a:r>
              <a:rPr lang="en-US" dirty="0"/>
              <a:t>Third Conference </a:t>
            </a:r>
          </a:p>
        </p:txBody>
      </p:sp>
      <p:sp>
        <p:nvSpPr>
          <p:cNvPr id="3" name="Content Placeholder 2">
            <a:extLst>
              <a:ext uri="{FF2B5EF4-FFF2-40B4-BE49-F238E27FC236}">
                <a16:creationId xmlns:a16="http://schemas.microsoft.com/office/drawing/2014/main" id="{6EAA1965-37A7-46E8-B74D-227897BC03FD}"/>
              </a:ext>
            </a:extLst>
          </p:cNvPr>
          <p:cNvSpPr>
            <a:spLocks noGrp="1"/>
          </p:cNvSpPr>
          <p:nvPr>
            <p:ph idx="1"/>
          </p:nvPr>
        </p:nvSpPr>
        <p:spPr/>
        <p:txBody>
          <a:bodyPr>
            <a:normAutofit/>
          </a:bodyPr>
          <a:lstStyle/>
          <a:p>
            <a:r>
              <a:rPr lang="en-US" sz="2400" u="sng" dirty="0"/>
              <a:t>3. Ignoring the British response, Austria, Prussia, and Russia met in a third congress at Laibach (</a:t>
            </a:r>
            <a:r>
              <a:rPr lang="en-US" sz="2400" b="1" i="1" u="sng" dirty="0"/>
              <a:t>Slovenia</a:t>
            </a:r>
            <a:r>
              <a:rPr lang="en-US" sz="2400" u="sng" dirty="0"/>
              <a:t>) in January 1821 and authorized the sending of Austrian troops to Naples. </a:t>
            </a:r>
          </a:p>
          <a:p>
            <a:pPr lvl="1"/>
            <a:r>
              <a:rPr lang="en-US" sz="2400" dirty="0"/>
              <a:t>These forces crushed the revolt, restored Ferdinand I to the throne, and then moved north to suppress the rebels in the Piedmont. </a:t>
            </a:r>
          </a:p>
        </p:txBody>
      </p:sp>
    </p:spTree>
    <p:extLst>
      <p:ext uri="{BB962C8B-B14F-4D97-AF65-F5344CB8AC3E}">
        <p14:creationId xmlns:p14="http://schemas.microsoft.com/office/powerpoint/2010/main" val="2618772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2B81F-3CC5-491D-A2AC-3C6AF4674194}"/>
              </a:ext>
            </a:extLst>
          </p:cNvPr>
          <p:cNvSpPr>
            <a:spLocks noGrp="1"/>
          </p:cNvSpPr>
          <p:nvPr>
            <p:ph type="title"/>
          </p:nvPr>
        </p:nvSpPr>
        <p:spPr/>
        <p:txBody>
          <a:bodyPr/>
          <a:lstStyle/>
          <a:p>
            <a:r>
              <a:rPr lang="en-US" dirty="0"/>
              <a:t>Fourth Conference </a:t>
            </a:r>
          </a:p>
        </p:txBody>
      </p:sp>
      <p:sp>
        <p:nvSpPr>
          <p:cNvPr id="3" name="Content Placeholder 2">
            <a:extLst>
              <a:ext uri="{FF2B5EF4-FFF2-40B4-BE49-F238E27FC236}">
                <a16:creationId xmlns:a16="http://schemas.microsoft.com/office/drawing/2014/main" id="{AF5D8492-886E-4FA7-B325-8813A4866BD1}"/>
              </a:ext>
            </a:extLst>
          </p:cNvPr>
          <p:cNvSpPr>
            <a:spLocks noGrp="1"/>
          </p:cNvSpPr>
          <p:nvPr>
            <p:ph idx="1"/>
          </p:nvPr>
        </p:nvSpPr>
        <p:spPr/>
        <p:txBody>
          <a:bodyPr/>
          <a:lstStyle/>
          <a:p>
            <a:r>
              <a:rPr lang="en-US" u="sng" dirty="0"/>
              <a:t>At the fourth postwar conference, held at Verona in October 1822, the same three powers authorized Franc to invade Spain to crush the revolt against Ferdinand VII. </a:t>
            </a:r>
          </a:p>
          <a:p>
            <a:pPr marL="0" indent="0">
              <a:buNone/>
            </a:pPr>
            <a:endParaRPr lang="en-US" u="sng" dirty="0"/>
          </a:p>
          <a:p>
            <a:pPr lvl="1"/>
            <a:r>
              <a:rPr lang="en-US" dirty="0"/>
              <a:t>In the spring of 1823, French forces restored the Bourbon monarch. </a:t>
            </a:r>
          </a:p>
          <a:p>
            <a:pPr lvl="1"/>
            <a:r>
              <a:rPr lang="en-US" dirty="0"/>
              <a:t>The Concert of Europe had broken when the British rejected Metternich’s principle to intervention. </a:t>
            </a:r>
          </a:p>
          <a:p>
            <a:pPr lvl="1"/>
            <a:r>
              <a:rPr lang="en-US" dirty="0"/>
              <a:t>Although the British had failed to thwart allied intervention in Spain and Italy, they were successful in keeping the Continental powers from interfering with the revolution in Latin America. </a:t>
            </a:r>
          </a:p>
        </p:txBody>
      </p:sp>
    </p:spTree>
    <p:extLst>
      <p:ext uri="{BB962C8B-B14F-4D97-AF65-F5344CB8AC3E}">
        <p14:creationId xmlns:p14="http://schemas.microsoft.com/office/powerpoint/2010/main" val="41795440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23344-6AA8-49A5-B31E-49238948E818}"/>
              </a:ext>
            </a:extLst>
          </p:cNvPr>
          <p:cNvSpPr>
            <a:spLocks noGrp="1"/>
          </p:cNvSpPr>
          <p:nvPr>
            <p:ph type="title"/>
          </p:nvPr>
        </p:nvSpPr>
        <p:spPr/>
        <p:txBody>
          <a:bodyPr/>
          <a:lstStyle/>
          <a:p>
            <a:r>
              <a:rPr lang="en-US" dirty="0"/>
              <a:t>The revolt in Latin America </a:t>
            </a:r>
          </a:p>
        </p:txBody>
      </p:sp>
      <p:sp>
        <p:nvSpPr>
          <p:cNvPr id="3" name="Content Placeholder 2">
            <a:extLst>
              <a:ext uri="{FF2B5EF4-FFF2-40B4-BE49-F238E27FC236}">
                <a16:creationId xmlns:a16="http://schemas.microsoft.com/office/drawing/2014/main" id="{01690A72-E523-4DC0-A74D-C350917C78F4}"/>
              </a:ext>
            </a:extLst>
          </p:cNvPr>
          <p:cNvSpPr>
            <a:spLocks noGrp="1"/>
          </p:cNvSpPr>
          <p:nvPr>
            <p:ph idx="1"/>
          </p:nvPr>
        </p:nvSpPr>
        <p:spPr/>
        <p:txBody>
          <a:bodyPr/>
          <a:lstStyle/>
          <a:p>
            <a:r>
              <a:rPr lang="en-US" dirty="0"/>
              <a:t>Although much of North America had been freed of European domination in the 18</a:t>
            </a:r>
            <a:r>
              <a:rPr lang="en-US" baseline="30000" dirty="0"/>
              <a:t>th</a:t>
            </a:r>
            <a:r>
              <a:rPr lang="en-US" dirty="0"/>
              <a:t> century by the American Revolution. </a:t>
            </a:r>
          </a:p>
          <a:p>
            <a:endParaRPr lang="en-US" dirty="0"/>
          </a:p>
          <a:p>
            <a:r>
              <a:rPr lang="en-US" dirty="0"/>
              <a:t>Latin America remained in the hands of the Spanish and Portuguese.</a:t>
            </a:r>
          </a:p>
          <a:p>
            <a:endParaRPr lang="en-US" dirty="0"/>
          </a:p>
          <a:p>
            <a:r>
              <a:rPr lang="en-US" dirty="0"/>
              <a:t>Napoleon’s Continental wars at the beginning of the 19</a:t>
            </a:r>
            <a:r>
              <a:rPr lang="en-US" baseline="30000" dirty="0"/>
              <a:t>th</a:t>
            </a:r>
            <a:r>
              <a:rPr lang="en-US" dirty="0"/>
              <a:t> century, however, soon had repercussions in Latin America. </a:t>
            </a:r>
          </a:p>
        </p:txBody>
      </p:sp>
    </p:spTree>
    <p:extLst>
      <p:ext uri="{BB962C8B-B14F-4D97-AF65-F5344CB8AC3E}">
        <p14:creationId xmlns:p14="http://schemas.microsoft.com/office/powerpoint/2010/main" val="33450308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00A08-39BB-4BD4-B2FF-1B04B074C76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FB5318-FB31-4FFF-B262-CA9202BB91A8}"/>
              </a:ext>
            </a:extLst>
          </p:cNvPr>
          <p:cNvSpPr>
            <a:spLocks noGrp="1"/>
          </p:cNvSpPr>
          <p:nvPr>
            <p:ph idx="1"/>
          </p:nvPr>
        </p:nvSpPr>
        <p:spPr/>
        <p:txBody>
          <a:bodyPr/>
          <a:lstStyle/>
          <a:p>
            <a:r>
              <a:rPr lang="en-US" dirty="0"/>
              <a:t>When the Bourbon monarchy of Spain was toppled by Napoleon, Spanish authority in its colonial empire was weakened. </a:t>
            </a:r>
          </a:p>
          <a:p>
            <a:endParaRPr lang="en-US" dirty="0"/>
          </a:p>
          <a:p>
            <a:r>
              <a:rPr lang="en-US" b="1" i="1" dirty="0"/>
              <a:t>By 1810, the disintegration of royal power in Argentina had led to that nation’s independence.  </a:t>
            </a:r>
          </a:p>
        </p:txBody>
      </p:sp>
    </p:spTree>
    <p:extLst>
      <p:ext uri="{BB962C8B-B14F-4D97-AF65-F5344CB8AC3E}">
        <p14:creationId xmlns:p14="http://schemas.microsoft.com/office/powerpoint/2010/main" val="40588248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B8078-39C9-4863-8103-DF1F857B50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68F60B-E6A4-4B55-8558-B9F81D64267B}"/>
              </a:ext>
            </a:extLst>
          </p:cNvPr>
          <p:cNvSpPr>
            <a:spLocks noGrp="1"/>
          </p:cNvSpPr>
          <p:nvPr>
            <p:ph idx="1"/>
          </p:nvPr>
        </p:nvSpPr>
        <p:spPr/>
        <p:txBody>
          <a:bodyPr/>
          <a:lstStyle/>
          <a:p>
            <a:r>
              <a:rPr lang="en-US" dirty="0"/>
              <a:t>In Venezuela, a bitter struggle for independence was led by Simon Bolivar (1783-1830), hailed as the Liberator. </a:t>
            </a:r>
          </a:p>
          <a:p>
            <a:pPr lvl="1"/>
            <a:r>
              <a:rPr lang="en-US" dirty="0"/>
              <a:t>His forces freed Colombia in 1819 and Venezuela in 1821. </a:t>
            </a:r>
          </a:p>
          <a:p>
            <a:pPr lvl="1"/>
            <a:r>
              <a:rPr lang="en-US" dirty="0"/>
              <a:t>A second liberator was Jose de San Martin (1778-1850), who freed Chile in 1817 and then in 1821 moved on to Lima, Peru, the center of Spanish authority. </a:t>
            </a:r>
          </a:p>
          <a:p>
            <a:pPr lvl="1"/>
            <a:r>
              <a:rPr lang="en-US" dirty="0"/>
              <a:t>He soon joined by Bolivar, who assumed the task of crushing the last significant Spanish army in 1824. </a:t>
            </a:r>
          </a:p>
        </p:txBody>
      </p:sp>
    </p:spTree>
    <p:extLst>
      <p:ext uri="{BB962C8B-B14F-4D97-AF65-F5344CB8AC3E}">
        <p14:creationId xmlns:p14="http://schemas.microsoft.com/office/powerpoint/2010/main" val="40688643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38A6F-C310-4457-85AE-AB9BECA2AD0C}"/>
              </a:ext>
            </a:extLst>
          </p:cNvPr>
          <p:cNvSpPr>
            <a:spLocks noGrp="1"/>
          </p:cNvSpPr>
          <p:nvPr>
            <p:ph type="title"/>
          </p:nvPr>
        </p:nvSpPr>
        <p:spPr/>
        <p:txBody>
          <a:bodyPr/>
          <a:lstStyle/>
          <a:p>
            <a:r>
              <a:rPr lang="en-US" dirty="0"/>
              <a:t>Mexico and the Central American Provinces </a:t>
            </a:r>
          </a:p>
        </p:txBody>
      </p:sp>
      <p:sp>
        <p:nvSpPr>
          <p:cNvPr id="3" name="Content Placeholder 2">
            <a:extLst>
              <a:ext uri="{FF2B5EF4-FFF2-40B4-BE49-F238E27FC236}">
                <a16:creationId xmlns:a16="http://schemas.microsoft.com/office/drawing/2014/main" id="{4A2ED2E0-A4C0-420B-AE29-49276B386987}"/>
              </a:ext>
            </a:extLst>
          </p:cNvPr>
          <p:cNvSpPr>
            <a:spLocks noGrp="1"/>
          </p:cNvSpPr>
          <p:nvPr>
            <p:ph idx="1"/>
          </p:nvPr>
        </p:nvSpPr>
        <p:spPr/>
        <p:txBody>
          <a:bodyPr>
            <a:normAutofit/>
          </a:bodyPr>
          <a:lstStyle/>
          <a:p>
            <a:r>
              <a:rPr lang="en-US" sz="2800" dirty="0"/>
              <a:t>Mexico and the Central American provinces also achieved their freedom, and by 1825, after Portugal had recognized the independence of Brazil, almost all of Latin America had been freed of colonial domination. </a:t>
            </a:r>
          </a:p>
        </p:txBody>
      </p:sp>
    </p:spTree>
    <p:extLst>
      <p:ext uri="{BB962C8B-B14F-4D97-AF65-F5344CB8AC3E}">
        <p14:creationId xmlns:p14="http://schemas.microsoft.com/office/powerpoint/2010/main" val="7410624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58C9E-9CA6-4BE3-92D3-C939D65592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D46173-73A9-4A7E-8200-A0DCD7B0ECBC}"/>
              </a:ext>
            </a:extLst>
          </p:cNvPr>
          <p:cNvSpPr>
            <a:spLocks noGrp="1"/>
          </p:cNvSpPr>
          <p:nvPr>
            <p:ph idx="1"/>
          </p:nvPr>
        </p:nvSpPr>
        <p:spPr/>
        <p:txBody>
          <a:bodyPr/>
          <a:lstStyle/>
          <a:p>
            <a:r>
              <a:rPr lang="en-US" dirty="0"/>
              <a:t>Flushed by their success in crushing rebellions in Spain and Italy, the victorious Continental powers favored the use of troops to restore Spanish control in Latin America. </a:t>
            </a:r>
          </a:p>
          <a:p>
            <a:endParaRPr lang="en-US" dirty="0"/>
          </a:p>
          <a:p>
            <a:pPr lvl="1"/>
            <a:r>
              <a:rPr lang="en-US" dirty="0"/>
              <a:t>British opposition to intervention prevailed. </a:t>
            </a:r>
          </a:p>
          <a:p>
            <a:pPr lvl="1"/>
            <a:r>
              <a:rPr lang="en-US" dirty="0"/>
              <a:t>Eager to gain access to an entire continent for investment and trade, the British proposed joint action with the United States against European interference in Latin America. </a:t>
            </a:r>
          </a:p>
        </p:txBody>
      </p:sp>
    </p:spTree>
    <p:extLst>
      <p:ext uri="{BB962C8B-B14F-4D97-AF65-F5344CB8AC3E}">
        <p14:creationId xmlns:p14="http://schemas.microsoft.com/office/powerpoint/2010/main" val="3531132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96B35-2B24-4081-9FE9-56C8D8B10DFC}"/>
              </a:ext>
            </a:extLst>
          </p:cNvPr>
          <p:cNvSpPr>
            <a:spLocks noGrp="1"/>
          </p:cNvSpPr>
          <p:nvPr>
            <p:ph type="title"/>
          </p:nvPr>
        </p:nvSpPr>
        <p:spPr/>
        <p:txBody>
          <a:bodyPr/>
          <a:lstStyle/>
          <a:p>
            <a:r>
              <a:rPr lang="en-US" dirty="0"/>
              <a:t>President James Monroe- Monroe Doctrine  </a:t>
            </a:r>
          </a:p>
        </p:txBody>
      </p:sp>
      <p:sp>
        <p:nvSpPr>
          <p:cNvPr id="3" name="Content Placeholder 2">
            <a:extLst>
              <a:ext uri="{FF2B5EF4-FFF2-40B4-BE49-F238E27FC236}">
                <a16:creationId xmlns:a16="http://schemas.microsoft.com/office/drawing/2014/main" id="{80D3ED7F-9C4C-40E8-9A20-FE8C04F65371}"/>
              </a:ext>
            </a:extLst>
          </p:cNvPr>
          <p:cNvSpPr>
            <a:spLocks noGrp="1"/>
          </p:cNvSpPr>
          <p:nvPr>
            <p:ph idx="1"/>
          </p:nvPr>
        </p:nvSpPr>
        <p:spPr/>
        <p:txBody>
          <a:bodyPr/>
          <a:lstStyle/>
          <a:p>
            <a:r>
              <a:rPr lang="en-US" dirty="0"/>
              <a:t>Distrustful of British motives, President James Monroe acted alone in 1823, guaranteeing the independence of the new Latin American nations and warning against any further European intervention in the New World in the famous Monroe Doctrine. </a:t>
            </a:r>
          </a:p>
        </p:txBody>
      </p:sp>
    </p:spTree>
    <p:extLst>
      <p:ext uri="{BB962C8B-B14F-4D97-AF65-F5344CB8AC3E}">
        <p14:creationId xmlns:p14="http://schemas.microsoft.com/office/powerpoint/2010/main" val="169585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9F974-B501-4868-AB93-B688DB842A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805EA2-6321-4479-9C13-6715D663D2A4}"/>
              </a:ext>
            </a:extLst>
          </p:cNvPr>
          <p:cNvSpPr>
            <a:spLocks noGrp="1"/>
          </p:cNvSpPr>
          <p:nvPr>
            <p:ph idx="1"/>
          </p:nvPr>
        </p:nvSpPr>
        <p:spPr/>
        <p:txBody>
          <a:bodyPr>
            <a:normAutofit/>
          </a:bodyPr>
          <a:lstStyle/>
          <a:p>
            <a:r>
              <a:rPr lang="en-US" sz="3200" dirty="0"/>
              <a:t>The British ships were more important to Latin America independence than America and any European invasion force, and the Continental powers were extremely reluctant to challenge British naval power. </a:t>
            </a:r>
          </a:p>
        </p:txBody>
      </p:sp>
    </p:spTree>
    <p:extLst>
      <p:ext uri="{BB962C8B-B14F-4D97-AF65-F5344CB8AC3E}">
        <p14:creationId xmlns:p14="http://schemas.microsoft.com/office/powerpoint/2010/main" val="1978494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68B2F-09FE-43A5-B015-BDA398A097DD}"/>
              </a:ext>
            </a:extLst>
          </p:cNvPr>
          <p:cNvSpPr>
            <a:spLocks noGrp="1"/>
          </p:cNvSpPr>
          <p:nvPr>
            <p:ph type="title"/>
          </p:nvPr>
        </p:nvSpPr>
        <p:spPr/>
        <p:txBody>
          <a:bodyPr/>
          <a:lstStyle/>
          <a:p>
            <a:r>
              <a:rPr lang="en-US" dirty="0"/>
              <a:t>The conservative order </a:t>
            </a:r>
            <a:br>
              <a:rPr lang="en-US" dirty="0"/>
            </a:br>
            <a:r>
              <a:rPr lang="en-US" dirty="0"/>
              <a:t>(1815-1830) </a:t>
            </a:r>
          </a:p>
        </p:txBody>
      </p:sp>
      <p:sp>
        <p:nvSpPr>
          <p:cNvPr id="3" name="Content Placeholder 2">
            <a:extLst>
              <a:ext uri="{FF2B5EF4-FFF2-40B4-BE49-F238E27FC236}">
                <a16:creationId xmlns:a16="http://schemas.microsoft.com/office/drawing/2014/main" id="{ECE04032-5908-4632-9609-6266BF2A4205}"/>
              </a:ext>
            </a:extLst>
          </p:cNvPr>
          <p:cNvSpPr>
            <a:spLocks noGrp="1"/>
          </p:cNvSpPr>
          <p:nvPr>
            <p:ph idx="1"/>
          </p:nvPr>
        </p:nvSpPr>
        <p:spPr/>
        <p:txBody>
          <a:bodyPr>
            <a:normAutofit/>
          </a:bodyPr>
          <a:lstStyle/>
          <a:p>
            <a:r>
              <a:rPr lang="en-US" sz="2400" dirty="0"/>
              <a:t>The immediate response to the defeat of Napoleon was the desire to contain revolution and the revolutionary forces by restoring much of the old order. </a:t>
            </a:r>
          </a:p>
        </p:txBody>
      </p:sp>
    </p:spTree>
    <p:extLst>
      <p:ext uri="{BB962C8B-B14F-4D97-AF65-F5344CB8AC3E}">
        <p14:creationId xmlns:p14="http://schemas.microsoft.com/office/powerpoint/2010/main" val="21825110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AD25F-F17F-4B77-8B59-63A2B7F996B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CE36AC5-3336-4DEE-AFC3-F24CEC77EA59}"/>
              </a:ext>
            </a:extLst>
          </p:cNvPr>
          <p:cNvSpPr>
            <a:spLocks noGrp="1"/>
          </p:cNvSpPr>
          <p:nvPr>
            <p:ph idx="1"/>
          </p:nvPr>
        </p:nvSpPr>
        <p:spPr/>
        <p:txBody>
          <a:bodyPr>
            <a:normAutofit/>
          </a:bodyPr>
          <a:lstStyle/>
          <a:p>
            <a:r>
              <a:rPr lang="en-US" sz="2400" dirty="0"/>
              <a:t>Instead of Spain and Portugal, Great Britain now dominated the Latin American economy.</a:t>
            </a:r>
          </a:p>
          <a:p>
            <a:endParaRPr lang="en-US" sz="2400" dirty="0"/>
          </a:p>
          <a:p>
            <a:pPr lvl="1"/>
            <a:r>
              <a:rPr lang="en-US" sz="2400" dirty="0"/>
              <a:t>The emphasis on exporting raw materials and importing finished products ensured the ongoing domination of the Latin American economy by foreigners. </a:t>
            </a:r>
          </a:p>
        </p:txBody>
      </p:sp>
    </p:spTree>
    <p:extLst>
      <p:ext uri="{BB962C8B-B14F-4D97-AF65-F5344CB8AC3E}">
        <p14:creationId xmlns:p14="http://schemas.microsoft.com/office/powerpoint/2010/main" val="25019640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72DDD-22C0-445F-806E-6F6F9FB55FA0}"/>
              </a:ext>
            </a:extLst>
          </p:cNvPr>
          <p:cNvSpPr>
            <a:spLocks noGrp="1"/>
          </p:cNvSpPr>
          <p:nvPr>
            <p:ph type="title"/>
          </p:nvPr>
        </p:nvSpPr>
        <p:spPr/>
        <p:txBody>
          <a:bodyPr/>
          <a:lstStyle/>
          <a:p>
            <a:r>
              <a:rPr lang="en-US" dirty="0"/>
              <a:t>The Greek Revolt </a:t>
            </a:r>
          </a:p>
        </p:txBody>
      </p:sp>
      <p:sp>
        <p:nvSpPr>
          <p:cNvPr id="3" name="Content Placeholder 2">
            <a:extLst>
              <a:ext uri="{FF2B5EF4-FFF2-40B4-BE49-F238E27FC236}">
                <a16:creationId xmlns:a16="http://schemas.microsoft.com/office/drawing/2014/main" id="{EFA73A3A-87A1-4D77-9340-F07395CBF5A3}"/>
              </a:ext>
            </a:extLst>
          </p:cNvPr>
          <p:cNvSpPr>
            <a:spLocks noGrp="1"/>
          </p:cNvSpPr>
          <p:nvPr>
            <p:ph idx="1"/>
          </p:nvPr>
        </p:nvSpPr>
        <p:spPr>
          <a:xfrm>
            <a:off x="1145353" y="2243470"/>
            <a:ext cx="10178322" cy="3593591"/>
          </a:xfrm>
        </p:spPr>
        <p:txBody>
          <a:bodyPr>
            <a:normAutofit/>
          </a:bodyPr>
          <a:lstStyle/>
          <a:p>
            <a:r>
              <a:rPr lang="en-US" sz="2400" dirty="0"/>
              <a:t>The principle of intervention proved to be a double-edged sword.</a:t>
            </a:r>
          </a:p>
          <a:p>
            <a:r>
              <a:rPr lang="en-US" sz="2400" dirty="0"/>
              <a:t>Designed to prevent revolution, it could also be used to support revolution if the great powers found it in their interest to do so. </a:t>
            </a:r>
          </a:p>
          <a:p>
            <a:endParaRPr lang="en-US" sz="2400" b="1" dirty="0"/>
          </a:p>
          <a:p>
            <a:r>
              <a:rPr lang="en-US" sz="2400" b="1" dirty="0"/>
              <a:t>In 1821, the Greeks revolted against their Ottoman Turkish masters. </a:t>
            </a:r>
          </a:p>
          <a:p>
            <a:r>
              <a:rPr lang="en-US" sz="2400" dirty="0"/>
              <a:t>Although subject to Muslim control for four hundred years, the Greeks had been allowed to maintain their language and their Greek Orthodox faith. </a:t>
            </a:r>
          </a:p>
        </p:txBody>
      </p:sp>
    </p:spTree>
    <p:extLst>
      <p:ext uri="{BB962C8B-B14F-4D97-AF65-F5344CB8AC3E}">
        <p14:creationId xmlns:p14="http://schemas.microsoft.com/office/powerpoint/2010/main" val="28736340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63772-A9C4-4BEE-ADCC-9BC5C63F21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E7A1BF-73DA-46ED-8948-B1C045827924}"/>
              </a:ext>
            </a:extLst>
          </p:cNvPr>
          <p:cNvSpPr>
            <a:spLocks noGrp="1"/>
          </p:cNvSpPr>
          <p:nvPr>
            <p:ph idx="1"/>
          </p:nvPr>
        </p:nvSpPr>
        <p:spPr/>
        <p:txBody>
          <a:bodyPr/>
          <a:lstStyle/>
          <a:p>
            <a:r>
              <a:rPr lang="en-US" dirty="0"/>
              <a:t>The Greek revolt was soon transformed into a noble cause by outpouring of European sentiment for the Greek’s struggle. </a:t>
            </a:r>
          </a:p>
          <a:p>
            <a:endParaRPr lang="en-US" dirty="0"/>
          </a:p>
          <a:p>
            <a:r>
              <a:rPr lang="en-US" dirty="0"/>
              <a:t>In 1827, a combined British and French fleet went to Greece and defeated a large Ottoman armada. </a:t>
            </a:r>
          </a:p>
          <a:p>
            <a:r>
              <a:rPr lang="en-US" dirty="0"/>
              <a:t>A year later, Russia declared war on the Ottoman Empire and invaded its European provinces of Moldavia and Wallachia. </a:t>
            </a:r>
          </a:p>
        </p:txBody>
      </p:sp>
    </p:spTree>
    <p:extLst>
      <p:ext uri="{BB962C8B-B14F-4D97-AF65-F5344CB8AC3E}">
        <p14:creationId xmlns:p14="http://schemas.microsoft.com/office/powerpoint/2010/main" val="25253547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FAB9D-DE93-4AD9-BF71-7190599834C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AD73B9-9CCA-4572-BD31-339D999D8B5E}"/>
              </a:ext>
            </a:extLst>
          </p:cNvPr>
          <p:cNvSpPr>
            <a:spLocks noGrp="1"/>
          </p:cNvSpPr>
          <p:nvPr>
            <p:ph idx="1"/>
          </p:nvPr>
        </p:nvSpPr>
        <p:spPr/>
        <p:txBody>
          <a:bodyPr/>
          <a:lstStyle/>
          <a:p>
            <a:r>
              <a:rPr lang="en-US" dirty="0"/>
              <a:t>By the </a:t>
            </a:r>
            <a:r>
              <a:rPr lang="en-US" b="1" i="1" u="sng" dirty="0">
                <a:effectLst>
                  <a:outerShdw blurRad="38100" dist="38100" dir="2700000" algn="tl">
                    <a:srgbClr val="000000">
                      <a:alpha val="43137"/>
                    </a:srgbClr>
                  </a:outerShdw>
                </a:effectLst>
              </a:rPr>
              <a:t>Treaty of Adrianople </a:t>
            </a:r>
            <a:r>
              <a:rPr lang="en-US" dirty="0"/>
              <a:t>in 1829, which ended the Russian Turkish war, the Russian-Turkish war, the Russians received a protectorate over the two provinces. </a:t>
            </a:r>
          </a:p>
          <a:p>
            <a:endParaRPr lang="en-US" dirty="0"/>
          </a:p>
          <a:p>
            <a:endParaRPr lang="en-US" dirty="0"/>
          </a:p>
          <a:p>
            <a:r>
              <a:rPr lang="en-US" dirty="0"/>
              <a:t>By the same treaty, the Ottoman Empire agreed to allow Russia, France, and Britain to decide the fate of Greece. </a:t>
            </a:r>
          </a:p>
          <a:p>
            <a:r>
              <a:rPr lang="en-US" dirty="0"/>
              <a:t>In 1830, the three powers declared Greece an independent kingdom, and two years later, a new royal dynasty was established. </a:t>
            </a:r>
          </a:p>
        </p:txBody>
      </p:sp>
    </p:spTree>
    <p:extLst>
      <p:ext uri="{BB962C8B-B14F-4D97-AF65-F5344CB8AC3E}">
        <p14:creationId xmlns:p14="http://schemas.microsoft.com/office/powerpoint/2010/main" val="37541184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24AB4-BAC0-44DC-AA1F-3D1B42629D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2131A8-EE36-4276-A24F-6ADF69AE9B95}"/>
              </a:ext>
            </a:extLst>
          </p:cNvPr>
          <p:cNvSpPr>
            <a:spLocks noGrp="1"/>
          </p:cNvSpPr>
          <p:nvPr>
            <p:ph idx="1"/>
          </p:nvPr>
        </p:nvSpPr>
        <p:spPr/>
        <p:txBody>
          <a:bodyPr>
            <a:normAutofit/>
          </a:bodyPr>
          <a:lstStyle/>
          <a:p>
            <a:r>
              <a:rPr lang="en-US" sz="2800" dirty="0"/>
              <a:t>The revolution had been successful only because the great powers themselves supported it. </a:t>
            </a:r>
          </a:p>
          <a:p>
            <a:endParaRPr lang="en-US" sz="2800" dirty="0"/>
          </a:p>
          <a:p>
            <a:r>
              <a:rPr lang="en-US" sz="2800" dirty="0"/>
              <a:t>Until 1830, the Greek revolt was the only successful one in Europe; the conservative domination was still largely intact. </a:t>
            </a:r>
          </a:p>
        </p:txBody>
      </p:sp>
    </p:spTree>
    <p:extLst>
      <p:ext uri="{BB962C8B-B14F-4D97-AF65-F5344CB8AC3E}">
        <p14:creationId xmlns:p14="http://schemas.microsoft.com/office/powerpoint/2010/main" val="4392962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6C9C1-E696-4EEF-B3E7-85F7F9AF1327}"/>
              </a:ext>
            </a:extLst>
          </p:cNvPr>
          <p:cNvSpPr>
            <a:spLocks noGrp="1"/>
          </p:cNvSpPr>
          <p:nvPr>
            <p:ph type="title"/>
          </p:nvPr>
        </p:nvSpPr>
        <p:spPr/>
        <p:txBody>
          <a:bodyPr/>
          <a:lstStyle/>
          <a:p>
            <a:r>
              <a:rPr lang="en-US" dirty="0"/>
              <a:t>Conservatism Domination: The European States </a:t>
            </a:r>
          </a:p>
        </p:txBody>
      </p:sp>
      <p:sp>
        <p:nvSpPr>
          <p:cNvPr id="3" name="Content Placeholder 2">
            <a:extLst>
              <a:ext uri="{FF2B5EF4-FFF2-40B4-BE49-F238E27FC236}">
                <a16:creationId xmlns:a16="http://schemas.microsoft.com/office/drawing/2014/main" id="{1811BE66-AE95-4AFA-8575-64EDBBD70EAB}"/>
              </a:ext>
            </a:extLst>
          </p:cNvPr>
          <p:cNvSpPr>
            <a:spLocks noGrp="1"/>
          </p:cNvSpPr>
          <p:nvPr>
            <p:ph idx="1"/>
          </p:nvPr>
        </p:nvSpPr>
        <p:spPr/>
        <p:txBody>
          <a:bodyPr>
            <a:normAutofit/>
          </a:bodyPr>
          <a:lstStyle/>
          <a:p>
            <a:r>
              <a:rPr lang="en-US" sz="2800" dirty="0"/>
              <a:t>Between 1815 and 1830, the conservative domination of Europe evident in the Concert of Europe was also apparent in domestic affairs as conservative governments throughout Europe worked to maintain the old order. </a:t>
            </a:r>
          </a:p>
        </p:txBody>
      </p:sp>
    </p:spTree>
    <p:extLst>
      <p:ext uri="{BB962C8B-B14F-4D97-AF65-F5344CB8AC3E}">
        <p14:creationId xmlns:p14="http://schemas.microsoft.com/office/powerpoint/2010/main" val="29096192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950CB-0FD3-462C-BBD3-9FC41EAF89A1}"/>
              </a:ext>
            </a:extLst>
          </p:cNvPr>
          <p:cNvSpPr>
            <a:spLocks noGrp="1"/>
          </p:cNvSpPr>
          <p:nvPr>
            <p:ph type="title"/>
          </p:nvPr>
        </p:nvSpPr>
        <p:spPr/>
        <p:txBody>
          <a:bodyPr/>
          <a:lstStyle/>
          <a:p>
            <a:r>
              <a:rPr lang="en-US" dirty="0"/>
              <a:t>Great Britain: Rule of the Tories </a:t>
            </a:r>
          </a:p>
        </p:txBody>
      </p:sp>
      <p:sp>
        <p:nvSpPr>
          <p:cNvPr id="3" name="Content Placeholder 2">
            <a:extLst>
              <a:ext uri="{FF2B5EF4-FFF2-40B4-BE49-F238E27FC236}">
                <a16:creationId xmlns:a16="http://schemas.microsoft.com/office/drawing/2014/main" id="{9FF288AA-1463-4922-89C9-45785DC9EB3F}"/>
              </a:ext>
            </a:extLst>
          </p:cNvPr>
          <p:cNvSpPr>
            <a:spLocks noGrp="1"/>
          </p:cNvSpPr>
          <p:nvPr>
            <p:ph idx="1"/>
          </p:nvPr>
        </p:nvSpPr>
        <p:spPr/>
        <p:txBody>
          <a:bodyPr/>
          <a:lstStyle/>
          <a:p>
            <a:r>
              <a:rPr lang="en-US" dirty="0"/>
              <a:t>In 1815, Great Britain was governed by the aristocratic landowning classes that dominated both houses of Parliament. </a:t>
            </a:r>
          </a:p>
          <a:p>
            <a:endParaRPr lang="en-US" dirty="0"/>
          </a:p>
          <a:p>
            <a:r>
              <a:rPr lang="en-US" dirty="0"/>
              <a:t>Although the monarchy was not yet powerless, in practice the power of the crown was largely in the hands of the ruling party in Parliament.  </a:t>
            </a:r>
          </a:p>
        </p:txBody>
      </p:sp>
    </p:spTree>
    <p:extLst>
      <p:ext uri="{BB962C8B-B14F-4D97-AF65-F5344CB8AC3E}">
        <p14:creationId xmlns:p14="http://schemas.microsoft.com/office/powerpoint/2010/main" val="16864542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47373-2755-4A73-9332-9EBA6A27956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775E5A-AE40-4436-9ECC-DEE7716D6C46}"/>
              </a:ext>
            </a:extLst>
          </p:cNvPr>
          <p:cNvSpPr>
            <a:spLocks noGrp="1"/>
          </p:cNvSpPr>
          <p:nvPr>
            <p:ph idx="1"/>
          </p:nvPr>
        </p:nvSpPr>
        <p:spPr/>
        <p:txBody>
          <a:bodyPr/>
          <a:lstStyle/>
          <a:p>
            <a:r>
              <a:rPr lang="en-US" dirty="0"/>
              <a:t>There were two political factions in Parliament, the Tories and Whigs. </a:t>
            </a:r>
          </a:p>
          <a:p>
            <a:endParaRPr lang="en-US" dirty="0"/>
          </a:p>
          <a:p>
            <a:pPr lvl="1"/>
            <a:r>
              <a:rPr lang="en-US" b="1" dirty="0"/>
              <a:t>Tories</a:t>
            </a:r>
            <a:r>
              <a:rPr lang="en-US" dirty="0"/>
              <a:t>- (</a:t>
            </a:r>
            <a:r>
              <a:rPr lang="en-US" i="1" dirty="0"/>
              <a:t>a member or supporter of the Conservative Party</a:t>
            </a:r>
            <a:r>
              <a:rPr lang="en-US" dirty="0"/>
              <a:t>) largely dominated the government until 1830 and had little desire to change the existing political and electoral system. </a:t>
            </a:r>
          </a:p>
          <a:p>
            <a:pPr lvl="1"/>
            <a:endParaRPr lang="en-US" dirty="0"/>
          </a:p>
          <a:p>
            <a:pPr lvl="1"/>
            <a:r>
              <a:rPr lang="en-US" b="1" dirty="0"/>
              <a:t>Whigs</a:t>
            </a:r>
            <a:r>
              <a:rPr lang="en-US" dirty="0"/>
              <a:t> (</a:t>
            </a:r>
            <a:r>
              <a:rPr lang="en-US" i="1" dirty="0"/>
              <a:t>a member of the British reforming and constitutional party that sought the supremacy of Parliament and was eventually succeeded in the 19th century by the Liberal Party</a:t>
            </a:r>
            <a:r>
              <a:rPr lang="en-US" dirty="0"/>
              <a:t>)– beginning to receive support from the new industrial middle class. </a:t>
            </a:r>
          </a:p>
        </p:txBody>
      </p:sp>
    </p:spTree>
    <p:extLst>
      <p:ext uri="{BB962C8B-B14F-4D97-AF65-F5344CB8AC3E}">
        <p14:creationId xmlns:p14="http://schemas.microsoft.com/office/powerpoint/2010/main" val="7166900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BEB61-8EDB-4953-952D-FF6B5B2E2F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AEE395-A29F-47F2-93F7-C93D627D08F6}"/>
              </a:ext>
            </a:extLst>
          </p:cNvPr>
          <p:cNvSpPr>
            <a:spLocks noGrp="1"/>
          </p:cNvSpPr>
          <p:nvPr>
            <p:ph idx="1"/>
          </p:nvPr>
        </p:nvSpPr>
        <p:spPr/>
        <p:txBody>
          <a:bodyPr>
            <a:normAutofit/>
          </a:bodyPr>
          <a:lstStyle/>
          <a:p>
            <a:r>
              <a:rPr lang="en-US" dirty="0"/>
              <a:t>Popular discontent grew apace after 1815 because of severe economic difficulties. </a:t>
            </a:r>
          </a:p>
          <a:p>
            <a:r>
              <a:rPr lang="en-US" dirty="0"/>
              <a:t>The tory government’s response to failing agriculture prices was the </a:t>
            </a:r>
            <a:r>
              <a:rPr lang="en-US" b="1" u="sng" dirty="0"/>
              <a:t>Corn Law of 1815</a:t>
            </a:r>
            <a:r>
              <a:rPr lang="en-US" dirty="0"/>
              <a:t>, a measure that placed extraordinary high tariffs on foreign grain. </a:t>
            </a:r>
          </a:p>
          <a:p>
            <a:endParaRPr lang="en-US" dirty="0"/>
          </a:p>
          <a:p>
            <a:r>
              <a:rPr lang="en-US" dirty="0"/>
              <a:t>High prices for bread made conditions for the working classes more difficult. </a:t>
            </a:r>
          </a:p>
          <a:p>
            <a:pPr marL="0" indent="0">
              <a:buNone/>
            </a:pPr>
            <a:endParaRPr lang="en-US" dirty="0"/>
          </a:p>
        </p:txBody>
      </p:sp>
    </p:spTree>
    <p:extLst>
      <p:ext uri="{BB962C8B-B14F-4D97-AF65-F5344CB8AC3E}">
        <p14:creationId xmlns:p14="http://schemas.microsoft.com/office/powerpoint/2010/main" val="4537052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B62B8-6D7C-46F2-8512-8AD159FA5F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D2CE11-5A92-4E0A-97C7-976CA2F1945A}"/>
              </a:ext>
            </a:extLst>
          </p:cNvPr>
          <p:cNvSpPr>
            <a:spLocks noGrp="1"/>
          </p:cNvSpPr>
          <p:nvPr>
            <p:ph idx="1"/>
          </p:nvPr>
        </p:nvSpPr>
        <p:spPr/>
        <p:txBody>
          <a:bodyPr/>
          <a:lstStyle/>
          <a:p>
            <a:r>
              <a:rPr lang="en-US" dirty="0"/>
              <a:t>The death of  eleven people, called the </a:t>
            </a:r>
            <a:r>
              <a:rPr lang="en-US" b="1" u="sng" dirty="0"/>
              <a:t>Peterloo Massacre </a:t>
            </a:r>
            <a:r>
              <a:rPr lang="en-US" dirty="0"/>
              <a:t>(1819) by government detractors, led Parliament to take even more repressive measures. </a:t>
            </a:r>
          </a:p>
          <a:p>
            <a:endParaRPr lang="en-US" dirty="0"/>
          </a:p>
          <a:p>
            <a:r>
              <a:rPr lang="en-US" dirty="0"/>
              <a:t>The government restricted large public meetings and the dissemination of pamphlets among the poor. </a:t>
            </a:r>
          </a:p>
          <a:p>
            <a:endParaRPr lang="en-US" dirty="0"/>
          </a:p>
          <a:p>
            <a:pPr lvl="1"/>
            <a:r>
              <a:rPr lang="en-US" dirty="0"/>
              <a:t>The Tories managed to avoid meeting the demands for electoral reforms – at least until 1830. </a:t>
            </a:r>
          </a:p>
          <a:p>
            <a:endParaRPr lang="en-US" dirty="0"/>
          </a:p>
          <a:p>
            <a:endParaRPr lang="en-US" dirty="0"/>
          </a:p>
          <a:p>
            <a:endParaRPr lang="en-US" dirty="0"/>
          </a:p>
        </p:txBody>
      </p:sp>
    </p:spTree>
    <p:extLst>
      <p:ext uri="{BB962C8B-B14F-4D97-AF65-F5344CB8AC3E}">
        <p14:creationId xmlns:p14="http://schemas.microsoft.com/office/powerpoint/2010/main" val="1853630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6CC61-DEC8-4C8E-A22F-B1412643D0D3}"/>
              </a:ext>
            </a:extLst>
          </p:cNvPr>
          <p:cNvSpPr>
            <a:spLocks noGrp="1"/>
          </p:cNvSpPr>
          <p:nvPr>
            <p:ph type="title"/>
          </p:nvPr>
        </p:nvSpPr>
        <p:spPr/>
        <p:txBody>
          <a:bodyPr/>
          <a:lstStyle/>
          <a:p>
            <a:r>
              <a:rPr lang="en-US" dirty="0"/>
              <a:t>The peace settlement-</a:t>
            </a:r>
            <a:r>
              <a:rPr lang="en-US" i="1" dirty="0"/>
              <a:t>Before Napoleon was defeated  </a:t>
            </a:r>
          </a:p>
        </p:txBody>
      </p:sp>
      <p:sp>
        <p:nvSpPr>
          <p:cNvPr id="3" name="Content Placeholder 2">
            <a:extLst>
              <a:ext uri="{FF2B5EF4-FFF2-40B4-BE49-F238E27FC236}">
                <a16:creationId xmlns:a16="http://schemas.microsoft.com/office/drawing/2014/main" id="{78FCBD30-17CF-406B-86E4-5CA407FDEF4F}"/>
              </a:ext>
            </a:extLst>
          </p:cNvPr>
          <p:cNvSpPr>
            <a:spLocks noGrp="1"/>
          </p:cNvSpPr>
          <p:nvPr>
            <p:ph idx="1"/>
          </p:nvPr>
        </p:nvSpPr>
        <p:spPr/>
        <p:txBody>
          <a:bodyPr>
            <a:normAutofit/>
          </a:bodyPr>
          <a:lstStyle/>
          <a:p>
            <a:r>
              <a:rPr lang="en-US" sz="2400" dirty="0"/>
              <a:t>In March 1814, even before Napoleon had been defeated, his four major enemies- </a:t>
            </a:r>
            <a:r>
              <a:rPr lang="en-US" sz="2400" b="1" i="1" dirty="0"/>
              <a:t>Great Britain, Austria, Prussia, and Russia- </a:t>
            </a:r>
            <a:r>
              <a:rPr lang="en-US" sz="2400" dirty="0"/>
              <a:t>had agreed to remain united, not only to defeat France, but also to ensure peace after the war. </a:t>
            </a:r>
          </a:p>
        </p:txBody>
      </p:sp>
    </p:spTree>
    <p:extLst>
      <p:ext uri="{BB962C8B-B14F-4D97-AF65-F5344CB8AC3E}">
        <p14:creationId xmlns:p14="http://schemas.microsoft.com/office/powerpoint/2010/main" val="18060473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64B4-7EA0-4FCD-A367-FB4EDFA8D3FB}"/>
              </a:ext>
            </a:extLst>
          </p:cNvPr>
          <p:cNvSpPr>
            <a:spLocks noGrp="1"/>
          </p:cNvSpPr>
          <p:nvPr>
            <p:ph type="title"/>
          </p:nvPr>
        </p:nvSpPr>
        <p:spPr/>
        <p:txBody>
          <a:bodyPr/>
          <a:lstStyle/>
          <a:p>
            <a:r>
              <a:rPr lang="en-US" dirty="0"/>
              <a:t>Restoration in France </a:t>
            </a:r>
          </a:p>
        </p:txBody>
      </p:sp>
      <p:sp>
        <p:nvSpPr>
          <p:cNvPr id="3" name="Content Placeholder 2">
            <a:extLst>
              <a:ext uri="{FF2B5EF4-FFF2-40B4-BE49-F238E27FC236}">
                <a16:creationId xmlns:a16="http://schemas.microsoft.com/office/drawing/2014/main" id="{3D9E607E-76AF-4D91-8224-B11D1AC4F787}"/>
              </a:ext>
            </a:extLst>
          </p:cNvPr>
          <p:cNvSpPr>
            <a:spLocks noGrp="1"/>
          </p:cNvSpPr>
          <p:nvPr>
            <p:ph idx="1"/>
          </p:nvPr>
        </p:nvSpPr>
        <p:spPr/>
        <p:txBody>
          <a:bodyPr/>
          <a:lstStyle/>
          <a:p>
            <a:r>
              <a:rPr lang="en-US" dirty="0"/>
              <a:t>In 1814, the Bourbon family was restored to the throne of France in the person of Louis XVIII (1814-1824). </a:t>
            </a:r>
          </a:p>
          <a:p>
            <a:pPr lvl="1"/>
            <a:r>
              <a:rPr lang="en-US" dirty="0"/>
              <a:t>He accepted Napoleon's Civil Code with its recognition of the principle of equality before the law. </a:t>
            </a:r>
          </a:p>
          <a:p>
            <a:pPr lvl="1"/>
            <a:r>
              <a:rPr lang="en-US" dirty="0"/>
              <a:t>A bicameral legislature was established, consisting of the Chamber of Peers, chosen by the king, and the Chamber of Deputies, chosen by an electorate restricted to slightly fewer than 100,000 wealthy people. </a:t>
            </a:r>
          </a:p>
          <a:p>
            <a:pPr lvl="1"/>
            <a:endParaRPr lang="en-US" dirty="0"/>
          </a:p>
        </p:txBody>
      </p:sp>
    </p:spTree>
    <p:extLst>
      <p:ext uri="{BB962C8B-B14F-4D97-AF65-F5344CB8AC3E}">
        <p14:creationId xmlns:p14="http://schemas.microsoft.com/office/powerpoint/2010/main" val="796426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53C7B-7AAF-4B69-8E21-94367219B12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1E5663-91C8-411F-9586-AFBB3CEDBFB0}"/>
              </a:ext>
            </a:extLst>
          </p:cNvPr>
          <p:cNvSpPr>
            <a:spLocks noGrp="1"/>
          </p:cNvSpPr>
          <p:nvPr>
            <p:ph idx="1"/>
          </p:nvPr>
        </p:nvSpPr>
        <p:spPr/>
        <p:txBody>
          <a:bodyPr/>
          <a:lstStyle/>
          <a:p>
            <a:r>
              <a:rPr lang="en-US" dirty="0"/>
              <a:t>Louis’s grudging moderation was opposed by liberals eager to extend the revolutionary reforms and by a group of ultra loyalists who criticized the king’s willingness to compromise and retain so many features of the Napoleonic era. </a:t>
            </a:r>
          </a:p>
          <a:p>
            <a:endParaRPr lang="en-US" dirty="0"/>
          </a:p>
          <a:p>
            <a:r>
              <a:rPr lang="en-US" dirty="0"/>
              <a:t>The ultras hoped to return to a monarchical system dominated by a privileged landed aristocracy and to restore the Catholic church to its former position of influence. </a:t>
            </a:r>
          </a:p>
          <a:p>
            <a:endParaRPr lang="en-US" dirty="0"/>
          </a:p>
          <a:p>
            <a:r>
              <a:rPr lang="en-US" dirty="0"/>
              <a:t>The initiative passed to the ultra-</a:t>
            </a:r>
            <a:r>
              <a:rPr lang="en-US" dirty="0" err="1"/>
              <a:t>loyalitsts</a:t>
            </a:r>
            <a:r>
              <a:rPr lang="en-US" dirty="0"/>
              <a:t> in 1824 when Louis XVIII died and was succeeded by his brother, the count of Artois, who became Charles X (1824-1830). </a:t>
            </a:r>
          </a:p>
        </p:txBody>
      </p:sp>
    </p:spTree>
    <p:extLst>
      <p:ext uri="{BB962C8B-B14F-4D97-AF65-F5344CB8AC3E}">
        <p14:creationId xmlns:p14="http://schemas.microsoft.com/office/powerpoint/2010/main" val="40779230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75CFF-4603-4983-8DB2-40A177A11F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F04639-CD40-4D4D-8D78-5180812983FF}"/>
              </a:ext>
            </a:extLst>
          </p:cNvPr>
          <p:cNvSpPr>
            <a:spLocks noGrp="1"/>
          </p:cNvSpPr>
          <p:nvPr>
            <p:ph idx="1"/>
          </p:nvPr>
        </p:nvSpPr>
        <p:spPr>
          <a:xfrm>
            <a:off x="1251678" y="1403498"/>
            <a:ext cx="10178322" cy="5337543"/>
          </a:xfrm>
        </p:spPr>
        <p:txBody>
          <a:bodyPr>
            <a:normAutofit/>
          </a:bodyPr>
          <a:lstStyle/>
          <a:p>
            <a:r>
              <a:rPr lang="en-US" dirty="0"/>
              <a:t>Charles X granted an indemnity to aristocrats whose lands had been confiscated during the revolution. </a:t>
            </a:r>
          </a:p>
          <a:p>
            <a:endParaRPr lang="en-US" dirty="0"/>
          </a:p>
          <a:p>
            <a:r>
              <a:rPr lang="en-US" dirty="0"/>
              <a:t>Charles X pursued a religious policy that encouraged the Catholic church to reestablish control over the French educational system. </a:t>
            </a:r>
          </a:p>
          <a:p>
            <a:endParaRPr lang="en-US" dirty="0"/>
          </a:p>
          <a:p>
            <a:r>
              <a:rPr lang="en-US" dirty="0"/>
              <a:t>Due to public outrage, Charles X compromised and accepted the </a:t>
            </a:r>
            <a:r>
              <a:rPr lang="en-US" b="1" dirty="0"/>
              <a:t>principle of ministerial responsibility- </a:t>
            </a:r>
            <a:r>
              <a:rPr lang="en-US" dirty="0"/>
              <a:t>that the ministers of the king were responsible to the legislature. </a:t>
            </a:r>
          </a:p>
          <a:p>
            <a:r>
              <a:rPr lang="en-US" dirty="0"/>
              <a:t>The king violated his commitment and a protest by the deputies led the king to dissolve the legislature in 1830 and called for new elections. </a:t>
            </a:r>
          </a:p>
          <a:p>
            <a:endParaRPr lang="en-US" dirty="0"/>
          </a:p>
          <a:p>
            <a:r>
              <a:rPr lang="en-US" sz="3200" b="1" i="1" dirty="0"/>
              <a:t>France was on the brink of another revolution. </a:t>
            </a:r>
          </a:p>
          <a:p>
            <a:endParaRPr lang="en-US" dirty="0"/>
          </a:p>
        </p:txBody>
      </p:sp>
    </p:spTree>
    <p:extLst>
      <p:ext uri="{BB962C8B-B14F-4D97-AF65-F5344CB8AC3E}">
        <p14:creationId xmlns:p14="http://schemas.microsoft.com/office/powerpoint/2010/main" val="5822304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63E3A-786C-417A-80E2-ABDEBEC6EF30}"/>
              </a:ext>
            </a:extLst>
          </p:cNvPr>
          <p:cNvSpPr>
            <a:spLocks noGrp="1"/>
          </p:cNvSpPr>
          <p:nvPr>
            <p:ph type="title"/>
          </p:nvPr>
        </p:nvSpPr>
        <p:spPr/>
        <p:txBody>
          <a:bodyPr/>
          <a:lstStyle/>
          <a:p>
            <a:r>
              <a:rPr lang="en-US" dirty="0"/>
              <a:t>Intervention in the Italian states and Spain </a:t>
            </a:r>
          </a:p>
        </p:txBody>
      </p:sp>
      <p:sp>
        <p:nvSpPr>
          <p:cNvPr id="3" name="Content Placeholder 2">
            <a:extLst>
              <a:ext uri="{FF2B5EF4-FFF2-40B4-BE49-F238E27FC236}">
                <a16:creationId xmlns:a16="http://schemas.microsoft.com/office/drawing/2014/main" id="{ECF3FA80-D484-492B-9805-9A0C40F15AE1}"/>
              </a:ext>
            </a:extLst>
          </p:cNvPr>
          <p:cNvSpPr>
            <a:spLocks noGrp="1"/>
          </p:cNvSpPr>
          <p:nvPr>
            <p:ph idx="1"/>
          </p:nvPr>
        </p:nvSpPr>
        <p:spPr/>
        <p:txBody>
          <a:bodyPr>
            <a:noAutofit/>
          </a:bodyPr>
          <a:lstStyle/>
          <a:p>
            <a:r>
              <a:rPr lang="en-US" sz="2400" b="1" dirty="0"/>
              <a:t>The Congress of Vienna had established nine states in Italy…</a:t>
            </a:r>
          </a:p>
          <a:p>
            <a:pPr lvl="1"/>
            <a:r>
              <a:rPr lang="en-US" sz="2400" dirty="0"/>
              <a:t>including Piedmont (part of the kingdom of Sardinia) in the north, ruled by the house of Savoy; </a:t>
            </a:r>
          </a:p>
          <a:p>
            <a:pPr lvl="1"/>
            <a:r>
              <a:rPr lang="en-US" sz="2400" dirty="0"/>
              <a:t>the kingdom of the Two </a:t>
            </a:r>
            <a:r>
              <a:rPr lang="en-US" sz="2400" dirty="0" err="1"/>
              <a:t>Sicilies</a:t>
            </a:r>
            <a:r>
              <a:rPr lang="en-US" sz="2400" dirty="0"/>
              <a:t> (Naples and Sicily); </a:t>
            </a:r>
          </a:p>
          <a:p>
            <a:pPr lvl="1"/>
            <a:r>
              <a:rPr lang="en-US" sz="2400" dirty="0"/>
              <a:t>the Papal States, a handful of small duchies ruled by relatives of the Austrian </a:t>
            </a:r>
            <a:r>
              <a:rPr lang="en-US" sz="2400" dirty="0" err="1"/>
              <a:t>emperior</a:t>
            </a:r>
            <a:r>
              <a:rPr lang="en-US" sz="2400" dirty="0"/>
              <a:t>; </a:t>
            </a:r>
          </a:p>
          <a:p>
            <a:pPr lvl="1"/>
            <a:r>
              <a:rPr lang="en-US" sz="2400" dirty="0"/>
              <a:t>and the important northern provinces of Lombardy and Venetia, which were now part of the Austrian Empire. </a:t>
            </a:r>
          </a:p>
        </p:txBody>
      </p:sp>
    </p:spTree>
    <p:extLst>
      <p:ext uri="{BB962C8B-B14F-4D97-AF65-F5344CB8AC3E}">
        <p14:creationId xmlns:p14="http://schemas.microsoft.com/office/powerpoint/2010/main" val="33499949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CEDD5-B6B0-4E5F-A4F7-7B2232CEB46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3D64598-5EDA-42D6-A76D-9F12D2DD3C78}"/>
              </a:ext>
            </a:extLst>
          </p:cNvPr>
          <p:cNvSpPr>
            <a:spLocks noGrp="1"/>
          </p:cNvSpPr>
          <p:nvPr>
            <p:ph idx="1"/>
          </p:nvPr>
        </p:nvSpPr>
        <p:spPr/>
        <p:txBody>
          <a:bodyPr>
            <a:normAutofit/>
          </a:bodyPr>
          <a:lstStyle/>
          <a:p>
            <a:r>
              <a:rPr lang="en-US" sz="2400" dirty="0"/>
              <a:t>Much of Italy was under Austrian domination, and all the states had extremely reactionary governments eager to smother any liberal or nationalist sentiment. </a:t>
            </a:r>
          </a:p>
          <a:p>
            <a:endParaRPr lang="en-US" sz="2400" dirty="0"/>
          </a:p>
          <a:p>
            <a:r>
              <a:rPr lang="en-US" sz="2400" dirty="0"/>
              <a:t>Secret Societies motivated by nationalistic dreams and known as the </a:t>
            </a:r>
            <a:r>
              <a:rPr lang="en-US" sz="2400" b="1" dirty="0"/>
              <a:t>Carbonari </a:t>
            </a:r>
            <a:r>
              <a:rPr lang="en-US" sz="2400" dirty="0"/>
              <a:t>(“charcoal burners”) continued to conspire and plan for revolution. </a:t>
            </a:r>
          </a:p>
        </p:txBody>
      </p:sp>
    </p:spTree>
    <p:extLst>
      <p:ext uri="{BB962C8B-B14F-4D97-AF65-F5344CB8AC3E}">
        <p14:creationId xmlns:p14="http://schemas.microsoft.com/office/powerpoint/2010/main" val="39286639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FBF0A-A831-4C67-81E3-9B9C5A1EC82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F87F20-1AA8-4FD3-9DBC-1BE5D19F818F}"/>
              </a:ext>
            </a:extLst>
          </p:cNvPr>
          <p:cNvSpPr>
            <a:spLocks noGrp="1"/>
          </p:cNvSpPr>
          <p:nvPr>
            <p:ph idx="1"/>
          </p:nvPr>
        </p:nvSpPr>
        <p:spPr/>
        <p:txBody>
          <a:bodyPr/>
          <a:lstStyle/>
          <a:p>
            <a:r>
              <a:rPr lang="en-US" dirty="0"/>
              <a:t>In Spain, another Bourbon dynasty had been restored in the person of Ferdinand VII in 1814. </a:t>
            </a:r>
          </a:p>
          <a:p>
            <a:endParaRPr lang="en-US" dirty="0"/>
          </a:p>
          <a:p>
            <a:r>
              <a:rPr lang="en-US" dirty="0"/>
              <a:t>Ferdinand (1814-1833) had agreed to observe the liberal constitution of 1812, which allowed for the functioning of an elected parliamentary assembly known as the Cortes. </a:t>
            </a:r>
          </a:p>
          <a:p>
            <a:pPr marL="0" indent="0">
              <a:buNone/>
            </a:pPr>
            <a:endParaRPr lang="en-US" dirty="0"/>
          </a:p>
          <a:p>
            <a:pPr lvl="1"/>
            <a:r>
              <a:rPr lang="en-US" dirty="0"/>
              <a:t>Ferdinand soon reneged on his promises, tore up the constitution, dissolved the Cortes, and persecuted its members, which led a combined group of army officers, upper-middle-class merchants, and liberal intellectuals to revolt. </a:t>
            </a:r>
          </a:p>
          <a:p>
            <a:endParaRPr lang="en-US" dirty="0"/>
          </a:p>
          <a:p>
            <a:endParaRPr lang="en-US" dirty="0"/>
          </a:p>
        </p:txBody>
      </p:sp>
    </p:spTree>
    <p:extLst>
      <p:ext uri="{BB962C8B-B14F-4D97-AF65-F5344CB8AC3E}">
        <p14:creationId xmlns:p14="http://schemas.microsoft.com/office/powerpoint/2010/main" val="22779233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A9094-16D2-41E7-8F77-FD19820D0A4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2D2A804-9A29-48A2-9283-7615F57BE802}"/>
              </a:ext>
            </a:extLst>
          </p:cNvPr>
          <p:cNvSpPr>
            <a:spLocks noGrp="1"/>
          </p:cNvSpPr>
          <p:nvPr>
            <p:ph idx="1"/>
          </p:nvPr>
        </p:nvSpPr>
        <p:spPr/>
        <p:txBody>
          <a:bodyPr/>
          <a:lstStyle/>
          <a:p>
            <a:r>
              <a:rPr lang="en-US" dirty="0"/>
              <a:t>The king capitulated in March 1820 and promised once again to restore the constitution and the Cortes. </a:t>
            </a:r>
          </a:p>
          <a:p>
            <a:endParaRPr lang="en-US" dirty="0"/>
          </a:p>
          <a:p>
            <a:pPr lvl="1"/>
            <a:r>
              <a:rPr lang="en-US" dirty="0"/>
              <a:t>But Metternich’s policy of intervention came to Ferdinand’s rescue. </a:t>
            </a:r>
          </a:p>
          <a:p>
            <a:pPr lvl="1"/>
            <a:r>
              <a:rPr lang="en-US" dirty="0"/>
              <a:t>In April 1823, a French army moved into Spain and forced he revolutionary government to flee Madrid. </a:t>
            </a:r>
          </a:p>
          <a:p>
            <a:pPr lvl="1"/>
            <a:r>
              <a:rPr lang="en-US" dirty="0"/>
              <a:t>By August of 1823, the king had been restored to his throne. </a:t>
            </a:r>
          </a:p>
        </p:txBody>
      </p:sp>
    </p:spTree>
    <p:extLst>
      <p:ext uri="{BB962C8B-B14F-4D97-AF65-F5344CB8AC3E}">
        <p14:creationId xmlns:p14="http://schemas.microsoft.com/office/powerpoint/2010/main" val="2842133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A5C26-FF23-40A3-B367-6C58FA464608}"/>
              </a:ext>
            </a:extLst>
          </p:cNvPr>
          <p:cNvSpPr>
            <a:spLocks noGrp="1"/>
          </p:cNvSpPr>
          <p:nvPr>
            <p:ph type="title"/>
          </p:nvPr>
        </p:nvSpPr>
        <p:spPr/>
        <p:txBody>
          <a:bodyPr/>
          <a:lstStyle/>
          <a:p>
            <a:r>
              <a:rPr lang="en-US" dirty="0"/>
              <a:t>Repression in Central Europe </a:t>
            </a:r>
          </a:p>
        </p:txBody>
      </p:sp>
      <p:sp>
        <p:nvSpPr>
          <p:cNvPr id="3" name="Content Placeholder 2">
            <a:extLst>
              <a:ext uri="{FF2B5EF4-FFF2-40B4-BE49-F238E27FC236}">
                <a16:creationId xmlns:a16="http://schemas.microsoft.com/office/drawing/2014/main" id="{C6055374-1D8C-4A89-87B3-73076DE50228}"/>
              </a:ext>
            </a:extLst>
          </p:cNvPr>
          <p:cNvSpPr>
            <a:spLocks noGrp="1"/>
          </p:cNvSpPr>
          <p:nvPr>
            <p:ph idx="1"/>
          </p:nvPr>
        </p:nvSpPr>
        <p:spPr/>
        <p:txBody>
          <a:bodyPr/>
          <a:lstStyle/>
          <a:p>
            <a:r>
              <a:rPr lang="en-US" dirty="0"/>
              <a:t>After 1815, the forces of reaction were particularly successful in central Europe. </a:t>
            </a:r>
          </a:p>
          <a:p>
            <a:r>
              <a:rPr lang="en-US" dirty="0"/>
              <a:t>The Habsburg empire and its chief agent, Prince </a:t>
            </a:r>
            <a:r>
              <a:rPr lang="en-US" dirty="0" err="1"/>
              <a:t>Klemens</a:t>
            </a:r>
            <a:r>
              <a:rPr lang="en-US" dirty="0"/>
              <a:t> von Metternich, played an important role. </a:t>
            </a:r>
          </a:p>
          <a:p>
            <a:endParaRPr lang="en-US" dirty="0"/>
          </a:p>
          <a:p>
            <a:r>
              <a:rPr lang="en-US" dirty="0"/>
              <a:t>Metternich boasted: </a:t>
            </a:r>
            <a:r>
              <a:rPr lang="en-US" b="1" dirty="0"/>
              <a:t>“You see in me the chief Minister of Police in Europe. I keep an eye on everything. My contacts are such that nothing escapes me.” </a:t>
            </a:r>
          </a:p>
        </p:txBody>
      </p:sp>
    </p:spTree>
    <p:extLst>
      <p:ext uri="{BB962C8B-B14F-4D97-AF65-F5344CB8AC3E}">
        <p14:creationId xmlns:p14="http://schemas.microsoft.com/office/powerpoint/2010/main" val="2813414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A998-0BC3-42AA-8462-659835E84C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A247CC-4A09-4967-B2C7-CF61F56AC7CC}"/>
              </a:ext>
            </a:extLst>
          </p:cNvPr>
          <p:cNvSpPr>
            <a:spLocks noGrp="1"/>
          </p:cNvSpPr>
          <p:nvPr>
            <p:ph idx="1"/>
          </p:nvPr>
        </p:nvSpPr>
        <p:spPr/>
        <p:txBody>
          <a:bodyPr>
            <a:normAutofit/>
          </a:bodyPr>
          <a:lstStyle/>
          <a:p>
            <a:r>
              <a:rPr lang="en-US" sz="2400" dirty="0"/>
              <a:t>Metternich’s spies were everywhere, searching for evidence of liberal or nationalist plots. </a:t>
            </a:r>
          </a:p>
          <a:p>
            <a:endParaRPr lang="en-US" sz="2400" dirty="0"/>
          </a:p>
          <a:p>
            <a:pPr lvl="1"/>
            <a:r>
              <a:rPr lang="en-US" sz="2400" dirty="0"/>
              <a:t>Although both liberalism and nationalism emerged in the German States and the Austrian Empire, they were initially weak as central Europe tended to remain under the domination of aristocratic landowning classes and autocratic, centralized monarchies. </a:t>
            </a:r>
          </a:p>
        </p:txBody>
      </p:sp>
    </p:spTree>
    <p:extLst>
      <p:ext uri="{BB962C8B-B14F-4D97-AF65-F5344CB8AC3E}">
        <p14:creationId xmlns:p14="http://schemas.microsoft.com/office/powerpoint/2010/main" val="38420673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112B2-59CC-4DDD-B04A-C49AA678156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2ED84C-F007-4314-9F75-865EB9363837}"/>
              </a:ext>
            </a:extLst>
          </p:cNvPr>
          <p:cNvSpPr>
            <a:spLocks noGrp="1"/>
          </p:cNvSpPr>
          <p:nvPr>
            <p:ph idx="1"/>
          </p:nvPr>
        </p:nvSpPr>
        <p:spPr/>
        <p:txBody>
          <a:bodyPr>
            <a:normAutofit lnSpcReduction="10000"/>
          </a:bodyPr>
          <a:lstStyle/>
          <a:p>
            <a:r>
              <a:rPr lang="en-US" dirty="0"/>
              <a:t>The Vienna settlement in 1815 had recognized the existence of thirty-eight </a:t>
            </a:r>
            <a:r>
              <a:rPr lang="en-US" dirty="0" err="1"/>
              <a:t>soverign</a:t>
            </a:r>
            <a:r>
              <a:rPr lang="en-US" dirty="0"/>
              <a:t> states in what had once been the Holy Roman Empire. </a:t>
            </a:r>
          </a:p>
          <a:p>
            <a:endParaRPr lang="en-US" dirty="0"/>
          </a:p>
          <a:p>
            <a:r>
              <a:rPr lang="en-US" dirty="0"/>
              <a:t>Austria and Prussia were the two great powers; the other states varied considerably in size. </a:t>
            </a:r>
          </a:p>
          <a:p>
            <a:r>
              <a:rPr lang="en-US" dirty="0"/>
              <a:t>Together these states formed the </a:t>
            </a:r>
            <a:r>
              <a:rPr lang="en-US" b="1" i="1" u="sng" dirty="0"/>
              <a:t>Germanic Confederation</a:t>
            </a:r>
            <a:r>
              <a:rPr lang="en-US" dirty="0"/>
              <a:t>, but the confederation had little power. </a:t>
            </a:r>
          </a:p>
          <a:p>
            <a:pPr lvl="1"/>
            <a:r>
              <a:rPr lang="en-US" dirty="0"/>
              <a:t>It had no real executive, and its only central organ was the federal diet, which needed the consent of all member states to take action, making it virtually powerless. </a:t>
            </a:r>
          </a:p>
          <a:p>
            <a:pPr lvl="1"/>
            <a:r>
              <a:rPr lang="en-US" dirty="0"/>
              <a:t>However, it also came to serve as Metternich’s instrument to repress revolutionary movements within the German states. </a:t>
            </a:r>
          </a:p>
        </p:txBody>
      </p:sp>
    </p:spTree>
    <p:extLst>
      <p:ext uri="{BB962C8B-B14F-4D97-AF65-F5344CB8AC3E}">
        <p14:creationId xmlns:p14="http://schemas.microsoft.com/office/powerpoint/2010/main" val="3875642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C9F5E-7BAC-42FF-B0C0-CE8168CFC04D}"/>
              </a:ext>
            </a:extLst>
          </p:cNvPr>
          <p:cNvSpPr>
            <a:spLocks noGrp="1"/>
          </p:cNvSpPr>
          <p:nvPr>
            <p:ph type="title"/>
          </p:nvPr>
        </p:nvSpPr>
        <p:spPr/>
        <p:txBody>
          <a:bodyPr/>
          <a:lstStyle/>
          <a:p>
            <a:r>
              <a:rPr lang="en-US" i="1" dirty="0"/>
              <a:t>After napoleon was defeated – Louis XVIII </a:t>
            </a:r>
          </a:p>
        </p:txBody>
      </p:sp>
      <p:sp>
        <p:nvSpPr>
          <p:cNvPr id="3" name="Content Placeholder 2">
            <a:extLst>
              <a:ext uri="{FF2B5EF4-FFF2-40B4-BE49-F238E27FC236}">
                <a16:creationId xmlns:a16="http://schemas.microsoft.com/office/drawing/2014/main" id="{1B6C3306-E74D-44AF-AF9D-B8178A269F0D}"/>
              </a:ext>
            </a:extLst>
          </p:cNvPr>
          <p:cNvSpPr>
            <a:spLocks noGrp="1"/>
          </p:cNvSpPr>
          <p:nvPr>
            <p:ph idx="1"/>
          </p:nvPr>
        </p:nvSpPr>
        <p:spPr/>
        <p:txBody>
          <a:bodyPr>
            <a:normAutofit/>
          </a:bodyPr>
          <a:lstStyle/>
          <a:p>
            <a:r>
              <a:rPr lang="en-US" sz="2400" dirty="0"/>
              <a:t>After Napoleon’s defeat, this Quadruple Alliance restored the Bourbon monarchy to France in the person of Louis XVIII and agreed to meet at a congress in Vienna in September 1814 to arrange a final peace settlement. </a:t>
            </a:r>
          </a:p>
        </p:txBody>
      </p:sp>
    </p:spTree>
    <p:extLst>
      <p:ext uri="{BB962C8B-B14F-4D97-AF65-F5344CB8AC3E}">
        <p14:creationId xmlns:p14="http://schemas.microsoft.com/office/powerpoint/2010/main" val="42470168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26D37-E50A-42C4-8119-80AF0ED765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E1588C6-F332-45B9-8C33-136A3471C5AD}"/>
              </a:ext>
            </a:extLst>
          </p:cNvPr>
          <p:cNvSpPr>
            <a:spLocks noGrp="1"/>
          </p:cNvSpPr>
          <p:nvPr>
            <p:ph idx="1"/>
          </p:nvPr>
        </p:nvSpPr>
        <p:spPr/>
        <p:txBody>
          <a:bodyPr>
            <a:normAutofit/>
          </a:bodyPr>
          <a:lstStyle/>
          <a:p>
            <a:r>
              <a:rPr lang="en-US" sz="2400" dirty="0"/>
              <a:t>Initially Germans who favored liberal principles and German unity looked to Prussia for leadership. </a:t>
            </a:r>
          </a:p>
          <a:p>
            <a:r>
              <a:rPr lang="en-US" sz="2400" dirty="0"/>
              <a:t>During the Napoleonic era, King Frederick William III (1797-1840), following the advice of his two chief ministers, Baron Heinrich von Stein and Baron Karl von Hardenberg, instituted political and institutional reforms in response to Prussia’s defeat at the hands of Napoleon. </a:t>
            </a:r>
          </a:p>
        </p:txBody>
      </p:sp>
    </p:spTree>
    <p:extLst>
      <p:ext uri="{BB962C8B-B14F-4D97-AF65-F5344CB8AC3E}">
        <p14:creationId xmlns:p14="http://schemas.microsoft.com/office/powerpoint/2010/main" val="26416327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0149E-7C2B-4487-A11E-F0A62BADA3E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CCD32B1-15BD-4FF0-8BC0-7BD8BF9D2DFD}"/>
              </a:ext>
            </a:extLst>
          </p:cNvPr>
          <p:cNvSpPr>
            <a:spLocks noGrp="1"/>
          </p:cNvSpPr>
          <p:nvPr>
            <p:ph idx="1"/>
          </p:nvPr>
        </p:nvSpPr>
        <p:spPr/>
        <p:txBody>
          <a:bodyPr>
            <a:normAutofit/>
          </a:bodyPr>
          <a:lstStyle/>
          <a:p>
            <a:r>
              <a:rPr lang="en-US" sz="3200" dirty="0"/>
              <a:t>The reforms included…</a:t>
            </a:r>
          </a:p>
          <a:p>
            <a:pPr lvl="1"/>
            <a:r>
              <a:rPr lang="en-US" sz="2800" dirty="0"/>
              <a:t> </a:t>
            </a:r>
            <a:r>
              <a:rPr lang="en-US" sz="2800" b="1" i="1" dirty="0"/>
              <a:t>the abolition of serfdom</a:t>
            </a:r>
          </a:p>
          <a:p>
            <a:pPr lvl="1"/>
            <a:r>
              <a:rPr lang="en-US" sz="2800" b="1" i="1" dirty="0"/>
              <a:t>municipal self-government through town councils</a:t>
            </a:r>
          </a:p>
          <a:p>
            <a:pPr lvl="1"/>
            <a:r>
              <a:rPr lang="en-US" sz="2800" b="1" i="1" dirty="0"/>
              <a:t>the expansion of primary and secondary schools</a:t>
            </a:r>
          </a:p>
          <a:p>
            <a:pPr lvl="1"/>
            <a:r>
              <a:rPr lang="en-US" sz="2800" b="1" i="1" dirty="0"/>
              <a:t>universal military conscription to form a national army. </a:t>
            </a:r>
          </a:p>
        </p:txBody>
      </p:sp>
    </p:spTree>
    <p:extLst>
      <p:ext uri="{BB962C8B-B14F-4D97-AF65-F5344CB8AC3E}">
        <p14:creationId xmlns:p14="http://schemas.microsoft.com/office/powerpoint/2010/main" val="31248630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DCE89-6551-4DDB-913B-50342DDF9DC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21CF6E-FDD8-4AD5-A338-06AF3B8ED00D}"/>
              </a:ext>
            </a:extLst>
          </p:cNvPr>
          <p:cNvSpPr>
            <a:spLocks noGrp="1"/>
          </p:cNvSpPr>
          <p:nvPr>
            <p:ph idx="1"/>
          </p:nvPr>
        </p:nvSpPr>
        <p:spPr/>
        <p:txBody>
          <a:bodyPr/>
          <a:lstStyle/>
          <a:p>
            <a:r>
              <a:rPr lang="en-US" dirty="0"/>
              <a:t>The reforms did not include the creation of a legislative assembly or representative government as Stein and Hardenberg wished. </a:t>
            </a:r>
          </a:p>
          <a:p>
            <a:r>
              <a:rPr lang="en-US" dirty="0"/>
              <a:t>After 1815, Frederick William grew more reactionary and was content to follow Metternich’s lead. </a:t>
            </a:r>
          </a:p>
          <a:p>
            <a:endParaRPr lang="en-US" dirty="0"/>
          </a:p>
          <a:p>
            <a:r>
              <a:rPr lang="en-US" b="1" dirty="0"/>
              <a:t>Though reforms had made Prussia strong, it remained largely an absolutist state with little interest in German unity. </a:t>
            </a:r>
          </a:p>
        </p:txBody>
      </p:sp>
    </p:spTree>
    <p:extLst>
      <p:ext uri="{BB962C8B-B14F-4D97-AF65-F5344CB8AC3E}">
        <p14:creationId xmlns:p14="http://schemas.microsoft.com/office/powerpoint/2010/main" val="31834682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3C75C-1C1C-44DF-A07B-D2BB2EF557A9}"/>
              </a:ext>
            </a:extLst>
          </p:cNvPr>
          <p:cNvSpPr>
            <a:spLocks noGrp="1"/>
          </p:cNvSpPr>
          <p:nvPr>
            <p:ph type="title"/>
          </p:nvPr>
        </p:nvSpPr>
        <p:spPr/>
        <p:txBody>
          <a:bodyPr/>
          <a:lstStyle/>
          <a:p>
            <a:r>
              <a:rPr lang="en-US" dirty="0"/>
              <a:t>Friedrich Ludwig Jahn </a:t>
            </a:r>
          </a:p>
        </p:txBody>
      </p:sp>
      <p:sp>
        <p:nvSpPr>
          <p:cNvPr id="3" name="Content Placeholder 2">
            <a:extLst>
              <a:ext uri="{FF2B5EF4-FFF2-40B4-BE49-F238E27FC236}">
                <a16:creationId xmlns:a16="http://schemas.microsoft.com/office/drawing/2014/main" id="{4332F81D-5865-4C8A-9760-3B891EF6B64B}"/>
              </a:ext>
            </a:extLst>
          </p:cNvPr>
          <p:cNvSpPr>
            <a:spLocks noGrp="1"/>
          </p:cNvSpPr>
          <p:nvPr>
            <p:ph idx="1"/>
          </p:nvPr>
        </p:nvSpPr>
        <p:spPr>
          <a:xfrm>
            <a:off x="1251678" y="1552353"/>
            <a:ext cx="10178322" cy="4923262"/>
          </a:xfrm>
        </p:spPr>
        <p:txBody>
          <a:bodyPr>
            <a:normAutofit/>
          </a:bodyPr>
          <a:lstStyle/>
          <a:p>
            <a:r>
              <a:rPr lang="en-US" sz="2800" dirty="0"/>
              <a:t>Liberal and national movements in the German state seemed largely limited to university professors and students. </a:t>
            </a:r>
          </a:p>
          <a:p>
            <a:r>
              <a:rPr lang="en-US" sz="2800" dirty="0"/>
              <a:t>The latter began to organize </a:t>
            </a:r>
            <a:r>
              <a:rPr lang="en-US" sz="2800" b="1" i="1" u="sng" dirty="0" err="1"/>
              <a:t>Burschenschaften</a:t>
            </a:r>
            <a:r>
              <a:rPr lang="en-US" sz="2800" dirty="0"/>
              <a:t>, student societies dedicated to fostering the goal of a free, united Germany.</a:t>
            </a:r>
          </a:p>
          <a:p>
            <a:pPr marL="0" indent="0">
              <a:buNone/>
            </a:pPr>
            <a:endParaRPr lang="en-US" sz="2800" dirty="0"/>
          </a:p>
          <a:p>
            <a:r>
              <a:rPr lang="en-US" sz="2800" dirty="0"/>
              <a:t>Their ideas and their motto, “Honor, Liberty, Fatherland,” were in part inspired by Friedrich Ludwig Jahn, who had organized gymnastic societies during the Napoleonic wars to promote the regeneration of German youth. </a:t>
            </a:r>
          </a:p>
        </p:txBody>
      </p:sp>
    </p:spTree>
    <p:extLst>
      <p:ext uri="{BB962C8B-B14F-4D97-AF65-F5344CB8AC3E}">
        <p14:creationId xmlns:p14="http://schemas.microsoft.com/office/powerpoint/2010/main" val="24680092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84BCF-3D99-4C9A-A04C-02B9DA38CF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384372-EF1A-40F0-9742-2679924920F4}"/>
              </a:ext>
            </a:extLst>
          </p:cNvPr>
          <p:cNvSpPr>
            <a:spLocks noGrp="1"/>
          </p:cNvSpPr>
          <p:nvPr>
            <p:ph idx="1"/>
          </p:nvPr>
        </p:nvSpPr>
        <p:spPr/>
        <p:txBody>
          <a:bodyPr/>
          <a:lstStyle/>
          <a:p>
            <a:r>
              <a:rPr lang="en-US" sz="2800" dirty="0"/>
              <a:t>Jahn encouraged Germans to pursue their Germanic heritage and urged his followers to disrupt the lectures of professors whose views were not nationalistic. </a:t>
            </a:r>
          </a:p>
          <a:p>
            <a:endParaRPr lang="en-US" sz="2800" dirty="0"/>
          </a:p>
          <a:p>
            <a:r>
              <a:rPr lang="en-US" sz="2800" dirty="0"/>
              <a:t>From 1817 to 1819, the </a:t>
            </a:r>
            <a:r>
              <a:rPr lang="en-US" sz="2800" b="1" i="1" u="sng" dirty="0" err="1"/>
              <a:t>Burschenschaften</a:t>
            </a:r>
            <a:r>
              <a:rPr lang="en-US" sz="2800" dirty="0"/>
              <a:t> pursued a variety of activities that alarmed German governments. </a:t>
            </a:r>
          </a:p>
          <a:p>
            <a:endParaRPr lang="en-US" dirty="0"/>
          </a:p>
          <a:p>
            <a:endParaRPr lang="en-US" dirty="0"/>
          </a:p>
        </p:txBody>
      </p:sp>
    </p:spTree>
    <p:extLst>
      <p:ext uri="{BB962C8B-B14F-4D97-AF65-F5344CB8AC3E}">
        <p14:creationId xmlns:p14="http://schemas.microsoft.com/office/powerpoint/2010/main" val="10180316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1981E-5C03-43B6-A883-003DD33ED7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3BBE7D-80EC-4552-A2CD-66A7F4B9E645}"/>
              </a:ext>
            </a:extLst>
          </p:cNvPr>
          <p:cNvSpPr>
            <a:spLocks noGrp="1"/>
          </p:cNvSpPr>
          <p:nvPr>
            <p:ph idx="1"/>
          </p:nvPr>
        </p:nvSpPr>
        <p:spPr>
          <a:xfrm>
            <a:off x="1251678" y="1414131"/>
            <a:ext cx="10178322" cy="5178056"/>
          </a:xfrm>
        </p:spPr>
        <p:txBody>
          <a:bodyPr>
            <a:normAutofit/>
          </a:bodyPr>
          <a:lstStyle/>
          <a:p>
            <a:r>
              <a:rPr lang="en-US" dirty="0"/>
              <a:t>At an assembly held at the Wartburg Castle in 1817, marking the three-hundredth anniversary of Luther’s Ninety-Five Theses, the crowd burned books written by conservative authors. </a:t>
            </a:r>
          </a:p>
          <a:p>
            <a:endParaRPr lang="en-US" dirty="0"/>
          </a:p>
          <a:p>
            <a:pPr lvl="1"/>
            <a:r>
              <a:rPr lang="en-US" sz="2000" dirty="0"/>
              <a:t>When a deranged student assassinated a reactionary playwright, Metternich had the diet of Germanic Confederation draw up the </a:t>
            </a:r>
            <a:r>
              <a:rPr lang="en-US" sz="2000" b="1" i="1" u="sng" dirty="0" err="1"/>
              <a:t>Karlsbad</a:t>
            </a:r>
            <a:r>
              <a:rPr lang="en-US" sz="2000" b="1" i="1" u="sng" dirty="0"/>
              <a:t> Decrees of 1819. </a:t>
            </a:r>
          </a:p>
          <a:p>
            <a:pPr lvl="2"/>
            <a:r>
              <a:rPr lang="en-US" sz="2000" dirty="0"/>
              <a:t>These closed the </a:t>
            </a:r>
            <a:r>
              <a:rPr lang="en-US" sz="2000" b="1" i="1" u="sng" dirty="0" err="1"/>
              <a:t>Burschenschaften</a:t>
            </a:r>
            <a:r>
              <a:rPr lang="en-US" sz="2000" dirty="0"/>
              <a:t>, provided for censorship of the press, and placed the universities under close supervision and control. </a:t>
            </a:r>
          </a:p>
          <a:p>
            <a:pPr lvl="2"/>
            <a:endParaRPr lang="en-US" sz="2000" dirty="0"/>
          </a:p>
          <a:p>
            <a:pPr lvl="2"/>
            <a:r>
              <a:rPr lang="en-US" sz="2000" dirty="0"/>
              <a:t>Thereafter, except for a minor flurry of activity from 1830 to 1832, Metternich and the cooperative German rulers maintained the conservative status quo. </a:t>
            </a:r>
          </a:p>
        </p:txBody>
      </p:sp>
    </p:spTree>
    <p:extLst>
      <p:ext uri="{BB962C8B-B14F-4D97-AF65-F5344CB8AC3E}">
        <p14:creationId xmlns:p14="http://schemas.microsoft.com/office/powerpoint/2010/main" val="533364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1B5B7-9DC5-403A-83A6-5E26457BD7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DC59B28-6748-4AAC-8FB3-5C74549F385D}"/>
              </a:ext>
            </a:extLst>
          </p:cNvPr>
          <p:cNvSpPr>
            <a:spLocks noGrp="1"/>
          </p:cNvSpPr>
          <p:nvPr>
            <p:ph idx="1"/>
          </p:nvPr>
        </p:nvSpPr>
        <p:spPr/>
        <p:txBody>
          <a:bodyPr>
            <a:noAutofit/>
          </a:bodyPr>
          <a:lstStyle/>
          <a:p>
            <a:r>
              <a:rPr lang="en-US" sz="3200" dirty="0"/>
              <a:t>The Austrian Empire was a multinational state, a collection of different peoples under the Habsburg emperor, who provide a common bond. </a:t>
            </a:r>
          </a:p>
          <a:p>
            <a:endParaRPr lang="en-US" sz="3200" dirty="0"/>
          </a:p>
          <a:p>
            <a:r>
              <a:rPr lang="en-US" sz="3200" dirty="0"/>
              <a:t>The Austrian Empire was held together by the dynasty, the imperial civil service, the imperial army, and the Catholic church. </a:t>
            </a:r>
          </a:p>
        </p:txBody>
      </p:sp>
    </p:spTree>
    <p:extLst>
      <p:ext uri="{BB962C8B-B14F-4D97-AF65-F5344CB8AC3E}">
        <p14:creationId xmlns:p14="http://schemas.microsoft.com/office/powerpoint/2010/main" val="358858601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1C89E-6103-4FFA-B35E-B033EEC12B4D}"/>
              </a:ext>
            </a:extLst>
          </p:cNvPr>
          <p:cNvSpPr>
            <a:spLocks noGrp="1"/>
          </p:cNvSpPr>
          <p:nvPr>
            <p:ph type="title"/>
          </p:nvPr>
        </p:nvSpPr>
        <p:spPr/>
        <p:txBody>
          <a:bodyPr/>
          <a:lstStyle/>
          <a:p>
            <a:r>
              <a:rPr lang="en-US" dirty="0"/>
              <a:t>Russia: Autocracy of the Tsars </a:t>
            </a:r>
          </a:p>
        </p:txBody>
      </p:sp>
      <p:sp>
        <p:nvSpPr>
          <p:cNvPr id="3" name="Content Placeholder 2">
            <a:extLst>
              <a:ext uri="{FF2B5EF4-FFF2-40B4-BE49-F238E27FC236}">
                <a16:creationId xmlns:a16="http://schemas.microsoft.com/office/drawing/2014/main" id="{ED41E6A1-660D-47EB-BFC6-D352E54D8806}"/>
              </a:ext>
            </a:extLst>
          </p:cNvPr>
          <p:cNvSpPr>
            <a:spLocks noGrp="1"/>
          </p:cNvSpPr>
          <p:nvPr>
            <p:ph idx="1"/>
          </p:nvPr>
        </p:nvSpPr>
        <p:spPr/>
        <p:txBody>
          <a:bodyPr>
            <a:normAutofit/>
          </a:bodyPr>
          <a:lstStyle/>
          <a:p>
            <a:r>
              <a:rPr lang="en-US" sz="2400" dirty="0"/>
              <a:t>At the beginning of the 19</a:t>
            </a:r>
            <a:r>
              <a:rPr lang="en-US" sz="2400" baseline="30000" dirty="0"/>
              <a:t>th</a:t>
            </a:r>
            <a:r>
              <a:rPr lang="en-US" sz="2400" dirty="0"/>
              <a:t> century, Russia was overwhelming rural, agricultural, and autocratic. </a:t>
            </a:r>
          </a:p>
          <a:p>
            <a:endParaRPr lang="en-US" sz="2400" dirty="0"/>
          </a:p>
          <a:p>
            <a:r>
              <a:rPr lang="en-US" sz="2400" dirty="0"/>
              <a:t>The Russian tsar was still regarded as a divine-right monarch. </a:t>
            </a:r>
          </a:p>
        </p:txBody>
      </p:sp>
    </p:spTree>
    <p:extLst>
      <p:ext uri="{BB962C8B-B14F-4D97-AF65-F5344CB8AC3E}">
        <p14:creationId xmlns:p14="http://schemas.microsoft.com/office/powerpoint/2010/main" val="217434822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49062-E59D-44B9-9B01-2347157739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57256F5-FC05-4D35-B462-DD800139996A}"/>
              </a:ext>
            </a:extLst>
          </p:cNvPr>
          <p:cNvSpPr>
            <a:spLocks noGrp="1"/>
          </p:cNvSpPr>
          <p:nvPr>
            <p:ph idx="1"/>
          </p:nvPr>
        </p:nvSpPr>
        <p:spPr/>
        <p:txBody>
          <a:bodyPr>
            <a:normAutofit lnSpcReduction="10000"/>
          </a:bodyPr>
          <a:lstStyle/>
          <a:p>
            <a:r>
              <a:rPr lang="en-US" b="1" i="1" dirty="0"/>
              <a:t>Alexander I </a:t>
            </a:r>
            <a:r>
              <a:rPr lang="en-US" dirty="0"/>
              <a:t>(1801-1825) had been raised in the ideas of the Enlightenment and initially seemed willing to make reforms. </a:t>
            </a:r>
          </a:p>
          <a:p>
            <a:pPr marL="0" indent="0">
              <a:buNone/>
            </a:pPr>
            <a:endParaRPr lang="en-US" dirty="0"/>
          </a:p>
          <a:p>
            <a:r>
              <a:rPr lang="en-US" dirty="0"/>
              <a:t>With the aid of his liberal advisor, Michael </a:t>
            </a:r>
            <a:r>
              <a:rPr lang="en-US" dirty="0" err="1"/>
              <a:t>Speransky</a:t>
            </a:r>
            <a:r>
              <a:rPr lang="en-US" dirty="0"/>
              <a:t>, he relaxed censorship, freed political prisoners, and reformed the educational system. </a:t>
            </a:r>
          </a:p>
          <a:p>
            <a:pPr lvl="1"/>
            <a:r>
              <a:rPr lang="en-US" dirty="0"/>
              <a:t>He refused, however, to grant a constitution or free the serfs in the face of opposition from the nobility. </a:t>
            </a:r>
          </a:p>
          <a:p>
            <a:pPr lvl="1"/>
            <a:r>
              <a:rPr lang="en-US" dirty="0"/>
              <a:t>After the defeat of Napoleon,  Alexander became a reactionary, and his government reverted to strict arbitrary censorship. </a:t>
            </a:r>
          </a:p>
          <a:p>
            <a:pPr lvl="1"/>
            <a:r>
              <a:rPr lang="en-US" dirty="0"/>
              <a:t>Soon opposition to Alexander arose from a group of secret societies. </a:t>
            </a:r>
          </a:p>
        </p:txBody>
      </p:sp>
    </p:spTree>
    <p:extLst>
      <p:ext uri="{BB962C8B-B14F-4D97-AF65-F5344CB8AC3E}">
        <p14:creationId xmlns:p14="http://schemas.microsoft.com/office/powerpoint/2010/main" val="17939646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48194-475B-4B11-BC50-C1E272B79E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52ABF12-78EE-4600-835F-179AAEA37FF4}"/>
              </a:ext>
            </a:extLst>
          </p:cNvPr>
          <p:cNvSpPr>
            <a:spLocks noGrp="1"/>
          </p:cNvSpPr>
          <p:nvPr>
            <p:ph idx="1"/>
          </p:nvPr>
        </p:nvSpPr>
        <p:spPr/>
        <p:txBody>
          <a:bodyPr>
            <a:normAutofit/>
          </a:bodyPr>
          <a:lstStyle/>
          <a:p>
            <a:r>
              <a:rPr lang="en-US" sz="2800" dirty="0"/>
              <a:t>One of those societies, known as the </a:t>
            </a:r>
            <a:r>
              <a:rPr lang="en-US" sz="2800" b="1" i="1" u="sng" dirty="0"/>
              <a:t>Northern Union, </a:t>
            </a:r>
            <a:r>
              <a:rPr lang="en-US" sz="2800" dirty="0"/>
              <a:t>was composed of young aristocrats who had served in the Napoleonic wars and had become aware of the world outside Russia as well as intellectuals alienated by the censorship and lack of academic freedom in Russian universities. </a:t>
            </a:r>
          </a:p>
        </p:txBody>
      </p:sp>
    </p:spTree>
    <p:extLst>
      <p:ext uri="{BB962C8B-B14F-4D97-AF65-F5344CB8AC3E}">
        <p14:creationId xmlns:p14="http://schemas.microsoft.com/office/powerpoint/2010/main" val="2658222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5A8D6-35AA-4C6E-B1A8-7FCABB254540}"/>
              </a:ext>
            </a:extLst>
          </p:cNvPr>
          <p:cNvSpPr>
            <a:spLocks noGrp="1"/>
          </p:cNvSpPr>
          <p:nvPr>
            <p:ph type="title"/>
          </p:nvPr>
        </p:nvSpPr>
        <p:spPr/>
        <p:txBody>
          <a:bodyPr/>
          <a:lstStyle/>
          <a:p>
            <a:r>
              <a:rPr lang="en-US" dirty="0"/>
              <a:t>Congress of Vienna </a:t>
            </a:r>
          </a:p>
        </p:txBody>
      </p:sp>
      <p:sp>
        <p:nvSpPr>
          <p:cNvPr id="3" name="Content Placeholder 2">
            <a:extLst>
              <a:ext uri="{FF2B5EF4-FFF2-40B4-BE49-F238E27FC236}">
                <a16:creationId xmlns:a16="http://schemas.microsoft.com/office/drawing/2014/main" id="{432F0994-C75D-4CAA-80BE-43735B8E8099}"/>
              </a:ext>
            </a:extLst>
          </p:cNvPr>
          <p:cNvSpPr>
            <a:spLocks noGrp="1"/>
          </p:cNvSpPr>
          <p:nvPr>
            <p:ph idx="1"/>
          </p:nvPr>
        </p:nvSpPr>
        <p:spPr/>
        <p:txBody>
          <a:bodyPr>
            <a:normAutofit lnSpcReduction="10000"/>
          </a:bodyPr>
          <a:lstStyle/>
          <a:p>
            <a:r>
              <a:rPr lang="en-US" sz="2400" b="1" dirty="0"/>
              <a:t>Prince </a:t>
            </a:r>
            <a:r>
              <a:rPr lang="en-US" sz="2400" b="1" dirty="0" err="1"/>
              <a:t>Klemens</a:t>
            </a:r>
            <a:r>
              <a:rPr lang="en-US" sz="2400" b="1" dirty="0"/>
              <a:t> von Metternich </a:t>
            </a:r>
            <a:r>
              <a:rPr lang="en-US" sz="2400" dirty="0"/>
              <a:t>(1773-1859)</a:t>
            </a:r>
          </a:p>
          <a:p>
            <a:pPr lvl="1"/>
            <a:r>
              <a:rPr lang="en-US" sz="2400" dirty="0"/>
              <a:t>Austrian foreign minister </a:t>
            </a:r>
          </a:p>
          <a:p>
            <a:pPr lvl="1"/>
            <a:r>
              <a:rPr lang="en-US" sz="2400" dirty="0"/>
              <a:t>Leader of the Congress of Vienna </a:t>
            </a:r>
          </a:p>
          <a:p>
            <a:pPr lvl="1"/>
            <a:endParaRPr lang="en-US" dirty="0"/>
          </a:p>
          <a:p>
            <a:pPr lvl="1"/>
            <a:endParaRPr lang="en-US" sz="2000" b="1" i="1" dirty="0"/>
          </a:p>
          <a:p>
            <a:pPr lvl="2"/>
            <a:r>
              <a:rPr lang="en-US" sz="2000" b="1" i="1" dirty="0"/>
              <a:t>“There is a wide sweep about my mind. I am always above and beyond the preoccupation of most public men; I cover a ground much vaster than they can see. I cannot keep myself from saying about twenty times a day: ‘How right I am, and how wrong they are.’” </a:t>
            </a:r>
          </a:p>
        </p:txBody>
      </p:sp>
    </p:spTree>
    <p:extLst>
      <p:ext uri="{BB962C8B-B14F-4D97-AF65-F5344CB8AC3E}">
        <p14:creationId xmlns:p14="http://schemas.microsoft.com/office/powerpoint/2010/main" val="263833087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DAA1B-654F-4489-B48B-E7AD51DFD3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07C760-79B8-4F28-8E50-A110EF9E40B2}"/>
              </a:ext>
            </a:extLst>
          </p:cNvPr>
          <p:cNvSpPr>
            <a:spLocks noGrp="1"/>
          </p:cNvSpPr>
          <p:nvPr>
            <p:ph idx="1"/>
          </p:nvPr>
        </p:nvSpPr>
        <p:spPr/>
        <p:txBody>
          <a:bodyPr>
            <a:normAutofit/>
          </a:bodyPr>
          <a:lstStyle/>
          <a:p>
            <a:r>
              <a:rPr lang="en-US" sz="2800" dirty="0"/>
              <a:t>The Northern Union favored the establishment of a constitutional monarchy and the abolition of serfdom. </a:t>
            </a:r>
          </a:p>
          <a:p>
            <a:pPr marL="0" indent="0">
              <a:buNone/>
            </a:pPr>
            <a:endParaRPr lang="en-US" sz="2800" dirty="0"/>
          </a:p>
          <a:p>
            <a:r>
              <a:rPr lang="en-US" sz="2800" dirty="0"/>
              <a:t>The sudden death of Alexander in 1825 offered them their opportunity. </a:t>
            </a:r>
          </a:p>
        </p:txBody>
      </p:sp>
    </p:spTree>
    <p:extLst>
      <p:ext uri="{BB962C8B-B14F-4D97-AF65-F5344CB8AC3E}">
        <p14:creationId xmlns:p14="http://schemas.microsoft.com/office/powerpoint/2010/main" val="178726777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AC1A-D772-4D02-9FDC-534AD745BCFF}"/>
              </a:ext>
            </a:extLst>
          </p:cNvPr>
          <p:cNvSpPr>
            <a:spLocks noGrp="1"/>
          </p:cNvSpPr>
          <p:nvPr>
            <p:ph type="title"/>
          </p:nvPr>
        </p:nvSpPr>
        <p:spPr/>
        <p:txBody>
          <a:bodyPr/>
          <a:lstStyle/>
          <a:p>
            <a:r>
              <a:rPr lang="en-US" dirty="0"/>
              <a:t>Decemberist Revolt </a:t>
            </a:r>
          </a:p>
        </p:txBody>
      </p:sp>
      <p:sp>
        <p:nvSpPr>
          <p:cNvPr id="3" name="Content Placeholder 2">
            <a:extLst>
              <a:ext uri="{FF2B5EF4-FFF2-40B4-BE49-F238E27FC236}">
                <a16:creationId xmlns:a16="http://schemas.microsoft.com/office/drawing/2014/main" id="{34E7AAF8-1FAF-425C-95CB-3BE6397AD143}"/>
              </a:ext>
            </a:extLst>
          </p:cNvPr>
          <p:cNvSpPr>
            <a:spLocks noGrp="1"/>
          </p:cNvSpPr>
          <p:nvPr>
            <p:ph idx="1"/>
          </p:nvPr>
        </p:nvSpPr>
        <p:spPr/>
        <p:txBody>
          <a:bodyPr/>
          <a:lstStyle/>
          <a:p>
            <a:r>
              <a:rPr lang="en-US" dirty="0"/>
              <a:t>Although Alexander’s brother Constantine was the legal heir to the throne, he had renounced his claims in favor or his brother Nicholas. </a:t>
            </a:r>
          </a:p>
          <a:p>
            <a:endParaRPr lang="en-US" dirty="0"/>
          </a:p>
          <a:p>
            <a:r>
              <a:rPr lang="en-US" dirty="0"/>
              <a:t>Constantine’s abdication had not been made public, however, and during the ensuing confusion in December 1825, the military leaders of the Northern Union rebelled against the accession of Nicholas. </a:t>
            </a:r>
          </a:p>
        </p:txBody>
      </p:sp>
    </p:spTree>
    <p:extLst>
      <p:ext uri="{BB962C8B-B14F-4D97-AF65-F5344CB8AC3E}">
        <p14:creationId xmlns:p14="http://schemas.microsoft.com/office/powerpoint/2010/main" val="20774976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34623-D044-44C4-8A46-F1C914BEC600}"/>
              </a:ext>
            </a:extLst>
          </p:cNvPr>
          <p:cNvSpPr>
            <a:spLocks noGrp="1"/>
          </p:cNvSpPr>
          <p:nvPr>
            <p:ph type="title"/>
          </p:nvPr>
        </p:nvSpPr>
        <p:spPr/>
        <p:txBody>
          <a:bodyPr/>
          <a:lstStyle/>
          <a:p>
            <a:r>
              <a:rPr lang="en-US" dirty="0"/>
              <a:t>Decemberist Revolt </a:t>
            </a:r>
          </a:p>
        </p:txBody>
      </p:sp>
      <p:sp>
        <p:nvSpPr>
          <p:cNvPr id="3" name="Content Placeholder 2">
            <a:extLst>
              <a:ext uri="{FF2B5EF4-FFF2-40B4-BE49-F238E27FC236}">
                <a16:creationId xmlns:a16="http://schemas.microsoft.com/office/drawing/2014/main" id="{BA393BAF-B189-4A40-BE0B-4D26E3716DDC}"/>
              </a:ext>
            </a:extLst>
          </p:cNvPr>
          <p:cNvSpPr>
            <a:spLocks noGrp="1"/>
          </p:cNvSpPr>
          <p:nvPr>
            <p:ph idx="1"/>
          </p:nvPr>
        </p:nvSpPr>
        <p:spPr/>
        <p:txBody>
          <a:bodyPr/>
          <a:lstStyle/>
          <a:p>
            <a:r>
              <a:rPr lang="en-US" dirty="0"/>
              <a:t>The Decemberist Revolt was soon crushed by troops loyal to Nicholas, and its leaders were executed. </a:t>
            </a:r>
          </a:p>
          <a:p>
            <a:endParaRPr lang="en-US" dirty="0"/>
          </a:p>
          <a:p>
            <a:r>
              <a:rPr lang="en-US" dirty="0"/>
              <a:t>The revolt transformed Nicholas I (1825-1855) from a conservative into a reactionary determined to avoid another rebellion. </a:t>
            </a:r>
          </a:p>
          <a:p>
            <a:pPr lvl="1"/>
            <a:r>
              <a:rPr lang="en-US" dirty="0"/>
              <a:t>He strengthened both the bureaucracy and the secret police. </a:t>
            </a:r>
          </a:p>
        </p:txBody>
      </p:sp>
    </p:spTree>
    <p:extLst>
      <p:ext uri="{BB962C8B-B14F-4D97-AF65-F5344CB8AC3E}">
        <p14:creationId xmlns:p14="http://schemas.microsoft.com/office/powerpoint/2010/main" val="244582247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059E3-D33F-4847-A4BB-D7083EDAAD6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0FD1A1-F192-4F54-BAEB-BD7F667E94E9}"/>
              </a:ext>
            </a:extLst>
          </p:cNvPr>
          <p:cNvSpPr>
            <a:spLocks noGrp="1"/>
          </p:cNvSpPr>
          <p:nvPr>
            <p:ph idx="1"/>
          </p:nvPr>
        </p:nvSpPr>
        <p:spPr/>
        <p:txBody>
          <a:bodyPr>
            <a:normAutofit/>
          </a:bodyPr>
          <a:lstStyle/>
          <a:p>
            <a:r>
              <a:rPr lang="en-US" sz="2800" dirty="0"/>
              <a:t>The pollical police, known as the </a:t>
            </a:r>
            <a:r>
              <a:rPr lang="en-US" sz="2800" b="1" i="1" u="sng" dirty="0"/>
              <a:t>Third Section </a:t>
            </a:r>
            <a:r>
              <a:rPr lang="en-US" sz="2800" dirty="0"/>
              <a:t>of the tsar’s chancellery, were given sweeping powers over much of Russian life. </a:t>
            </a:r>
          </a:p>
          <a:p>
            <a:pPr marL="0" indent="0">
              <a:buNone/>
            </a:pPr>
            <a:endParaRPr lang="en-US" sz="2800" dirty="0"/>
          </a:p>
          <a:p>
            <a:r>
              <a:rPr lang="en-US" sz="2800" dirty="0"/>
              <a:t>They deported suspicious or dangerous persons, maintained close surveillance of foreigners in Russia, and reported regularly to the tsar on public opinion. </a:t>
            </a:r>
          </a:p>
        </p:txBody>
      </p:sp>
    </p:spTree>
    <p:extLst>
      <p:ext uri="{BB962C8B-B14F-4D97-AF65-F5344CB8AC3E}">
        <p14:creationId xmlns:p14="http://schemas.microsoft.com/office/powerpoint/2010/main" val="294255955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5D5B4-1E12-4DDF-BFD2-49CB32DA3E30}"/>
              </a:ext>
            </a:extLst>
          </p:cNvPr>
          <p:cNvSpPr>
            <a:spLocks noGrp="1"/>
          </p:cNvSpPr>
          <p:nvPr>
            <p:ph type="title"/>
          </p:nvPr>
        </p:nvSpPr>
        <p:spPr/>
        <p:txBody>
          <a:bodyPr/>
          <a:lstStyle/>
          <a:p>
            <a:r>
              <a:rPr lang="en-US" dirty="0" err="1"/>
              <a:t>THe</a:t>
            </a:r>
            <a:r>
              <a:rPr lang="en-US" dirty="0"/>
              <a:t> Policeman of Europe </a:t>
            </a:r>
          </a:p>
        </p:txBody>
      </p:sp>
      <p:sp>
        <p:nvSpPr>
          <p:cNvPr id="3" name="Content Placeholder 2">
            <a:extLst>
              <a:ext uri="{FF2B5EF4-FFF2-40B4-BE49-F238E27FC236}">
                <a16:creationId xmlns:a16="http://schemas.microsoft.com/office/drawing/2014/main" id="{C4EF9FB7-4D02-46F1-A966-AE9F013D5A64}"/>
              </a:ext>
            </a:extLst>
          </p:cNvPr>
          <p:cNvSpPr>
            <a:spLocks noGrp="1"/>
          </p:cNvSpPr>
          <p:nvPr>
            <p:ph idx="1"/>
          </p:nvPr>
        </p:nvSpPr>
        <p:spPr/>
        <p:txBody>
          <a:bodyPr/>
          <a:lstStyle/>
          <a:p>
            <a:r>
              <a:rPr lang="en-US" dirty="0"/>
              <a:t>Matching Nichola’s fear of revolution at home was his fear of revolution abroad. </a:t>
            </a:r>
          </a:p>
          <a:p>
            <a:r>
              <a:rPr lang="en-US" dirty="0"/>
              <a:t>There would be no revolution in Russia during the rest of his reign; if he could help it, there would be none in Europe either. </a:t>
            </a:r>
          </a:p>
          <a:p>
            <a:endParaRPr lang="en-US" dirty="0"/>
          </a:p>
          <a:p>
            <a:r>
              <a:rPr lang="en-US" dirty="0"/>
              <a:t>Contemporaries called him the Policeman of Europe because of his willingness to use Russian troops to crush revolutions. </a:t>
            </a:r>
          </a:p>
        </p:txBody>
      </p:sp>
    </p:spTree>
    <p:extLst>
      <p:ext uri="{BB962C8B-B14F-4D97-AF65-F5344CB8AC3E}">
        <p14:creationId xmlns:p14="http://schemas.microsoft.com/office/powerpoint/2010/main" val="2670310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DE589-0837-41EC-89EE-9B2A7A037D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B1D47E-3AB2-4FF4-B52C-911BD1CA44D6}"/>
              </a:ext>
            </a:extLst>
          </p:cNvPr>
          <p:cNvSpPr>
            <a:spLocks noGrp="1"/>
          </p:cNvSpPr>
          <p:nvPr>
            <p:ph idx="1"/>
          </p:nvPr>
        </p:nvSpPr>
        <p:spPr/>
        <p:txBody>
          <a:bodyPr/>
          <a:lstStyle/>
          <a:p>
            <a:r>
              <a:rPr lang="en-US" sz="2400" dirty="0"/>
              <a:t>Metternich claimed that he was guided at Vienna by the principle of legitimacy. </a:t>
            </a:r>
          </a:p>
          <a:p>
            <a:pPr marL="0" indent="0">
              <a:buNone/>
            </a:pPr>
            <a:endParaRPr lang="en-US" sz="2400" dirty="0"/>
          </a:p>
          <a:p>
            <a:r>
              <a:rPr lang="en-US" sz="2400" dirty="0"/>
              <a:t>To reestablish peace and stability in Europe, he considered it necessary to restore the legitimate monarchs who would preserve traditional institutions (</a:t>
            </a:r>
            <a:r>
              <a:rPr lang="en-US" sz="2400" b="1" i="1" dirty="0"/>
              <a:t>This had already been done in the restoration of the Bourbons in France and Spain, as well as in the return of a number of rulers to their thrones in the Italian states</a:t>
            </a:r>
            <a:r>
              <a:rPr lang="en-US" sz="2400" dirty="0"/>
              <a:t>). </a:t>
            </a:r>
          </a:p>
          <a:p>
            <a:endParaRPr lang="en-US" dirty="0"/>
          </a:p>
          <a:p>
            <a:endParaRPr lang="en-US" dirty="0"/>
          </a:p>
        </p:txBody>
      </p:sp>
    </p:spTree>
    <p:extLst>
      <p:ext uri="{BB962C8B-B14F-4D97-AF65-F5344CB8AC3E}">
        <p14:creationId xmlns:p14="http://schemas.microsoft.com/office/powerpoint/2010/main" val="2558092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37D3E-19AF-48B0-BDCC-63DD51840FE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D0033EC-B64F-4EB1-BE33-501506DC5C63}"/>
              </a:ext>
            </a:extLst>
          </p:cNvPr>
          <p:cNvSpPr>
            <a:spLocks noGrp="1"/>
          </p:cNvSpPr>
          <p:nvPr>
            <p:ph idx="1"/>
          </p:nvPr>
        </p:nvSpPr>
        <p:spPr/>
        <p:txBody>
          <a:bodyPr/>
          <a:lstStyle/>
          <a:p>
            <a:r>
              <a:rPr lang="en-US" sz="2400" dirty="0"/>
              <a:t>Elsewhere the principle of legitimacy was largely ignored and completely overshadowed by more practical considerations of power. </a:t>
            </a:r>
          </a:p>
          <a:p>
            <a:pPr marL="0" indent="0">
              <a:buNone/>
            </a:pPr>
            <a:endParaRPr lang="en-US" sz="2400" dirty="0"/>
          </a:p>
          <a:p>
            <a:r>
              <a:rPr lang="en-US" sz="2400" dirty="0"/>
              <a:t>The congress’s treatment of Poland, to which Russia, Austria, and Prussia all had claims, illustrates the approach. </a:t>
            </a:r>
          </a:p>
          <a:p>
            <a:endParaRPr lang="en-US" dirty="0"/>
          </a:p>
        </p:txBody>
      </p:sp>
    </p:spTree>
    <p:extLst>
      <p:ext uri="{BB962C8B-B14F-4D97-AF65-F5344CB8AC3E}">
        <p14:creationId xmlns:p14="http://schemas.microsoft.com/office/powerpoint/2010/main" val="107875379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5049</TotalTime>
  <Words>4667</Words>
  <Application>Microsoft Office PowerPoint</Application>
  <PresentationFormat>Widescreen</PresentationFormat>
  <Paragraphs>299</Paragraphs>
  <Slides>74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74</vt:i4>
      </vt:variant>
    </vt:vector>
  </HeadingPairs>
  <TitlesOfParts>
    <vt:vector size="78" baseType="lpstr">
      <vt:lpstr>Arial</vt:lpstr>
      <vt:lpstr>Gill Sans MT</vt:lpstr>
      <vt:lpstr>Impact</vt:lpstr>
      <vt:lpstr>Badge</vt:lpstr>
      <vt:lpstr>Ap European History  Chapter 21 Section 1:   the Conservative Order </vt:lpstr>
      <vt:lpstr>Chapter outline </vt:lpstr>
      <vt:lpstr>Focus Questions </vt:lpstr>
      <vt:lpstr>The conservative order  (1815-1830) </vt:lpstr>
      <vt:lpstr>The peace settlement-Before Napoleon was defeated  </vt:lpstr>
      <vt:lpstr>After napoleon was defeated – Louis XVIII </vt:lpstr>
      <vt:lpstr>Congress of Vienna </vt:lpstr>
      <vt:lpstr>PowerPoint Presentation</vt:lpstr>
      <vt:lpstr>PowerPoint Presentation</vt:lpstr>
      <vt:lpstr>PowerPoint Presentation</vt:lpstr>
      <vt:lpstr>PowerPoint Presentation</vt:lpstr>
      <vt:lpstr>Again What is (What was) Prussia? </vt:lpstr>
      <vt:lpstr>PowerPoint Presentation</vt:lpstr>
      <vt:lpstr>PowerPoint Presentation</vt:lpstr>
      <vt:lpstr>Germanic Confederation </vt:lpstr>
      <vt:lpstr>PowerPoint Presentation</vt:lpstr>
      <vt:lpstr>Overall success of the Congress of Vienna </vt:lpstr>
      <vt:lpstr>“Isms”  The ideology of Conservatism </vt:lpstr>
      <vt:lpstr>Conservatism  Edmund Burke – Pepper and coffee </vt:lpstr>
      <vt:lpstr>PowerPoint Presentation</vt:lpstr>
      <vt:lpstr>PowerPoint Presentation</vt:lpstr>
      <vt:lpstr>More conservatism- Joseph de Maistre (1753-1821) </vt:lpstr>
      <vt:lpstr>PowerPoint Presentation</vt:lpstr>
      <vt:lpstr>PowerPoint Presentation</vt:lpstr>
      <vt:lpstr>PowerPoint Presentation</vt:lpstr>
      <vt:lpstr>Conservative Domination: the concert of Europe </vt:lpstr>
      <vt:lpstr>First Conference </vt:lpstr>
      <vt:lpstr>Second Conference </vt:lpstr>
      <vt:lpstr>PowerPoint Presentation</vt:lpstr>
      <vt:lpstr>PowerPoint Presentation</vt:lpstr>
      <vt:lpstr>Third Conference </vt:lpstr>
      <vt:lpstr>Fourth Conference </vt:lpstr>
      <vt:lpstr>The revolt in Latin America </vt:lpstr>
      <vt:lpstr>PowerPoint Presentation</vt:lpstr>
      <vt:lpstr>PowerPoint Presentation</vt:lpstr>
      <vt:lpstr>Mexico and the Central American Provinces </vt:lpstr>
      <vt:lpstr>PowerPoint Presentation</vt:lpstr>
      <vt:lpstr>President James Monroe- Monroe Doctrine  </vt:lpstr>
      <vt:lpstr>PowerPoint Presentation</vt:lpstr>
      <vt:lpstr>PowerPoint Presentation</vt:lpstr>
      <vt:lpstr>The Greek Revolt </vt:lpstr>
      <vt:lpstr>PowerPoint Presentation</vt:lpstr>
      <vt:lpstr>PowerPoint Presentation</vt:lpstr>
      <vt:lpstr>PowerPoint Presentation</vt:lpstr>
      <vt:lpstr>Conservatism Domination: The European States </vt:lpstr>
      <vt:lpstr>Great Britain: Rule of the Tories </vt:lpstr>
      <vt:lpstr>PowerPoint Presentation</vt:lpstr>
      <vt:lpstr>PowerPoint Presentation</vt:lpstr>
      <vt:lpstr>PowerPoint Presentation</vt:lpstr>
      <vt:lpstr>Restoration in France </vt:lpstr>
      <vt:lpstr>PowerPoint Presentation</vt:lpstr>
      <vt:lpstr>PowerPoint Presentation</vt:lpstr>
      <vt:lpstr>Intervention in the Italian states and Spain </vt:lpstr>
      <vt:lpstr>PowerPoint Presentation</vt:lpstr>
      <vt:lpstr>PowerPoint Presentation</vt:lpstr>
      <vt:lpstr>PowerPoint Presentation</vt:lpstr>
      <vt:lpstr>Repression in Central Europe </vt:lpstr>
      <vt:lpstr>PowerPoint Presentation</vt:lpstr>
      <vt:lpstr>PowerPoint Presentation</vt:lpstr>
      <vt:lpstr>PowerPoint Presentation</vt:lpstr>
      <vt:lpstr>PowerPoint Presentation</vt:lpstr>
      <vt:lpstr>PowerPoint Presentation</vt:lpstr>
      <vt:lpstr>Friedrich Ludwig Jahn </vt:lpstr>
      <vt:lpstr>PowerPoint Presentation</vt:lpstr>
      <vt:lpstr>PowerPoint Presentation</vt:lpstr>
      <vt:lpstr>PowerPoint Presentation</vt:lpstr>
      <vt:lpstr>Russia: Autocracy of the Tsars </vt:lpstr>
      <vt:lpstr>PowerPoint Presentation</vt:lpstr>
      <vt:lpstr>PowerPoint Presentation</vt:lpstr>
      <vt:lpstr>PowerPoint Presentation</vt:lpstr>
      <vt:lpstr>Decemberist Revolt </vt:lpstr>
      <vt:lpstr>Decemberist Revolt </vt:lpstr>
      <vt:lpstr>PowerPoint Presentation</vt:lpstr>
      <vt:lpstr>THe Policeman of Europe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21 Section 1:   the Conservative Order </dc:title>
  <dc:creator>Tyler Moudry</dc:creator>
  <cp:lastModifiedBy>Tyler Moudry</cp:lastModifiedBy>
  <cp:revision>47</cp:revision>
  <dcterms:created xsi:type="dcterms:W3CDTF">2019-02-02T19:06:42Z</dcterms:created>
  <dcterms:modified xsi:type="dcterms:W3CDTF">2019-02-19T13:37:42Z</dcterms:modified>
</cp:coreProperties>
</file>