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76014-D2BA-4E7D-A230-B31485F6517F}"/>
              </a:ext>
            </a:extLst>
          </p:cNvPr>
          <p:cNvSpPr>
            <a:spLocks noGrp="1"/>
          </p:cNvSpPr>
          <p:nvPr>
            <p:ph type="ctrTitle"/>
          </p:nvPr>
        </p:nvSpPr>
        <p:spPr/>
        <p:txBody>
          <a:bodyPr/>
          <a:lstStyle/>
          <a:p>
            <a:r>
              <a:rPr lang="en-US" dirty="0"/>
              <a:t>AP European History </a:t>
            </a:r>
            <a:br>
              <a:rPr lang="en-US" dirty="0"/>
            </a:br>
            <a:r>
              <a:rPr lang="en-US" dirty="0"/>
              <a:t>Chapter 20 Section 3 </a:t>
            </a:r>
          </a:p>
        </p:txBody>
      </p:sp>
      <p:sp>
        <p:nvSpPr>
          <p:cNvPr id="3" name="Subtitle 2">
            <a:extLst>
              <a:ext uri="{FF2B5EF4-FFF2-40B4-BE49-F238E27FC236}">
                <a16:creationId xmlns:a16="http://schemas.microsoft.com/office/drawing/2014/main" id="{DC950794-755D-4380-85D7-E93948691C2D}"/>
              </a:ext>
            </a:extLst>
          </p:cNvPr>
          <p:cNvSpPr>
            <a:spLocks noGrp="1"/>
          </p:cNvSpPr>
          <p:nvPr>
            <p:ph type="subTitle" idx="1"/>
          </p:nvPr>
        </p:nvSpPr>
        <p:spPr/>
        <p:txBody>
          <a:bodyPr/>
          <a:lstStyle/>
          <a:p>
            <a:r>
              <a:rPr lang="en-US" dirty="0"/>
              <a:t>The social impact of the industrial revolution </a:t>
            </a:r>
          </a:p>
        </p:txBody>
      </p:sp>
    </p:spTree>
    <p:extLst>
      <p:ext uri="{BB962C8B-B14F-4D97-AF65-F5344CB8AC3E}">
        <p14:creationId xmlns:p14="http://schemas.microsoft.com/office/powerpoint/2010/main" val="49734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778F-63C8-452E-8CF6-B21A465F4F63}"/>
              </a:ext>
            </a:extLst>
          </p:cNvPr>
          <p:cNvSpPr>
            <a:spLocks noGrp="1"/>
          </p:cNvSpPr>
          <p:nvPr>
            <p:ph type="title"/>
          </p:nvPr>
        </p:nvSpPr>
        <p:spPr/>
        <p:txBody>
          <a:bodyPr/>
          <a:lstStyle/>
          <a:p>
            <a:r>
              <a:rPr lang="en-US" dirty="0"/>
              <a:t>The Growth of Cities </a:t>
            </a:r>
          </a:p>
        </p:txBody>
      </p:sp>
      <p:sp>
        <p:nvSpPr>
          <p:cNvPr id="3" name="Content Placeholder 2">
            <a:extLst>
              <a:ext uri="{FF2B5EF4-FFF2-40B4-BE49-F238E27FC236}">
                <a16:creationId xmlns:a16="http://schemas.microsoft.com/office/drawing/2014/main" id="{22307D7D-6E23-49A1-A1D8-67844255436C}"/>
              </a:ext>
            </a:extLst>
          </p:cNvPr>
          <p:cNvSpPr>
            <a:spLocks noGrp="1"/>
          </p:cNvSpPr>
          <p:nvPr>
            <p:ph idx="1"/>
          </p:nvPr>
        </p:nvSpPr>
        <p:spPr/>
        <p:txBody>
          <a:bodyPr/>
          <a:lstStyle/>
          <a:p>
            <a:r>
              <a:rPr lang="en-US" dirty="0"/>
              <a:t>By 1850, especially in Great Britain and Belgium, cities were rapidly becoming places for manufacturing and industry. </a:t>
            </a:r>
          </a:p>
          <a:p>
            <a:endParaRPr lang="en-US" dirty="0"/>
          </a:p>
          <a:p>
            <a:r>
              <a:rPr lang="en-US" dirty="0"/>
              <a:t>With the steam engine, entrepreneurs could locate their manufacturing plants in urban centers where they had ready access to transportation facilities and unemployed people from the country looking for work. </a:t>
            </a:r>
          </a:p>
        </p:txBody>
      </p:sp>
    </p:spTree>
    <p:extLst>
      <p:ext uri="{BB962C8B-B14F-4D97-AF65-F5344CB8AC3E}">
        <p14:creationId xmlns:p14="http://schemas.microsoft.com/office/powerpoint/2010/main" val="83847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9DF2-2348-468E-B82E-A763D93A6EB5}"/>
              </a:ext>
            </a:extLst>
          </p:cNvPr>
          <p:cNvSpPr>
            <a:spLocks noGrp="1"/>
          </p:cNvSpPr>
          <p:nvPr>
            <p:ph type="title"/>
          </p:nvPr>
        </p:nvSpPr>
        <p:spPr/>
        <p:txBody>
          <a:bodyPr/>
          <a:lstStyle/>
          <a:p>
            <a:r>
              <a:rPr lang="en-US" dirty="0"/>
              <a:t>Urban living conditions in the early industrial revolution </a:t>
            </a:r>
          </a:p>
        </p:txBody>
      </p:sp>
      <p:sp>
        <p:nvSpPr>
          <p:cNvPr id="3" name="Content Placeholder 2">
            <a:extLst>
              <a:ext uri="{FF2B5EF4-FFF2-40B4-BE49-F238E27FC236}">
                <a16:creationId xmlns:a16="http://schemas.microsoft.com/office/drawing/2014/main" id="{2213DAC1-0271-4993-8C4E-E2D3CFD1D3A5}"/>
              </a:ext>
            </a:extLst>
          </p:cNvPr>
          <p:cNvSpPr>
            <a:spLocks noGrp="1"/>
          </p:cNvSpPr>
          <p:nvPr>
            <p:ph idx="1"/>
          </p:nvPr>
        </p:nvSpPr>
        <p:spPr/>
        <p:txBody>
          <a:bodyPr/>
          <a:lstStyle/>
          <a:p>
            <a:r>
              <a:rPr lang="en-US" dirty="0"/>
              <a:t>The dramatic growth of cities in the first half of the 19</a:t>
            </a:r>
            <a:r>
              <a:rPr lang="en-US" baseline="30000" dirty="0"/>
              <a:t>th</a:t>
            </a:r>
            <a:r>
              <a:rPr lang="en-US" dirty="0"/>
              <a:t> century produced miserable living conditions for many of the inhabitants. </a:t>
            </a:r>
          </a:p>
          <a:p>
            <a:endParaRPr lang="en-US" dirty="0"/>
          </a:p>
          <a:p>
            <a:r>
              <a:rPr lang="en-US" dirty="0"/>
              <a:t>In the inner ring of the city stood the small row houses some with gardens, or the artisans and the lower middle class. </a:t>
            </a:r>
          </a:p>
        </p:txBody>
      </p:sp>
    </p:spTree>
    <p:extLst>
      <p:ext uri="{BB962C8B-B14F-4D97-AF65-F5344CB8AC3E}">
        <p14:creationId xmlns:p14="http://schemas.microsoft.com/office/powerpoint/2010/main" val="305616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224D7-9A09-4747-830B-A4AEEA4112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DE4F07-2618-4F4A-AD7D-E243FA936B86}"/>
              </a:ext>
            </a:extLst>
          </p:cNvPr>
          <p:cNvSpPr>
            <a:spLocks noGrp="1"/>
          </p:cNvSpPr>
          <p:nvPr>
            <p:ph idx="1"/>
          </p:nvPr>
        </p:nvSpPr>
        <p:spPr/>
        <p:txBody>
          <a:bodyPr/>
          <a:lstStyle/>
          <a:p>
            <a:r>
              <a:rPr lang="en-US" dirty="0"/>
              <a:t>Sanitary conditions in these towns were appalling. </a:t>
            </a:r>
          </a:p>
          <a:p>
            <a:r>
              <a:rPr lang="en-US" dirty="0"/>
              <a:t>Due to the lack of municipal direction, city streets were often used as sewers and open drains. </a:t>
            </a:r>
          </a:p>
          <a:p>
            <a:endParaRPr lang="en-US" dirty="0"/>
          </a:p>
          <a:p>
            <a:pPr lvl="1"/>
            <a:r>
              <a:rPr lang="en-US" dirty="0"/>
              <a:t>As deaths outnumbered births in most large cities in the first half of the 19</a:t>
            </a:r>
            <a:r>
              <a:rPr lang="en-US" baseline="30000" dirty="0"/>
              <a:t>th</a:t>
            </a:r>
            <a:r>
              <a:rPr lang="en-US" dirty="0"/>
              <a:t> century, only a constant influx of people from the country kept them alive and growing. </a:t>
            </a:r>
          </a:p>
        </p:txBody>
      </p:sp>
    </p:spTree>
    <p:extLst>
      <p:ext uri="{BB962C8B-B14F-4D97-AF65-F5344CB8AC3E}">
        <p14:creationId xmlns:p14="http://schemas.microsoft.com/office/powerpoint/2010/main" val="52772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62C3-D768-42D5-B555-6056A7474C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B6B59A-4421-4316-A073-FA152C9771AB}"/>
              </a:ext>
            </a:extLst>
          </p:cNvPr>
          <p:cNvSpPr>
            <a:spLocks noGrp="1"/>
          </p:cNvSpPr>
          <p:nvPr>
            <p:ph idx="1"/>
          </p:nvPr>
        </p:nvSpPr>
        <p:spPr/>
        <p:txBody>
          <a:bodyPr/>
          <a:lstStyle/>
          <a:p>
            <a:r>
              <a:rPr lang="en-US" b="1" i="1" dirty="0"/>
              <a:t>Alum was added to make bread look white and hence more expensive.</a:t>
            </a:r>
          </a:p>
          <a:p>
            <a:r>
              <a:rPr lang="en-US" b="1" i="1" dirty="0"/>
              <a:t>Beer and milk were watered down.</a:t>
            </a:r>
          </a:p>
          <a:p>
            <a:r>
              <a:rPr lang="en-US" b="1" i="1" dirty="0"/>
              <a:t>Red lead, despite its poisonous qualities, was substituted for pepper. </a:t>
            </a:r>
          </a:p>
        </p:txBody>
      </p:sp>
    </p:spTree>
    <p:extLst>
      <p:ext uri="{BB962C8B-B14F-4D97-AF65-F5344CB8AC3E}">
        <p14:creationId xmlns:p14="http://schemas.microsoft.com/office/powerpoint/2010/main" val="2185938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9EF49-9A73-4CC8-8174-8B69598392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805E66-E0CB-4557-8B21-0E9952E49FE0}"/>
              </a:ext>
            </a:extLst>
          </p:cNvPr>
          <p:cNvSpPr>
            <a:spLocks noGrp="1"/>
          </p:cNvSpPr>
          <p:nvPr>
            <p:ph idx="1"/>
          </p:nvPr>
        </p:nvSpPr>
        <p:spPr/>
        <p:txBody>
          <a:bodyPr/>
          <a:lstStyle/>
          <a:p>
            <a:r>
              <a:rPr lang="en-US" dirty="0"/>
              <a:t>The government refused to intervene; a parliamentary committee stated that “more benefit is likely to result from the effects of a free competition…than can be expected to result from an regulations. </a:t>
            </a:r>
          </a:p>
          <a:p>
            <a:pPr lvl="1"/>
            <a:r>
              <a:rPr lang="en-US" b="1" i="1" dirty="0"/>
              <a:t>It was not until 1875 than an effective food and drug act was passed in Britain. </a:t>
            </a:r>
          </a:p>
        </p:txBody>
      </p:sp>
    </p:spTree>
    <p:extLst>
      <p:ext uri="{BB962C8B-B14F-4D97-AF65-F5344CB8AC3E}">
        <p14:creationId xmlns:p14="http://schemas.microsoft.com/office/powerpoint/2010/main" val="59632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7B86-C09A-4A5E-861F-A807FDAA5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914B9E-1C38-44CC-90A2-252BC32F33AF}"/>
              </a:ext>
            </a:extLst>
          </p:cNvPr>
          <p:cNvSpPr>
            <a:spLocks noGrp="1"/>
          </p:cNvSpPr>
          <p:nvPr>
            <p:ph idx="1"/>
          </p:nvPr>
        </p:nvSpPr>
        <p:spPr/>
        <p:txBody>
          <a:bodyPr/>
          <a:lstStyle/>
          <a:p>
            <a:r>
              <a:rPr lang="en-US" dirty="0"/>
              <a:t>Our knowledge of the pathetic conditions in the early industrial cities is largely derived from an abundance of social investigations. </a:t>
            </a:r>
          </a:p>
          <a:p>
            <a:r>
              <a:rPr lang="en-US" dirty="0"/>
              <a:t>Such investigations began in France in the 1820s. </a:t>
            </a:r>
          </a:p>
          <a:p>
            <a:endParaRPr lang="en-US" dirty="0"/>
          </a:p>
          <a:p>
            <a:r>
              <a:rPr lang="en-US" dirty="0"/>
              <a:t>In Britain, the </a:t>
            </a:r>
            <a:r>
              <a:rPr lang="en-US" b="1" u="sng" dirty="0"/>
              <a:t>Poor Law Commissioners </a:t>
            </a:r>
            <a:r>
              <a:rPr lang="en-US" dirty="0"/>
              <a:t>produced detailed reports. </a:t>
            </a:r>
          </a:p>
          <a:p>
            <a:pPr lvl="1"/>
            <a:r>
              <a:rPr lang="en-US" dirty="0"/>
              <a:t>The investigations were often struck by the physically and morally debilitating effects of urban industrial life on the poor. </a:t>
            </a:r>
          </a:p>
        </p:txBody>
      </p:sp>
    </p:spTree>
    <p:extLst>
      <p:ext uri="{BB962C8B-B14F-4D97-AF65-F5344CB8AC3E}">
        <p14:creationId xmlns:p14="http://schemas.microsoft.com/office/powerpoint/2010/main" val="2301501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5CBF-8B83-49B8-AF43-4C9A4FA7CC63}"/>
              </a:ext>
            </a:extLst>
          </p:cNvPr>
          <p:cNvSpPr>
            <a:spLocks noGrp="1"/>
          </p:cNvSpPr>
          <p:nvPr>
            <p:ph type="title"/>
          </p:nvPr>
        </p:nvSpPr>
        <p:spPr/>
        <p:txBody>
          <a:bodyPr/>
          <a:lstStyle/>
          <a:p>
            <a:r>
              <a:rPr lang="en-US" dirty="0"/>
              <a:t>Urban reformers </a:t>
            </a:r>
          </a:p>
        </p:txBody>
      </p:sp>
      <p:sp>
        <p:nvSpPr>
          <p:cNvPr id="3" name="Content Placeholder 2">
            <a:extLst>
              <a:ext uri="{FF2B5EF4-FFF2-40B4-BE49-F238E27FC236}">
                <a16:creationId xmlns:a16="http://schemas.microsoft.com/office/drawing/2014/main" id="{AD707D2B-D280-4F0B-8608-6567BEE20188}"/>
              </a:ext>
            </a:extLst>
          </p:cNvPr>
          <p:cNvSpPr>
            <a:spLocks noGrp="1"/>
          </p:cNvSpPr>
          <p:nvPr>
            <p:ph idx="1"/>
          </p:nvPr>
        </p:nvSpPr>
        <p:spPr/>
        <p:txBody>
          <a:bodyPr/>
          <a:lstStyle/>
          <a:p>
            <a:r>
              <a:rPr lang="en-US" dirty="0"/>
              <a:t>One of the most eloquent British reformers of the 1830s and 1840s, </a:t>
            </a:r>
            <a:r>
              <a:rPr lang="en-US" b="1" dirty="0"/>
              <a:t>James Kay-Shuttleworth</a:t>
            </a:r>
            <a:r>
              <a:rPr lang="en-US" dirty="0"/>
              <a:t>, described them as “volcanic elements, by whose explosive violence the structure of society may be destroyed.” </a:t>
            </a:r>
          </a:p>
        </p:txBody>
      </p:sp>
    </p:spTree>
    <p:extLst>
      <p:ext uri="{BB962C8B-B14F-4D97-AF65-F5344CB8AC3E}">
        <p14:creationId xmlns:p14="http://schemas.microsoft.com/office/powerpoint/2010/main" val="2912232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DF-6C2E-40F3-89E6-A8B713EE58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428C0E-8E5A-4792-B34D-3ADA87A6765F}"/>
              </a:ext>
            </a:extLst>
          </p:cNvPr>
          <p:cNvSpPr>
            <a:spLocks noGrp="1"/>
          </p:cNvSpPr>
          <p:nvPr>
            <p:ph idx="1"/>
          </p:nvPr>
        </p:nvSpPr>
        <p:spPr/>
        <p:txBody>
          <a:bodyPr/>
          <a:lstStyle/>
          <a:p>
            <a:r>
              <a:rPr lang="en-US" dirty="0"/>
              <a:t>One of the best of a new breed of urban reformers was Edwin Chadwick (1800-1890). </a:t>
            </a:r>
          </a:p>
          <a:p>
            <a:r>
              <a:rPr lang="en-US" dirty="0"/>
              <a:t>With a background in law, Chadwick became obsessed with eliminating the poverty and squalor of the metropolitan areas. </a:t>
            </a:r>
          </a:p>
          <a:p>
            <a:endParaRPr lang="en-US" dirty="0"/>
          </a:p>
          <a:p>
            <a:r>
              <a:rPr lang="en-US" dirty="0"/>
              <a:t>He became a civil servant and was soon appointed to a number of government investigatory  commissions. </a:t>
            </a:r>
          </a:p>
          <a:p>
            <a:endParaRPr lang="en-US" dirty="0"/>
          </a:p>
          <a:p>
            <a:pPr lvl="1"/>
            <a:r>
              <a:rPr lang="en-US" dirty="0"/>
              <a:t>As secretary of the Poor Law Commission, he initiated a passionate search for detailed facts about the living conditions of the working classes. </a:t>
            </a:r>
          </a:p>
        </p:txBody>
      </p:sp>
    </p:spTree>
    <p:extLst>
      <p:ext uri="{BB962C8B-B14F-4D97-AF65-F5344CB8AC3E}">
        <p14:creationId xmlns:p14="http://schemas.microsoft.com/office/powerpoint/2010/main" val="347135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618AB-18C7-4117-B71A-3122B323F6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5CA673-A756-4E29-8040-0ABF0B04A3BD}"/>
              </a:ext>
            </a:extLst>
          </p:cNvPr>
          <p:cNvSpPr>
            <a:spLocks noGrp="1"/>
          </p:cNvSpPr>
          <p:nvPr>
            <p:ph idx="1"/>
          </p:nvPr>
        </p:nvSpPr>
        <p:spPr/>
        <p:txBody>
          <a:bodyPr/>
          <a:lstStyle/>
          <a:p>
            <a:r>
              <a:rPr lang="en-US" dirty="0"/>
              <a:t>After three years of investigation, Chadwick summarized the results in his </a:t>
            </a:r>
            <a:r>
              <a:rPr lang="en-US" b="1" i="1" dirty="0"/>
              <a:t>Report on the Condition of the Laboring Population of Great Britain, </a:t>
            </a:r>
            <a:r>
              <a:rPr lang="en-US" dirty="0"/>
              <a:t>published in 1842. </a:t>
            </a:r>
          </a:p>
        </p:txBody>
      </p:sp>
    </p:spTree>
    <p:extLst>
      <p:ext uri="{BB962C8B-B14F-4D97-AF65-F5344CB8AC3E}">
        <p14:creationId xmlns:p14="http://schemas.microsoft.com/office/powerpoint/2010/main" val="324363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C80E-1B97-4FF8-B8B3-0D5C25839A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FECE03-3A3D-44EB-8F5F-33DA2A58D587}"/>
              </a:ext>
            </a:extLst>
          </p:cNvPr>
          <p:cNvSpPr>
            <a:spLocks noGrp="1"/>
          </p:cNvSpPr>
          <p:nvPr>
            <p:ph idx="1"/>
          </p:nvPr>
        </p:nvSpPr>
        <p:spPr/>
        <p:txBody>
          <a:bodyPr/>
          <a:lstStyle/>
          <a:p>
            <a:r>
              <a:rPr lang="en-US" dirty="0"/>
              <a:t>In it, he concluded that “the various forms of epidemic, endemic, and other disease” were directly caused by the “atmospheric impurities produced by decomposing animal and vegetable substances, by damp and filth, and close overcrowded dwellings [prevailing] amongst the population in every part of the kingdom. </a:t>
            </a:r>
          </a:p>
        </p:txBody>
      </p:sp>
    </p:spTree>
    <p:extLst>
      <p:ext uri="{BB962C8B-B14F-4D97-AF65-F5344CB8AC3E}">
        <p14:creationId xmlns:p14="http://schemas.microsoft.com/office/powerpoint/2010/main" val="96780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C1F9-BA51-41FE-86DD-4CE18BDC6F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5AF62D-0F79-419F-A46D-6413337BD945}"/>
              </a:ext>
            </a:extLst>
          </p:cNvPr>
          <p:cNvSpPr>
            <a:spLocks noGrp="1"/>
          </p:cNvSpPr>
          <p:nvPr>
            <p:ph idx="1"/>
          </p:nvPr>
        </p:nvSpPr>
        <p:spPr/>
        <p:txBody>
          <a:bodyPr>
            <a:normAutofit/>
          </a:bodyPr>
          <a:lstStyle/>
          <a:p>
            <a:r>
              <a:rPr lang="en-US" sz="3600" dirty="0"/>
              <a:t>Eventually, the Industrial Revolution radically altered the social life of Europe and the world. </a:t>
            </a:r>
          </a:p>
        </p:txBody>
      </p:sp>
    </p:spTree>
    <p:extLst>
      <p:ext uri="{BB962C8B-B14F-4D97-AF65-F5344CB8AC3E}">
        <p14:creationId xmlns:p14="http://schemas.microsoft.com/office/powerpoint/2010/main" val="4178025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04C6-DD74-47F1-A0EE-DD961EAE31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4428EB-6EA6-4060-B39D-6DBAE6E3A3B9}"/>
              </a:ext>
            </a:extLst>
          </p:cNvPr>
          <p:cNvSpPr>
            <a:spLocks noGrp="1"/>
          </p:cNvSpPr>
          <p:nvPr>
            <p:ph idx="1"/>
          </p:nvPr>
        </p:nvSpPr>
        <p:spPr/>
        <p:txBody>
          <a:bodyPr/>
          <a:lstStyle/>
          <a:p>
            <a:r>
              <a:rPr lang="en-US" dirty="0"/>
              <a:t>Britain’s first Public Health Act created the National Board of Health, empowered to form local boards that would establish modern sanitary systems. </a:t>
            </a:r>
          </a:p>
          <a:p>
            <a:endParaRPr lang="en-US" dirty="0"/>
          </a:p>
          <a:p>
            <a:r>
              <a:rPr lang="en-US" dirty="0"/>
              <a:t>Many middle-class citizens were quite willing to support the public heath reforms of men like Chadwick because of their fear of cholera. </a:t>
            </a:r>
          </a:p>
        </p:txBody>
      </p:sp>
    </p:spTree>
    <p:extLst>
      <p:ext uri="{BB962C8B-B14F-4D97-AF65-F5344CB8AC3E}">
        <p14:creationId xmlns:p14="http://schemas.microsoft.com/office/powerpoint/2010/main" val="3798813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1700-60D1-4776-A15D-91D2968A417E}"/>
              </a:ext>
            </a:extLst>
          </p:cNvPr>
          <p:cNvSpPr>
            <a:spLocks noGrp="1"/>
          </p:cNvSpPr>
          <p:nvPr>
            <p:ph type="title"/>
          </p:nvPr>
        </p:nvSpPr>
        <p:spPr/>
        <p:txBody>
          <a:bodyPr/>
          <a:lstStyle/>
          <a:p>
            <a:r>
              <a:rPr lang="en-US" dirty="0"/>
              <a:t>New social classes: the Industrial Middle Class </a:t>
            </a:r>
          </a:p>
        </p:txBody>
      </p:sp>
      <p:sp>
        <p:nvSpPr>
          <p:cNvPr id="3" name="Content Placeholder 2">
            <a:extLst>
              <a:ext uri="{FF2B5EF4-FFF2-40B4-BE49-F238E27FC236}">
                <a16:creationId xmlns:a16="http://schemas.microsoft.com/office/drawing/2014/main" id="{D2237A57-5460-46E5-902C-EFCB316389E4}"/>
              </a:ext>
            </a:extLst>
          </p:cNvPr>
          <p:cNvSpPr>
            <a:spLocks noGrp="1"/>
          </p:cNvSpPr>
          <p:nvPr>
            <p:ph idx="1"/>
          </p:nvPr>
        </p:nvSpPr>
        <p:spPr/>
        <p:txBody>
          <a:bodyPr/>
          <a:lstStyle/>
          <a:p>
            <a:r>
              <a:rPr lang="en-US" dirty="0"/>
              <a:t>The rise of industrial capitalism produced a new middle class group. </a:t>
            </a:r>
          </a:p>
          <a:p>
            <a:r>
              <a:rPr lang="en-US" dirty="0"/>
              <a:t>The bourgeoisie or middle class was not new; it had existed since the emergence of cities in the Middle Ages. </a:t>
            </a:r>
          </a:p>
        </p:txBody>
      </p:sp>
    </p:spTree>
    <p:extLst>
      <p:ext uri="{BB962C8B-B14F-4D97-AF65-F5344CB8AC3E}">
        <p14:creationId xmlns:p14="http://schemas.microsoft.com/office/powerpoint/2010/main" val="298979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1B24-749D-40C2-A1C7-6F87B0E605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5AF92F-4474-49B2-85E9-FC6C24EB4BD2}"/>
              </a:ext>
            </a:extLst>
          </p:cNvPr>
          <p:cNvSpPr>
            <a:spLocks noGrp="1"/>
          </p:cNvSpPr>
          <p:nvPr>
            <p:ph idx="1"/>
          </p:nvPr>
        </p:nvSpPr>
        <p:spPr/>
        <p:txBody>
          <a:bodyPr/>
          <a:lstStyle/>
          <a:p>
            <a:r>
              <a:rPr lang="en-US" dirty="0"/>
              <a:t>Originally, the bourgeois was the burgher or town dweller, active as a merchant, official, artisan, lawyer, or scholar, who enjoyed a special set of rights from the charter of the town. </a:t>
            </a:r>
          </a:p>
        </p:txBody>
      </p:sp>
    </p:spTree>
    <p:extLst>
      <p:ext uri="{BB962C8B-B14F-4D97-AF65-F5344CB8AC3E}">
        <p14:creationId xmlns:p14="http://schemas.microsoft.com/office/powerpoint/2010/main" val="2375232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A4FEE-36A6-4930-9F1B-FEB4312BA6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B7A90C-314B-4281-B2D2-6EE7E26FB2D9}"/>
              </a:ext>
            </a:extLst>
          </p:cNvPr>
          <p:cNvSpPr>
            <a:spLocks noGrp="1"/>
          </p:cNvSpPr>
          <p:nvPr>
            <p:ph idx="1"/>
          </p:nvPr>
        </p:nvSpPr>
        <p:spPr/>
        <p:txBody>
          <a:bodyPr/>
          <a:lstStyle/>
          <a:p>
            <a:r>
              <a:rPr lang="en-US" dirty="0"/>
              <a:t>New Industrial Entrepreneurs </a:t>
            </a:r>
          </a:p>
          <a:p>
            <a:pPr lvl="1"/>
            <a:r>
              <a:rPr lang="en-US" dirty="0"/>
              <a:t>These were the people who constructed the factories, purchased the machines, and figured our where the markets were. </a:t>
            </a:r>
          </a:p>
          <a:p>
            <a:pPr lvl="1"/>
            <a:r>
              <a:rPr lang="en-US" dirty="0"/>
              <a:t>Their qualities included resourcefulness, single-mindedness, resolution, initiative, vision, and ambition.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17456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1AE4-3664-4582-B66D-EE894DFD86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B53584-BE9B-49DF-86DC-608D0605F07C}"/>
              </a:ext>
            </a:extLst>
          </p:cNvPr>
          <p:cNvSpPr>
            <a:spLocks noGrp="1"/>
          </p:cNvSpPr>
          <p:nvPr>
            <p:ph idx="1"/>
          </p:nvPr>
        </p:nvSpPr>
        <p:spPr/>
        <p:txBody>
          <a:bodyPr/>
          <a:lstStyle/>
          <a:p>
            <a:r>
              <a:rPr lang="en-US" dirty="0"/>
              <a:t>The social origins of industrial entrepreneurs were incredibly diverse.</a:t>
            </a:r>
          </a:p>
          <a:p>
            <a:r>
              <a:rPr lang="en-US" dirty="0"/>
              <a:t>Many of the most successful came from a mercantile background. </a:t>
            </a:r>
          </a:p>
          <a:p>
            <a:endParaRPr lang="en-US" dirty="0"/>
          </a:p>
          <a:p>
            <a:pPr lvl="1"/>
            <a:r>
              <a:rPr lang="en-US" dirty="0"/>
              <a:t>Joshua </a:t>
            </a:r>
            <a:r>
              <a:rPr lang="en-US" dirty="0" err="1"/>
              <a:t>Fielden</a:t>
            </a:r>
            <a:r>
              <a:rPr lang="en-US" dirty="0"/>
              <a:t> acquired sufficient capital to establish a factory by running a family sheep farm while working looms in the farmhouse.  </a:t>
            </a:r>
          </a:p>
        </p:txBody>
      </p:sp>
    </p:spTree>
    <p:extLst>
      <p:ext uri="{BB962C8B-B14F-4D97-AF65-F5344CB8AC3E}">
        <p14:creationId xmlns:p14="http://schemas.microsoft.com/office/powerpoint/2010/main" val="685437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E7586-4990-4612-A278-E946F2B8D9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4A2F3A-B0BA-4312-BC87-800D44196C56}"/>
              </a:ext>
            </a:extLst>
          </p:cNvPr>
          <p:cNvSpPr>
            <a:spLocks noGrp="1"/>
          </p:cNvSpPr>
          <p:nvPr>
            <p:ph idx="1"/>
          </p:nvPr>
        </p:nvSpPr>
        <p:spPr/>
        <p:txBody>
          <a:bodyPr/>
          <a:lstStyle/>
          <a:p>
            <a:r>
              <a:rPr lang="en-US" dirty="0"/>
              <a:t>Member of dissenting religious minorities were often prominent among the early industrial leaders of Britain. </a:t>
            </a:r>
          </a:p>
          <a:p>
            <a:endParaRPr lang="en-US" dirty="0"/>
          </a:p>
          <a:p>
            <a:r>
              <a:rPr lang="en-US" dirty="0"/>
              <a:t>The </a:t>
            </a:r>
            <a:r>
              <a:rPr lang="en-US" dirty="0" err="1"/>
              <a:t>Darbys</a:t>
            </a:r>
            <a:r>
              <a:rPr lang="en-US" dirty="0"/>
              <a:t> and Lloyds, who were iron manufactures; the Barclays and Lloyds, who were bankers; and the </a:t>
            </a:r>
            <a:r>
              <a:rPr lang="en-US" dirty="0" err="1"/>
              <a:t>Trumans</a:t>
            </a:r>
            <a:r>
              <a:rPr lang="en-US" dirty="0"/>
              <a:t> and Perkins, who were brewers, were all Quakers. </a:t>
            </a:r>
          </a:p>
          <a:p>
            <a:endParaRPr lang="en-US" dirty="0"/>
          </a:p>
          <a:p>
            <a:pPr lvl="1"/>
            <a:r>
              <a:rPr lang="en-US" b="1" i="1" dirty="0"/>
              <a:t>It is interesting to note that in Britain in particular, aristocrats also became entrepreneurs. </a:t>
            </a:r>
          </a:p>
        </p:txBody>
      </p:sp>
    </p:spTree>
    <p:extLst>
      <p:ext uri="{BB962C8B-B14F-4D97-AF65-F5344CB8AC3E}">
        <p14:creationId xmlns:p14="http://schemas.microsoft.com/office/powerpoint/2010/main" val="2023383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C022E-F7E4-4A76-A253-FAB5DA5883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8ABAA0-6AF6-4C32-8DED-F2B047BA7314}"/>
              </a:ext>
            </a:extLst>
          </p:cNvPr>
          <p:cNvSpPr>
            <a:spLocks noGrp="1"/>
          </p:cNvSpPr>
          <p:nvPr>
            <p:ph idx="1"/>
          </p:nvPr>
        </p:nvSpPr>
        <p:spPr/>
        <p:txBody>
          <a:bodyPr/>
          <a:lstStyle/>
          <a:p>
            <a:r>
              <a:rPr lang="en-US" dirty="0"/>
              <a:t>The new generation of entrepreneurs stemmed from the professional and industrial middle classes, especially as sons inherited the successful businesses established by their fathers. </a:t>
            </a:r>
          </a:p>
          <a:p>
            <a:endParaRPr lang="en-US" dirty="0"/>
          </a:p>
          <a:p>
            <a:pPr lvl="1"/>
            <a:r>
              <a:rPr lang="en-US" b="1" i="1" dirty="0"/>
              <a:t>Increasingly, the new industrial entrepreneurs- the bankers and owners of factories and mines- came to amass much wealth and play an important role alongside the traditional landed elites of their societies. </a:t>
            </a:r>
          </a:p>
        </p:txBody>
      </p:sp>
    </p:spTree>
    <p:extLst>
      <p:ext uri="{BB962C8B-B14F-4D97-AF65-F5344CB8AC3E}">
        <p14:creationId xmlns:p14="http://schemas.microsoft.com/office/powerpoint/2010/main" val="4152997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BC7D-A48A-4C75-8B2B-FF776F486C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3D4561-5FF9-4B76-9D12-AF2D87B1E42F}"/>
              </a:ext>
            </a:extLst>
          </p:cNvPr>
          <p:cNvSpPr>
            <a:spLocks noGrp="1"/>
          </p:cNvSpPr>
          <p:nvPr>
            <p:ph idx="1"/>
          </p:nvPr>
        </p:nvSpPr>
        <p:spPr/>
        <p:txBody>
          <a:bodyPr/>
          <a:lstStyle/>
          <a:p>
            <a:r>
              <a:rPr lang="en-US" dirty="0"/>
              <a:t>The Industrial Revolution began at a time when the preindustrial agrarian world was still largely dominated by landed elites. </a:t>
            </a:r>
          </a:p>
          <a:p>
            <a:pPr marL="0" indent="0">
              <a:buNone/>
            </a:pPr>
            <a:endParaRPr lang="en-US" dirty="0"/>
          </a:p>
          <a:p>
            <a:r>
              <a:rPr lang="en-US" dirty="0"/>
              <a:t>As the new bourgeoisie bought great estates and acquired social respectability, they also sought political power, and in the course of the 19</a:t>
            </a:r>
            <a:r>
              <a:rPr lang="en-US" baseline="30000" dirty="0"/>
              <a:t>th</a:t>
            </a:r>
            <a:r>
              <a:rPr lang="en-US" dirty="0"/>
              <a:t> century, their wealthiest members would merge with those old elites. </a:t>
            </a:r>
          </a:p>
        </p:txBody>
      </p:sp>
    </p:spTree>
    <p:extLst>
      <p:ext uri="{BB962C8B-B14F-4D97-AF65-F5344CB8AC3E}">
        <p14:creationId xmlns:p14="http://schemas.microsoft.com/office/powerpoint/2010/main" val="356458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27ED-E16B-476D-B2DC-62467A96D8F0}"/>
              </a:ext>
            </a:extLst>
          </p:cNvPr>
          <p:cNvSpPr>
            <a:spLocks noGrp="1"/>
          </p:cNvSpPr>
          <p:nvPr>
            <p:ph type="title"/>
          </p:nvPr>
        </p:nvSpPr>
        <p:spPr/>
        <p:txBody>
          <a:bodyPr/>
          <a:lstStyle/>
          <a:p>
            <a:r>
              <a:rPr lang="en-US" dirty="0"/>
              <a:t>New social classes: Workers in the Industrial Age </a:t>
            </a:r>
          </a:p>
        </p:txBody>
      </p:sp>
      <p:sp>
        <p:nvSpPr>
          <p:cNvPr id="3" name="Content Placeholder 2">
            <a:extLst>
              <a:ext uri="{FF2B5EF4-FFF2-40B4-BE49-F238E27FC236}">
                <a16:creationId xmlns:a16="http://schemas.microsoft.com/office/drawing/2014/main" id="{1C92D111-5E74-496D-B967-D2D9DB8862AD}"/>
              </a:ext>
            </a:extLst>
          </p:cNvPr>
          <p:cNvSpPr>
            <a:spLocks noGrp="1"/>
          </p:cNvSpPr>
          <p:nvPr>
            <p:ph idx="1"/>
          </p:nvPr>
        </p:nvSpPr>
        <p:spPr/>
        <p:txBody>
          <a:bodyPr/>
          <a:lstStyle/>
          <a:p>
            <a:r>
              <a:rPr lang="en-US" dirty="0"/>
              <a:t>At the same time that the members of the industrial middle class were seeking to reduce the barriers between themselves and the landed elite, they also were trying to separate themselves from the laboring classes below them. </a:t>
            </a:r>
          </a:p>
        </p:txBody>
      </p:sp>
    </p:spTree>
    <p:extLst>
      <p:ext uri="{BB962C8B-B14F-4D97-AF65-F5344CB8AC3E}">
        <p14:creationId xmlns:p14="http://schemas.microsoft.com/office/powerpoint/2010/main" val="166439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A76A5-8C9D-4A6B-B976-823A02A26F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DBF474-D94E-4988-A5CA-24FABE2EEE6E}"/>
              </a:ext>
            </a:extLst>
          </p:cNvPr>
          <p:cNvSpPr>
            <a:spLocks noGrp="1"/>
          </p:cNvSpPr>
          <p:nvPr>
            <p:ph idx="1"/>
          </p:nvPr>
        </p:nvSpPr>
        <p:spPr/>
        <p:txBody>
          <a:bodyPr/>
          <a:lstStyle/>
          <a:p>
            <a:r>
              <a:rPr lang="en-US" dirty="0"/>
              <a:t>In the cities, artisans or craftspeople remained the largest group of urban workers during the first half of the 19</a:t>
            </a:r>
            <a:r>
              <a:rPr lang="en-US" baseline="30000" dirty="0"/>
              <a:t>th</a:t>
            </a:r>
            <a:r>
              <a:rPr lang="en-US" dirty="0"/>
              <a:t> century. </a:t>
            </a:r>
          </a:p>
          <a:p>
            <a:endParaRPr lang="en-US" dirty="0"/>
          </a:p>
          <a:p>
            <a:r>
              <a:rPr lang="en-US" dirty="0"/>
              <a:t>Servants also formed another large group of urban workers, especially in major cities like London and Paris. </a:t>
            </a:r>
          </a:p>
          <a:p>
            <a:pPr lvl="1"/>
            <a:r>
              <a:rPr lang="en-US" b="1" i="1" dirty="0"/>
              <a:t>Many were women from the countryside who became utterly dependent on their upper-and middle-class employers. </a:t>
            </a:r>
          </a:p>
        </p:txBody>
      </p:sp>
    </p:spTree>
    <p:extLst>
      <p:ext uri="{BB962C8B-B14F-4D97-AF65-F5344CB8AC3E}">
        <p14:creationId xmlns:p14="http://schemas.microsoft.com/office/powerpoint/2010/main" val="20829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B848-F4CB-4EB9-AF69-F93BE7DEC0AB}"/>
              </a:ext>
            </a:extLst>
          </p:cNvPr>
          <p:cNvSpPr>
            <a:spLocks noGrp="1"/>
          </p:cNvSpPr>
          <p:nvPr>
            <p:ph type="title"/>
          </p:nvPr>
        </p:nvSpPr>
        <p:spPr/>
        <p:txBody>
          <a:bodyPr/>
          <a:lstStyle/>
          <a:p>
            <a:r>
              <a:rPr lang="en-US" dirty="0"/>
              <a:t>Population Growth </a:t>
            </a:r>
          </a:p>
        </p:txBody>
      </p:sp>
      <p:sp>
        <p:nvSpPr>
          <p:cNvPr id="3" name="Content Placeholder 2">
            <a:extLst>
              <a:ext uri="{FF2B5EF4-FFF2-40B4-BE49-F238E27FC236}">
                <a16:creationId xmlns:a16="http://schemas.microsoft.com/office/drawing/2014/main" id="{2E9287B5-CCB1-493D-BDC6-65282C165B0F}"/>
              </a:ext>
            </a:extLst>
          </p:cNvPr>
          <p:cNvSpPr>
            <a:spLocks noGrp="1"/>
          </p:cNvSpPr>
          <p:nvPr>
            <p:ph idx="1"/>
          </p:nvPr>
        </p:nvSpPr>
        <p:spPr/>
        <p:txBody>
          <a:bodyPr/>
          <a:lstStyle/>
          <a:p>
            <a:r>
              <a:rPr lang="en-US" dirty="0"/>
              <a:t>Population growth was easier to discern because record keeping became more accurate due to periodic censuses.</a:t>
            </a:r>
          </a:p>
          <a:p>
            <a:r>
              <a:rPr lang="en-US" dirty="0"/>
              <a:t>Governments systematically collected precise data on births, deaths, and marriages. </a:t>
            </a:r>
          </a:p>
        </p:txBody>
      </p:sp>
    </p:spTree>
    <p:extLst>
      <p:ext uri="{BB962C8B-B14F-4D97-AF65-F5344CB8AC3E}">
        <p14:creationId xmlns:p14="http://schemas.microsoft.com/office/powerpoint/2010/main" val="952545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107B8-ACCF-4205-A349-3162A5DF62DC}"/>
              </a:ext>
            </a:extLst>
          </p:cNvPr>
          <p:cNvSpPr>
            <a:spLocks noGrp="1"/>
          </p:cNvSpPr>
          <p:nvPr>
            <p:ph type="title"/>
          </p:nvPr>
        </p:nvSpPr>
        <p:spPr/>
        <p:txBody>
          <a:bodyPr/>
          <a:lstStyle/>
          <a:p>
            <a:r>
              <a:rPr lang="en-US" dirty="0"/>
              <a:t>Working conditions for the industrial working class </a:t>
            </a:r>
          </a:p>
        </p:txBody>
      </p:sp>
      <p:sp>
        <p:nvSpPr>
          <p:cNvPr id="3" name="Content Placeholder 2">
            <a:extLst>
              <a:ext uri="{FF2B5EF4-FFF2-40B4-BE49-F238E27FC236}">
                <a16:creationId xmlns:a16="http://schemas.microsoft.com/office/drawing/2014/main" id="{3D988118-8AB8-47B9-922E-22B0687F065A}"/>
              </a:ext>
            </a:extLst>
          </p:cNvPr>
          <p:cNvSpPr>
            <a:spLocks noGrp="1"/>
          </p:cNvSpPr>
          <p:nvPr>
            <p:ph idx="1"/>
          </p:nvPr>
        </p:nvSpPr>
        <p:spPr/>
        <p:txBody>
          <a:bodyPr/>
          <a:lstStyle/>
          <a:p>
            <a:r>
              <a:rPr lang="en-US" dirty="0"/>
              <a:t>Workers in the new industrial factories also faced wretched working conditions. </a:t>
            </a:r>
          </a:p>
          <a:p>
            <a:endParaRPr lang="en-US" dirty="0"/>
          </a:p>
          <a:p>
            <a:pPr lvl="1"/>
            <a:r>
              <a:rPr lang="en-US" dirty="0"/>
              <a:t>Work hours ranged from twelve to sixteen hours a day, six days a week, with half hour for lunch and dinner. </a:t>
            </a:r>
          </a:p>
          <a:p>
            <a:pPr lvl="1"/>
            <a:r>
              <a:rPr lang="en-US" dirty="0"/>
              <a:t>There were no security of employment and no minimum wage. </a:t>
            </a:r>
          </a:p>
          <a:p>
            <a:pPr lvl="1"/>
            <a:r>
              <a:rPr lang="en-US" dirty="0"/>
              <a:t>The worst conditions were in the cotton mills where temperatures were especially debilitating </a:t>
            </a:r>
            <a:r>
              <a:rPr lang="en-US" b="1" dirty="0"/>
              <a:t>“Not only is there not a breath of sweet air in these truly infernal scenes, but…there is the abominable and pernicious stink of the gas to assist in the murderous effects of the heat. “</a:t>
            </a:r>
          </a:p>
        </p:txBody>
      </p:sp>
    </p:spTree>
    <p:extLst>
      <p:ext uri="{BB962C8B-B14F-4D97-AF65-F5344CB8AC3E}">
        <p14:creationId xmlns:p14="http://schemas.microsoft.com/office/powerpoint/2010/main" val="60158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DC0A-7CEB-4EC4-9457-A66DB34FBFC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7633DA7-CEAF-4E74-AD9A-EFF3922F7E13}"/>
              </a:ext>
            </a:extLst>
          </p:cNvPr>
          <p:cNvSpPr>
            <a:spLocks noGrp="1"/>
          </p:cNvSpPr>
          <p:nvPr>
            <p:ph idx="1"/>
          </p:nvPr>
        </p:nvSpPr>
        <p:spPr>
          <a:xfrm>
            <a:off x="1251678" y="2286001"/>
            <a:ext cx="10178322" cy="4189614"/>
          </a:xfrm>
        </p:spPr>
        <p:txBody>
          <a:bodyPr/>
          <a:lstStyle/>
          <a:p>
            <a:r>
              <a:rPr lang="en-US" sz="2800" b="1" i="1" dirty="0"/>
              <a:t>Conditions in the Coal Mines</a:t>
            </a:r>
          </a:p>
          <a:p>
            <a:pPr lvl="1"/>
            <a:r>
              <a:rPr lang="en-US" sz="2000" i="1" dirty="0"/>
              <a:t>The introduction of steam power meant only that steam powered engines mechanically lifted coal to the top. </a:t>
            </a:r>
          </a:p>
          <a:p>
            <a:pPr lvl="1"/>
            <a:r>
              <a:rPr lang="en-US" sz="2000" i="1" dirty="0"/>
              <a:t>Inside the mines, men still bore the burden of digging the coal out while horses, mules, women, and children hauled coal carts on rails to the lift. </a:t>
            </a:r>
          </a:p>
          <a:p>
            <a:pPr lvl="1"/>
            <a:r>
              <a:rPr lang="en-US" sz="2000" i="1" dirty="0"/>
              <a:t>Dangers abounded in coal mines; cave-ins, explosions, and gas fumes (called “bad air”) were a way of life. </a:t>
            </a:r>
          </a:p>
          <a:p>
            <a:pPr lvl="1"/>
            <a:r>
              <a:rPr lang="en-US" sz="2000" i="1" dirty="0"/>
              <a:t>The cramped conditions –tunnels often did not exceed 3 or 4 feet in height- and constant dampness in the mines resulted in deformed bodies and ruined lungs. </a:t>
            </a:r>
          </a:p>
        </p:txBody>
      </p:sp>
    </p:spTree>
    <p:extLst>
      <p:ext uri="{BB962C8B-B14F-4D97-AF65-F5344CB8AC3E}">
        <p14:creationId xmlns:p14="http://schemas.microsoft.com/office/powerpoint/2010/main" val="2175288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C41-6061-4AC9-A5B5-F19B8259A2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B46A9C-BB79-4B24-ABEC-9106A7D513BF}"/>
              </a:ext>
            </a:extLst>
          </p:cNvPr>
          <p:cNvSpPr>
            <a:spLocks noGrp="1"/>
          </p:cNvSpPr>
          <p:nvPr>
            <p:ph idx="1"/>
          </p:nvPr>
        </p:nvSpPr>
        <p:spPr/>
        <p:txBody>
          <a:bodyPr/>
          <a:lstStyle/>
          <a:p>
            <a:r>
              <a:rPr lang="en-US" dirty="0"/>
              <a:t>Both children and women were employed in large numbers in early factories and mines. </a:t>
            </a:r>
          </a:p>
          <a:p>
            <a:r>
              <a:rPr lang="en-US" dirty="0"/>
              <a:t>In the Industrial Revolution child labor was exploited more than ever and in a considerably more systematic fashion. </a:t>
            </a:r>
          </a:p>
          <a:p>
            <a:endParaRPr lang="en-US" dirty="0"/>
          </a:p>
        </p:txBody>
      </p:sp>
    </p:spTree>
    <p:extLst>
      <p:ext uri="{BB962C8B-B14F-4D97-AF65-F5344CB8AC3E}">
        <p14:creationId xmlns:p14="http://schemas.microsoft.com/office/powerpoint/2010/main" val="3134649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5F9F-13F9-4BE5-B36E-A223BE76E0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C85212-1A11-475F-86CF-F4F36CD5C98F}"/>
              </a:ext>
            </a:extLst>
          </p:cNvPr>
          <p:cNvSpPr>
            <a:spLocks noGrp="1"/>
          </p:cNvSpPr>
          <p:nvPr>
            <p:ph idx="1"/>
          </p:nvPr>
        </p:nvSpPr>
        <p:spPr/>
        <p:txBody>
          <a:bodyPr>
            <a:normAutofit lnSpcReduction="10000"/>
          </a:bodyPr>
          <a:lstStyle/>
          <a:p>
            <a:pPr marL="0" indent="0">
              <a:buNone/>
            </a:pPr>
            <a:r>
              <a:rPr lang="en-US" sz="2800" b="1" dirty="0"/>
              <a:t>Child Labor </a:t>
            </a:r>
          </a:p>
          <a:p>
            <a:pPr lvl="1"/>
            <a:r>
              <a:rPr lang="en-US" sz="2400" i="1" dirty="0"/>
              <a:t>Children had an especially delicate touch as spinners of cotton. </a:t>
            </a:r>
          </a:p>
          <a:p>
            <a:pPr lvl="1"/>
            <a:r>
              <a:rPr lang="en-US" sz="2400" i="1" dirty="0"/>
              <a:t>Their smaller size made it easier for them to crawl under machines to gather loose cotton. </a:t>
            </a:r>
          </a:p>
          <a:p>
            <a:pPr lvl="1"/>
            <a:r>
              <a:rPr lang="en-US" sz="2400" i="1" dirty="0"/>
              <a:t>Above all, children represented a cheap supply of labor. </a:t>
            </a:r>
          </a:p>
          <a:p>
            <a:pPr lvl="1"/>
            <a:r>
              <a:rPr lang="en-US" sz="2400" i="1" dirty="0"/>
              <a:t>In 1821, just about half of the British population was under twenty years of age. </a:t>
            </a:r>
          </a:p>
          <a:p>
            <a:pPr lvl="1"/>
            <a:r>
              <a:rPr lang="en-US" sz="2400" i="1" dirty="0"/>
              <a:t>Hence children made up a particularly abundant supply of labor, and they were paid only about one-sixth to one-third of what a man was paid. </a:t>
            </a:r>
          </a:p>
        </p:txBody>
      </p:sp>
    </p:spTree>
    <p:extLst>
      <p:ext uri="{BB962C8B-B14F-4D97-AF65-F5344CB8AC3E}">
        <p14:creationId xmlns:p14="http://schemas.microsoft.com/office/powerpoint/2010/main" val="1923101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E572-9584-4B76-94EE-1D8FA57BE6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A1D1E2-20BD-4D24-8551-B81D9F6DA213}"/>
              </a:ext>
            </a:extLst>
          </p:cNvPr>
          <p:cNvSpPr>
            <a:spLocks noGrp="1"/>
          </p:cNvSpPr>
          <p:nvPr>
            <p:ph idx="1"/>
          </p:nvPr>
        </p:nvSpPr>
        <p:spPr/>
        <p:txBody>
          <a:bodyPr/>
          <a:lstStyle/>
          <a:p>
            <a:r>
              <a:rPr lang="en-US" dirty="0"/>
              <a:t>In the cotton factories, in 1838, children under eighteen made up 29 percent of the total workforce</a:t>
            </a:r>
          </a:p>
          <a:p>
            <a:r>
              <a:rPr lang="en-US" dirty="0"/>
              <a:t>Children as young as seven worked twelve to fifteen hours per day, six days a week, in cotton mills. </a:t>
            </a:r>
          </a:p>
          <a:p>
            <a:endParaRPr lang="en-US" dirty="0"/>
          </a:p>
        </p:txBody>
      </p:sp>
    </p:spTree>
    <p:extLst>
      <p:ext uri="{BB962C8B-B14F-4D97-AF65-F5344CB8AC3E}">
        <p14:creationId xmlns:p14="http://schemas.microsoft.com/office/powerpoint/2010/main" val="10411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723AB-942F-4E80-AD1D-D8B8837DC8C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EB7762B-E687-4FF3-BF4D-52F45BFF68D1}"/>
              </a:ext>
            </a:extLst>
          </p:cNvPr>
          <p:cNvSpPr>
            <a:spLocks noGrp="1"/>
          </p:cNvSpPr>
          <p:nvPr>
            <p:ph idx="1"/>
          </p:nvPr>
        </p:nvSpPr>
        <p:spPr/>
        <p:txBody>
          <a:bodyPr>
            <a:normAutofit fontScale="92500"/>
          </a:bodyPr>
          <a:lstStyle/>
          <a:p>
            <a:pPr marL="0" indent="0">
              <a:buNone/>
            </a:pPr>
            <a:r>
              <a:rPr lang="en-US" sz="3600" b="1" dirty="0"/>
              <a:t>Pauper Apprentices </a:t>
            </a:r>
          </a:p>
          <a:p>
            <a:pPr lvl="1"/>
            <a:r>
              <a:rPr lang="en-US" sz="2400" b="1" i="1" dirty="0"/>
              <a:t>Orphans or children abandoned by their parents who had wound in in the care of local parishes. </a:t>
            </a:r>
          </a:p>
          <a:p>
            <a:pPr lvl="1"/>
            <a:r>
              <a:rPr lang="en-US" sz="2400" b="1" i="1" dirty="0"/>
              <a:t>To save on their upkeep, parish officials found it convenient to apprentice them to factory owners looking for a cheap source of labor. </a:t>
            </a:r>
          </a:p>
          <a:p>
            <a:pPr lvl="1"/>
            <a:r>
              <a:rPr lang="en-US" sz="2400" b="1" i="1" dirty="0"/>
              <a:t>These children worked long hours under strict discipline and received inadequate food and recreation</a:t>
            </a:r>
          </a:p>
          <a:p>
            <a:pPr lvl="1"/>
            <a:r>
              <a:rPr lang="en-US" sz="2400" b="1" i="1" dirty="0"/>
              <a:t>May became deformed from being kept too long in unusual positions. </a:t>
            </a:r>
          </a:p>
          <a:p>
            <a:pPr lvl="1"/>
            <a:endParaRPr lang="en-US" dirty="0"/>
          </a:p>
        </p:txBody>
      </p:sp>
    </p:spTree>
    <p:extLst>
      <p:ext uri="{BB962C8B-B14F-4D97-AF65-F5344CB8AC3E}">
        <p14:creationId xmlns:p14="http://schemas.microsoft.com/office/powerpoint/2010/main" val="36660117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FAAE-1D4C-4B46-934F-484690B648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BBC038-A7D3-46FF-AF51-4961249FAC93}"/>
              </a:ext>
            </a:extLst>
          </p:cNvPr>
          <p:cNvSpPr>
            <a:spLocks noGrp="1"/>
          </p:cNvSpPr>
          <p:nvPr>
            <p:ph idx="1"/>
          </p:nvPr>
        </p:nvSpPr>
        <p:spPr/>
        <p:txBody>
          <a:bodyPr/>
          <a:lstStyle/>
          <a:p>
            <a:r>
              <a:rPr lang="en-US" dirty="0"/>
              <a:t>The legislation of the 1830s and 1840s primarily affected child labor in textile factories and mines. </a:t>
            </a:r>
          </a:p>
          <a:p>
            <a:r>
              <a:rPr lang="en-US" dirty="0"/>
              <a:t>It did not touch the use of children in small workshops or the non-factory trades that were not protected. </a:t>
            </a:r>
          </a:p>
        </p:txBody>
      </p:sp>
    </p:spTree>
    <p:extLst>
      <p:ext uri="{BB962C8B-B14F-4D97-AF65-F5344CB8AC3E}">
        <p14:creationId xmlns:p14="http://schemas.microsoft.com/office/powerpoint/2010/main" val="2093817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A4B4-5EB5-4756-9281-3D16E540D0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DC3998-5A63-4E58-88B2-6A967D34FC58}"/>
              </a:ext>
            </a:extLst>
          </p:cNvPr>
          <p:cNvSpPr>
            <a:spLocks noGrp="1"/>
          </p:cNvSpPr>
          <p:nvPr>
            <p:ph idx="1"/>
          </p:nvPr>
        </p:nvSpPr>
        <p:spPr/>
        <p:txBody>
          <a:bodyPr/>
          <a:lstStyle/>
          <a:p>
            <a:r>
              <a:rPr lang="en-US" dirty="0"/>
              <a:t>The employment of children and women in large part represent a continuation of a preindustrial kinship pattern. </a:t>
            </a:r>
          </a:p>
          <a:p>
            <a:endParaRPr lang="en-US" dirty="0"/>
          </a:p>
          <a:p>
            <a:r>
              <a:rPr lang="en-US" dirty="0"/>
              <a:t>The employment of large numbers of women in factories did not produce a significant transformation in female working patterns, as was once assumed. </a:t>
            </a:r>
          </a:p>
        </p:txBody>
      </p:sp>
    </p:spTree>
    <p:extLst>
      <p:ext uri="{BB962C8B-B14F-4D97-AF65-F5344CB8AC3E}">
        <p14:creationId xmlns:p14="http://schemas.microsoft.com/office/powerpoint/2010/main" val="3600091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A36AC-8FCD-4FB1-9081-B3C9EEAA64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CC5A6E-57A7-494C-916D-CE6ECCE4938B}"/>
              </a:ext>
            </a:extLst>
          </p:cNvPr>
          <p:cNvSpPr>
            <a:spLocks noGrp="1"/>
          </p:cNvSpPr>
          <p:nvPr>
            <p:ph idx="1"/>
          </p:nvPr>
        </p:nvSpPr>
        <p:spPr/>
        <p:txBody>
          <a:bodyPr/>
          <a:lstStyle/>
          <a:p>
            <a:r>
              <a:rPr lang="en-US" dirty="0"/>
              <a:t>The factory acts that limited the work hours of children and women also began to break up the traditional kinship pattern or work and led to a new pattern based on a separation of work and home. </a:t>
            </a:r>
          </a:p>
        </p:txBody>
      </p:sp>
    </p:spTree>
    <p:extLst>
      <p:ext uri="{BB962C8B-B14F-4D97-AF65-F5344CB8AC3E}">
        <p14:creationId xmlns:p14="http://schemas.microsoft.com/office/powerpoint/2010/main" val="1347772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A424-0387-4DAD-BE2C-4CC4839DC3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49F05D-8766-4415-830D-479E1810B8B8}"/>
              </a:ext>
            </a:extLst>
          </p:cNvPr>
          <p:cNvSpPr>
            <a:spLocks noGrp="1"/>
          </p:cNvSpPr>
          <p:nvPr>
            <p:ph idx="1"/>
          </p:nvPr>
        </p:nvSpPr>
        <p:spPr/>
        <p:txBody>
          <a:bodyPr/>
          <a:lstStyle/>
          <a:p>
            <a:r>
              <a:rPr lang="en-US" dirty="0"/>
              <a:t>Historians have also reminded us that if the treatment of children in the mines and factories seems particularly cruel and harsh, contemporary treatment of children in general was often brutal. </a:t>
            </a:r>
          </a:p>
          <a:p>
            <a:endParaRPr lang="en-US" dirty="0"/>
          </a:p>
          <a:p>
            <a:pPr lvl="1"/>
            <a:r>
              <a:rPr lang="en-US" b="1" i="1" dirty="0"/>
              <a:t>Beatings, for example had long been regarded, even by dedicated churchmen and churchwomen, as the best way to discipline children. </a:t>
            </a:r>
          </a:p>
        </p:txBody>
      </p:sp>
    </p:spTree>
    <p:extLst>
      <p:ext uri="{BB962C8B-B14F-4D97-AF65-F5344CB8AC3E}">
        <p14:creationId xmlns:p14="http://schemas.microsoft.com/office/powerpoint/2010/main" val="84168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74565-AF2B-471A-B044-680B405FFC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988031-013B-4764-ABC0-783DA99F8B12}"/>
              </a:ext>
            </a:extLst>
          </p:cNvPr>
          <p:cNvSpPr>
            <a:spLocks noGrp="1"/>
          </p:cNvSpPr>
          <p:nvPr>
            <p:ph idx="1"/>
          </p:nvPr>
        </p:nvSpPr>
        <p:spPr>
          <a:xfrm>
            <a:off x="1251678" y="2286001"/>
            <a:ext cx="10178322" cy="4423143"/>
          </a:xfrm>
        </p:spPr>
        <p:txBody>
          <a:bodyPr>
            <a:normAutofit/>
          </a:bodyPr>
          <a:lstStyle/>
          <a:p>
            <a:r>
              <a:rPr lang="en-US" dirty="0"/>
              <a:t>The population explosion cannot be explained by higher birthrate, for birthrates were declining after 1790. </a:t>
            </a:r>
          </a:p>
          <a:p>
            <a:r>
              <a:rPr lang="en-US" dirty="0"/>
              <a:t>Between 1790 and 1850, Germany’s birthrate dropped from 40 per 1,000 to 36.1. </a:t>
            </a:r>
          </a:p>
          <a:p>
            <a:endParaRPr lang="en-US" dirty="0"/>
          </a:p>
          <a:p>
            <a:endParaRPr lang="en-US" dirty="0"/>
          </a:p>
          <a:p>
            <a:pPr lvl="1"/>
            <a:r>
              <a:rPr lang="en-US" dirty="0"/>
              <a:t>The key to the expansion of population was the decline in death rates evident throughout Europe. </a:t>
            </a:r>
          </a:p>
          <a:p>
            <a:pPr lvl="1"/>
            <a:r>
              <a:rPr lang="en-US" dirty="0"/>
              <a:t>Historians now believe that two major causes explain this decline.</a:t>
            </a:r>
          </a:p>
          <a:p>
            <a:pPr lvl="2"/>
            <a:r>
              <a:rPr lang="en-US" b="1" i="1" dirty="0"/>
              <a:t>1. There was a drop in the number of deaths from famines, epidemics, and war. </a:t>
            </a:r>
          </a:p>
          <a:p>
            <a:pPr lvl="2"/>
            <a:r>
              <a:rPr lang="en-US" b="1" i="1" dirty="0"/>
              <a:t>2. The ordinary death rate also declined as a general increase in the food supply, already evident in the agricultural revolution of Britain in the late 18</a:t>
            </a:r>
            <a:r>
              <a:rPr lang="en-US" b="1" i="1" baseline="30000" dirty="0"/>
              <a:t>th</a:t>
            </a:r>
            <a:r>
              <a:rPr lang="en-US" b="1" i="1" dirty="0"/>
              <a:t> century spread to more areas. </a:t>
            </a:r>
          </a:p>
        </p:txBody>
      </p:sp>
    </p:spTree>
    <p:extLst>
      <p:ext uri="{BB962C8B-B14F-4D97-AF65-F5344CB8AC3E}">
        <p14:creationId xmlns:p14="http://schemas.microsoft.com/office/powerpoint/2010/main" val="240769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3C70-5F0D-4626-A376-2FA373114D27}"/>
              </a:ext>
            </a:extLst>
          </p:cNvPr>
          <p:cNvSpPr>
            <a:spLocks noGrp="1"/>
          </p:cNvSpPr>
          <p:nvPr>
            <p:ph type="title"/>
          </p:nvPr>
        </p:nvSpPr>
        <p:spPr/>
        <p:txBody>
          <a:bodyPr/>
          <a:lstStyle/>
          <a:p>
            <a:r>
              <a:rPr lang="en-US" dirty="0"/>
              <a:t>Standards of living </a:t>
            </a:r>
          </a:p>
        </p:txBody>
      </p:sp>
      <p:sp>
        <p:nvSpPr>
          <p:cNvPr id="3" name="Content Placeholder 2">
            <a:extLst>
              <a:ext uri="{FF2B5EF4-FFF2-40B4-BE49-F238E27FC236}">
                <a16:creationId xmlns:a16="http://schemas.microsoft.com/office/drawing/2014/main" id="{AC6A88B6-4A3C-457F-9573-DA25A62C153B}"/>
              </a:ext>
            </a:extLst>
          </p:cNvPr>
          <p:cNvSpPr>
            <a:spLocks noGrp="1"/>
          </p:cNvSpPr>
          <p:nvPr>
            <p:ph idx="1"/>
          </p:nvPr>
        </p:nvSpPr>
        <p:spPr/>
        <p:txBody>
          <a:bodyPr/>
          <a:lstStyle/>
          <a:p>
            <a:r>
              <a:rPr lang="en-US" dirty="0"/>
              <a:t>One of the most heated debates on the Industrial Revolution concerns the standard of living. </a:t>
            </a:r>
          </a:p>
          <a:p>
            <a:endParaRPr lang="en-US" dirty="0"/>
          </a:p>
          <a:p>
            <a:r>
              <a:rPr lang="en-US" dirty="0"/>
              <a:t>Most historians assume that in the long run, the Industrial Revolution increased living standards dramatically in the form of higher per capita incomes and greater consumer choices. </a:t>
            </a:r>
          </a:p>
        </p:txBody>
      </p:sp>
    </p:spTree>
    <p:extLst>
      <p:ext uri="{BB962C8B-B14F-4D97-AF65-F5344CB8AC3E}">
        <p14:creationId xmlns:p14="http://schemas.microsoft.com/office/powerpoint/2010/main" val="2691928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B98F-066A-4293-B51E-8493D448EF67}"/>
              </a:ext>
            </a:extLst>
          </p:cNvPr>
          <p:cNvSpPr>
            <a:spLocks noGrp="1"/>
          </p:cNvSpPr>
          <p:nvPr>
            <p:ph type="title"/>
          </p:nvPr>
        </p:nvSpPr>
        <p:spPr/>
        <p:txBody>
          <a:bodyPr/>
          <a:lstStyle/>
          <a:p>
            <a:r>
              <a:rPr lang="en-US" dirty="0"/>
              <a:t>Question to ponder? </a:t>
            </a:r>
          </a:p>
        </p:txBody>
      </p:sp>
      <p:sp>
        <p:nvSpPr>
          <p:cNvPr id="3" name="Content Placeholder 2">
            <a:extLst>
              <a:ext uri="{FF2B5EF4-FFF2-40B4-BE49-F238E27FC236}">
                <a16:creationId xmlns:a16="http://schemas.microsoft.com/office/drawing/2014/main" id="{B4637252-C0D8-4C28-BF6C-DC8A4346D7E3}"/>
              </a:ext>
            </a:extLst>
          </p:cNvPr>
          <p:cNvSpPr>
            <a:spLocks noGrp="1"/>
          </p:cNvSpPr>
          <p:nvPr>
            <p:ph idx="1"/>
          </p:nvPr>
        </p:nvSpPr>
        <p:spPr/>
        <p:txBody>
          <a:bodyPr>
            <a:normAutofit/>
          </a:bodyPr>
          <a:lstStyle/>
          <a:p>
            <a:r>
              <a:rPr lang="en-US" sz="3200" dirty="0"/>
              <a:t>Did the first generation of industrial workers experience a decline in their living standards and suffer unnecessarily? </a:t>
            </a:r>
          </a:p>
        </p:txBody>
      </p:sp>
    </p:spTree>
    <p:extLst>
      <p:ext uri="{BB962C8B-B14F-4D97-AF65-F5344CB8AC3E}">
        <p14:creationId xmlns:p14="http://schemas.microsoft.com/office/powerpoint/2010/main" val="3578386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D05AB-E623-4BA0-B6DB-FA938EB336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FE58AD-192C-49D1-AF71-11982B5A0475}"/>
              </a:ext>
            </a:extLst>
          </p:cNvPr>
          <p:cNvSpPr>
            <a:spLocks noGrp="1"/>
          </p:cNvSpPr>
          <p:nvPr>
            <p:ph idx="1"/>
          </p:nvPr>
        </p:nvSpPr>
        <p:spPr/>
        <p:txBody>
          <a:bodyPr/>
          <a:lstStyle/>
          <a:p>
            <a:r>
              <a:rPr lang="en-US" dirty="0"/>
              <a:t>Some historians have argued that early industrialization required huge profits to be reinvested in new and ever more expensive equipment; thus to make the requisite profits, industrialists had to keep wages low. </a:t>
            </a:r>
          </a:p>
        </p:txBody>
      </p:sp>
    </p:spTree>
    <p:extLst>
      <p:ext uri="{BB962C8B-B14F-4D97-AF65-F5344CB8AC3E}">
        <p14:creationId xmlns:p14="http://schemas.microsoft.com/office/powerpoint/2010/main" val="13942785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B8A8-0491-49C8-ACA0-97666BAE07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66BAA1-752C-4CFA-99E7-569039022275}"/>
              </a:ext>
            </a:extLst>
          </p:cNvPr>
          <p:cNvSpPr>
            <a:spLocks noGrp="1"/>
          </p:cNvSpPr>
          <p:nvPr>
            <p:ph idx="1"/>
          </p:nvPr>
        </p:nvSpPr>
        <p:spPr/>
        <p:txBody>
          <a:bodyPr/>
          <a:lstStyle/>
          <a:p>
            <a:r>
              <a:rPr lang="en-US" dirty="0"/>
              <a:t>Others have questioned that argument, pointing out that initial investments in early machinery were not necessarily large, nor did they need to be. </a:t>
            </a:r>
          </a:p>
          <a:p>
            <a:endParaRPr lang="en-US" dirty="0"/>
          </a:p>
          <a:p>
            <a:pPr lvl="1"/>
            <a:r>
              <a:rPr lang="en-US" b="1" i="1" dirty="0"/>
              <a:t>What certainly did occur in the first half of the nineteenth century was a widening gap between rich and poor. </a:t>
            </a:r>
          </a:p>
          <a:p>
            <a:pPr lvl="1"/>
            <a:r>
              <a:rPr lang="en-US" b="1" i="1" dirty="0"/>
              <a:t>One estimate, based on income tax returns in Britain, is that the wealthiest one percent of the population increased its share of the national product from 25 percent in 1801 to 35 percent in 1848. </a:t>
            </a:r>
          </a:p>
        </p:txBody>
      </p:sp>
    </p:spTree>
    <p:extLst>
      <p:ext uri="{BB962C8B-B14F-4D97-AF65-F5344CB8AC3E}">
        <p14:creationId xmlns:p14="http://schemas.microsoft.com/office/powerpoint/2010/main" val="2576696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F61-BC77-48DA-8D08-B1F666D3E6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E046C3-1120-40A5-9D6A-BA4BD54EF2B3}"/>
              </a:ext>
            </a:extLst>
          </p:cNvPr>
          <p:cNvSpPr>
            <a:spLocks noGrp="1"/>
          </p:cNvSpPr>
          <p:nvPr>
            <p:ph idx="1"/>
          </p:nvPr>
        </p:nvSpPr>
        <p:spPr/>
        <p:txBody>
          <a:bodyPr/>
          <a:lstStyle/>
          <a:p>
            <a:r>
              <a:rPr lang="en-US" dirty="0"/>
              <a:t>Most historians believe that during the Napoleonic wars, the increase in prices outstripped wages. </a:t>
            </a:r>
          </a:p>
          <a:p>
            <a:r>
              <a:rPr lang="en-US" dirty="0"/>
              <a:t>Between 1815 and 1830, a drop in prices was accompanied by a slight increase in wages. </a:t>
            </a:r>
          </a:p>
          <a:p>
            <a:r>
              <a:rPr lang="en-US" dirty="0"/>
              <a:t>But from 1830 to the late 1840s, real wages seem to have improved, although regional variations make generalizations dangerous. </a:t>
            </a:r>
          </a:p>
        </p:txBody>
      </p:sp>
    </p:spTree>
    <p:extLst>
      <p:ext uri="{BB962C8B-B14F-4D97-AF65-F5344CB8AC3E}">
        <p14:creationId xmlns:p14="http://schemas.microsoft.com/office/powerpoint/2010/main" val="3798665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ABC0-EC14-4512-A316-068EBDCE6F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9F164E-9F34-42B1-B3C9-0E39B1F94178}"/>
              </a:ext>
            </a:extLst>
          </p:cNvPr>
          <p:cNvSpPr>
            <a:spLocks noGrp="1"/>
          </p:cNvSpPr>
          <p:nvPr>
            <p:ph idx="1"/>
          </p:nvPr>
        </p:nvSpPr>
        <p:spPr/>
        <p:txBody>
          <a:bodyPr>
            <a:normAutofit fontScale="92500" lnSpcReduction="20000"/>
          </a:bodyPr>
          <a:lstStyle/>
          <a:p>
            <a:r>
              <a:rPr lang="en-US" dirty="0"/>
              <a:t>Overall we can say that some evidence exists for an increase in real wages for the working classes between 1790 and 1850, especially in the 1840s. </a:t>
            </a:r>
          </a:p>
          <a:p>
            <a:endParaRPr lang="en-US" dirty="0"/>
          </a:p>
          <a:p>
            <a:r>
              <a:rPr lang="en-US" sz="2800" b="1" i="1" dirty="0"/>
              <a:t>The real gainers in the early Industrial Revolution were members of the middle class- and some skilled workers whose jobs were not eliminated by the new machines. </a:t>
            </a:r>
          </a:p>
          <a:p>
            <a:r>
              <a:rPr lang="en-US" sz="2800" b="1" i="1" dirty="0"/>
              <a:t>But Industrial workers themselves would have to wait until the second half of the nineteenth century to reap the benefits of industrialization. </a:t>
            </a:r>
          </a:p>
        </p:txBody>
      </p:sp>
    </p:spTree>
    <p:extLst>
      <p:ext uri="{BB962C8B-B14F-4D97-AF65-F5344CB8AC3E}">
        <p14:creationId xmlns:p14="http://schemas.microsoft.com/office/powerpoint/2010/main" val="3903239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F9A4-19C3-4435-AC50-8D244C46E722}"/>
              </a:ext>
            </a:extLst>
          </p:cNvPr>
          <p:cNvSpPr>
            <a:spLocks noGrp="1"/>
          </p:cNvSpPr>
          <p:nvPr>
            <p:ph type="title"/>
          </p:nvPr>
        </p:nvSpPr>
        <p:spPr/>
        <p:txBody>
          <a:bodyPr/>
          <a:lstStyle/>
          <a:p>
            <a:r>
              <a:rPr lang="en-US" dirty="0"/>
              <a:t>Efforts and change: The workers </a:t>
            </a:r>
          </a:p>
        </p:txBody>
      </p:sp>
      <p:sp>
        <p:nvSpPr>
          <p:cNvPr id="3" name="Content Placeholder 2">
            <a:extLst>
              <a:ext uri="{FF2B5EF4-FFF2-40B4-BE49-F238E27FC236}">
                <a16:creationId xmlns:a16="http://schemas.microsoft.com/office/drawing/2014/main" id="{4FEF656D-30C0-4B76-A4FA-C6152EE7B0D4}"/>
              </a:ext>
            </a:extLst>
          </p:cNvPr>
          <p:cNvSpPr>
            <a:spLocks noGrp="1"/>
          </p:cNvSpPr>
          <p:nvPr>
            <p:ph idx="1"/>
          </p:nvPr>
        </p:nvSpPr>
        <p:spPr/>
        <p:txBody>
          <a:bodyPr/>
          <a:lstStyle/>
          <a:p>
            <a:r>
              <a:rPr lang="en-US" dirty="0"/>
              <a:t>Before long, workers looked to the formation of labor organizations to gain decent wages and working conditions. </a:t>
            </a:r>
          </a:p>
          <a:p>
            <a:endParaRPr lang="en-US" dirty="0"/>
          </a:p>
          <a:p>
            <a:r>
              <a:rPr lang="en-US" dirty="0"/>
              <a:t>The British government, reacting against the radicalism of the French revolutionary working classes, had passed the Combination Acts in 1799 and 1800 outlawing associations of workers. </a:t>
            </a:r>
          </a:p>
          <a:p>
            <a:endParaRPr lang="en-US" dirty="0"/>
          </a:p>
          <a:p>
            <a:r>
              <a:rPr lang="en-US" dirty="0"/>
              <a:t>The legislation failed to prevent the formation of trade unions. </a:t>
            </a:r>
          </a:p>
        </p:txBody>
      </p:sp>
    </p:spTree>
    <p:extLst>
      <p:ext uri="{BB962C8B-B14F-4D97-AF65-F5344CB8AC3E}">
        <p14:creationId xmlns:p14="http://schemas.microsoft.com/office/powerpoint/2010/main" val="3193737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F756-FCBF-4081-9A81-710EC43269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9A9D17-49EF-4BCB-9EE6-D42D7359CC3C}"/>
              </a:ext>
            </a:extLst>
          </p:cNvPr>
          <p:cNvSpPr>
            <a:spLocks noGrp="1"/>
          </p:cNvSpPr>
          <p:nvPr>
            <p:ph idx="1"/>
          </p:nvPr>
        </p:nvSpPr>
        <p:spPr/>
        <p:txBody>
          <a:bodyPr>
            <a:normAutofit/>
          </a:bodyPr>
          <a:lstStyle/>
          <a:p>
            <a:r>
              <a:rPr lang="en-US" dirty="0"/>
              <a:t>These new associations were formed by skilled workers in a number of new industries, including the cotton spinners, ironworkers, coal miners, and shipwrights. </a:t>
            </a:r>
          </a:p>
          <a:p>
            <a:endParaRPr lang="en-US" dirty="0"/>
          </a:p>
          <a:p>
            <a:r>
              <a:rPr lang="en-US" b="1" dirty="0"/>
              <a:t>These unions served two purposes.</a:t>
            </a:r>
          </a:p>
          <a:p>
            <a:pPr lvl="1"/>
            <a:r>
              <a:rPr lang="en-US" sz="2000" i="1" dirty="0"/>
              <a:t>1. One was to preserve their own workers’ position by limiting entry into their trade.</a:t>
            </a:r>
          </a:p>
          <a:p>
            <a:pPr lvl="1"/>
            <a:r>
              <a:rPr lang="en-US" sz="2000" i="1" dirty="0"/>
              <a:t>2. Another was to gain benefits from the employers. </a:t>
            </a:r>
          </a:p>
        </p:txBody>
      </p:sp>
    </p:spTree>
    <p:extLst>
      <p:ext uri="{BB962C8B-B14F-4D97-AF65-F5344CB8AC3E}">
        <p14:creationId xmlns:p14="http://schemas.microsoft.com/office/powerpoint/2010/main" val="18970973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0820-97E3-428D-9C19-06A1830222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C76201-4EDD-4F36-B2DF-2272BCB9D16C}"/>
              </a:ext>
            </a:extLst>
          </p:cNvPr>
          <p:cNvSpPr>
            <a:spLocks noGrp="1"/>
          </p:cNvSpPr>
          <p:nvPr>
            <p:ph idx="1"/>
          </p:nvPr>
        </p:nvSpPr>
        <p:spPr/>
        <p:txBody>
          <a:bodyPr/>
          <a:lstStyle/>
          <a:p>
            <a:r>
              <a:rPr lang="en-US" dirty="0"/>
              <a:t>These early trade unions had limited goals. </a:t>
            </a:r>
          </a:p>
          <a:p>
            <a:pPr lvl="1"/>
            <a:r>
              <a:rPr lang="en-US" dirty="0"/>
              <a:t>They favored a working-class struggle against employers, but only to win improvements for the members of their own trades. </a:t>
            </a:r>
          </a:p>
          <a:p>
            <a:pPr lvl="1"/>
            <a:r>
              <a:rPr lang="en-US" dirty="0"/>
              <a:t>Some trade unions were even willing to strike to gain their goals. </a:t>
            </a:r>
          </a:p>
          <a:p>
            <a:pPr lvl="1"/>
            <a:r>
              <a:rPr lang="en-US" dirty="0"/>
              <a:t>Bitter strikes were carried out by hand-loom weavers in Glasgow in 1813, cotton spinners in Manchester in 1818, and miners in </a:t>
            </a:r>
            <a:r>
              <a:rPr lang="en-US" dirty="0" err="1"/>
              <a:t>Northhumberland</a:t>
            </a:r>
            <a:r>
              <a:rPr lang="en-US" dirty="0"/>
              <a:t> and Durham in 1810. </a:t>
            </a:r>
          </a:p>
          <a:p>
            <a:pPr lvl="1"/>
            <a:r>
              <a:rPr lang="en-US" dirty="0"/>
              <a:t>Such blatant illegal activity caused Parliament to repeal the Combination Acts in 1824, accepting their argument of some members that the acts themselves had so alienated workers that they had formed unions. </a:t>
            </a:r>
          </a:p>
        </p:txBody>
      </p:sp>
    </p:spTree>
    <p:extLst>
      <p:ext uri="{BB962C8B-B14F-4D97-AF65-F5344CB8AC3E}">
        <p14:creationId xmlns:p14="http://schemas.microsoft.com/office/powerpoint/2010/main" val="17840976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A6BA-0A18-4E21-9B1B-5E2A886252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569C9D-43FD-43E8-B433-59E5C0187FD4}"/>
              </a:ext>
            </a:extLst>
          </p:cNvPr>
          <p:cNvSpPr>
            <a:spLocks noGrp="1"/>
          </p:cNvSpPr>
          <p:nvPr>
            <p:ph idx="1"/>
          </p:nvPr>
        </p:nvSpPr>
        <p:spPr/>
        <p:txBody>
          <a:bodyPr>
            <a:normAutofit/>
          </a:bodyPr>
          <a:lstStyle/>
          <a:p>
            <a:r>
              <a:rPr lang="en-US" sz="3200" dirty="0"/>
              <a:t>Unions were not tolerated, but other legislation enabled authorities to keep close watch over their activities. </a:t>
            </a:r>
          </a:p>
        </p:txBody>
      </p:sp>
    </p:spTree>
    <p:extLst>
      <p:ext uri="{BB962C8B-B14F-4D97-AF65-F5344CB8AC3E}">
        <p14:creationId xmlns:p14="http://schemas.microsoft.com/office/powerpoint/2010/main" val="159161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1D51-67A8-4E97-BE1A-D5E2744D74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20FFDA-1EAD-4A68-B349-A2D291B419F9}"/>
              </a:ext>
            </a:extLst>
          </p:cNvPr>
          <p:cNvSpPr>
            <a:spLocks noGrp="1"/>
          </p:cNvSpPr>
          <p:nvPr>
            <p:ph idx="1"/>
          </p:nvPr>
        </p:nvSpPr>
        <p:spPr/>
        <p:txBody>
          <a:bodyPr>
            <a:normAutofit/>
          </a:bodyPr>
          <a:lstStyle/>
          <a:p>
            <a:r>
              <a:rPr lang="en-US" sz="2800" dirty="0"/>
              <a:t>Although industrialization itself did not cause population growth, industrialized areas did experience a change in the composition of the population. </a:t>
            </a:r>
          </a:p>
        </p:txBody>
      </p:sp>
    </p:spTree>
    <p:extLst>
      <p:ext uri="{BB962C8B-B14F-4D97-AF65-F5344CB8AC3E}">
        <p14:creationId xmlns:p14="http://schemas.microsoft.com/office/powerpoint/2010/main" val="21722827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7C1F-5E62-4EA9-8E7F-9E5CF02A03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3B6888-4DB2-4C14-A887-64692EE71DF6}"/>
              </a:ext>
            </a:extLst>
          </p:cNvPr>
          <p:cNvSpPr>
            <a:spLocks noGrp="1"/>
          </p:cNvSpPr>
          <p:nvPr>
            <p:ph idx="1"/>
          </p:nvPr>
        </p:nvSpPr>
        <p:spPr/>
        <p:txBody>
          <a:bodyPr/>
          <a:lstStyle/>
          <a:p>
            <a:r>
              <a:rPr lang="en-US" dirty="0"/>
              <a:t>In the 1820s and 1830s, the union movement began to focus on the creation of national unions. </a:t>
            </a:r>
          </a:p>
          <a:p>
            <a:r>
              <a:rPr lang="en-US" dirty="0"/>
              <a:t>One of the leaders in this effort was a well-known cotton magnate and social reformer, </a:t>
            </a:r>
            <a:r>
              <a:rPr lang="en-US" b="1" dirty="0"/>
              <a:t>Robert Owen </a:t>
            </a:r>
            <a:r>
              <a:rPr lang="en-US" dirty="0"/>
              <a:t>(1771-1858). </a:t>
            </a:r>
          </a:p>
          <a:p>
            <a:pPr lvl="1"/>
            <a:r>
              <a:rPr lang="en-US" dirty="0"/>
              <a:t>Owen came to believe in the creation of voluntary associations that would demonstrate to others the benefits of cooperative rather than competitive living. </a:t>
            </a:r>
          </a:p>
          <a:p>
            <a:pPr lvl="1"/>
            <a:endParaRPr lang="en-US" dirty="0"/>
          </a:p>
        </p:txBody>
      </p:sp>
    </p:spTree>
    <p:extLst>
      <p:ext uri="{BB962C8B-B14F-4D97-AF65-F5344CB8AC3E}">
        <p14:creationId xmlns:p14="http://schemas.microsoft.com/office/powerpoint/2010/main" val="34921572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B8EC-5D93-4A14-B5A7-628E7238D2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FDCD67-2FA0-46E6-85AD-758CA64EAC70}"/>
              </a:ext>
            </a:extLst>
          </p:cNvPr>
          <p:cNvSpPr>
            <a:spLocks noGrp="1"/>
          </p:cNvSpPr>
          <p:nvPr>
            <p:ph idx="1"/>
          </p:nvPr>
        </p:nvSpPr>
        <p:spPr>
          <a:xfrm>
            <a:off x="1251678" y="2286001"/>
            <a:ext cx="10178322" cy="3593591"/>
          </a:xfrm>
        </p:spPr>
        <p:txBody>
          <a:bodyPr>
            <a:normAutofit/>
          </a:bodyPr>
          <a:lstStyle/>
          <a:p>
            <a:r>
              <a:rPr lang="en-US" sz="2800" dirty="0"/>
              <a:t>Under Owen’s direction, plans emerged for the </a:t>
            </a:r>
            <a:r>
              <a:rPr lang="en-US" sz="2800" b="1" dirty="0"/>
              <a:t>Grand National Consolidated Trades Union</a:t>
            </a:r>
            <a:r>
              <a:rPr lang="en-US" sz="2800" dirty="0"/>
              <a:t>, which was formed in February 1834. </a:t>
            </a:r>
          </a:p>
          <a:p>
            <a:pPr lvl="1"/>
            <a:r>
              <a:rPr lang="en-US" sz="2800" dirty="0"/>
              <a:t>As a national federation of trade unions, its primary purpose was to coordinate a general strike for the eight-hour working day. </a:t>
            </a:r>
          </a:p>
        </p:txBody>
      </p:sp>
    </p:spTree>
    <p:extLst>
      <p:ext uri="{BB962C8B-B14F-4D97-AF65-F5344CB8AC3E}">
        <p14:creationId xmlns:p14="http://schemas.microsoft.com/office/powerpoint/2010/main" val="39301932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B788-E3CA-4D2F-8939-02DD6A7566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4F999A-CC05-42A6-9BB7-46B93CC89870}"/>
              </a:ext>
            </a:extLst>
          </p:cNvPr>
          <p:cNvSpPr>
            <a:spLocks noGrp="1"/>
          </p:cNvSpPr>
          <p:nvPr>
            <p:ph idx="1"/>
          </p:nvPr>
        </p:nvSpPr>
        <p:spPr/>
        <p:txBody>
          <a:bodyPr/>
          <a:lstStyle/>
          <a:p>
            <a:r>
              <a:rPr lang="en-US" dirty="0"/>
              <a:t>Trade unionism was not the only type of collective action by workers in the early decades of the Industrial Revolution. </a:t>
            </a:r>
          </a:p>
        </p:txBody>
      </p:sp>
    </p:spTree>
    <p:extLst>
      <p:ext uri="{BB962C8B-B14F-4D97-AF65-F5344CB8AC3E}">
        <p14:creationId xmlns:p14="http://schemas.microsoft.com/office/powerpoint/2010/main" val="10328098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FBCA-08E4-4380-A692-9F51ADC260E4}"/>
              </a:ext>
            </a:extLst>
          </p:cNvPr>
          <p:cNvSpPr>
            <a:spLocks noGrp="1"/>
          </p:cNvSpPr>
          <p:nvPr>
            <p:ph type="title"/>
          </p:nvPr>
        </p:nvSpPr>
        <p:spPr/>
        <p:txBody>
          <a:bodyPr/>
          <a:lstStyle/>
          <a:p>
            <a:r>
              <a:rPr lang="en-US" dirty="0"/>
              <a:t>Luddites </a:t>
            </a:r>
          </a:p>
        </p:txBody>
      </p:sp>
      <p:sp>
        <p:nvSpPr>
          <p:cNvPr id="3" name="Content Placeholder 2">
            <a:extLst>
              <a:ext uri="{FF2B5EF4-FFF2-40B4-BE49-F238E27FC236}">
                <a16:creationId xmlns:a16="http://schemas.microsoft.com/office/drawing/2014/main" id="{B0016DF6-D118-4ABB-8B48-2A20C2A336FE}"/>
              </a:ext>
            </a:extLst>
          </p:cNvPr>
          <p:cNvSpPr>
            <a:spLocks noGrp="1"/>
          </p:cNvSpPr>
          <p:nvPr>
            <p:ph idx="1"/>
          </p:nvPr>
        </p:nvSpPr>
        <p:spPr/>
        <p:txBody>
          <a:bodyPr/>
          <a:lstStyle/>
          <a:p>
            <a:r>
              <a:rPr lang="en-US" sz="2800" b="1" u="sng" dirty="0"/>
              <a:t>The Luddites</a:t>
            </a:r>
          </a:p>
          <a:p>
            <a:pPr lvl="1"/>
            <a:r>
              <a:rPr lang="en-US" dirty="0"/>
              <a:t>The Luddites were skilled craftspeople in the </a:t>
            </a:r>
            <a:r>
              <a:rPr lang="en-US" dirty="0" err="1"/>
              <a:t>Middlelands</a:t>
            </a:r>
            <a:r>
              <a:rPr lang="en-US" dirty="0"/>
              <a:t> and northern England who in 1812 attacked the machines that they believed threatened their livelihoods. </a:t>
            </a:r>
          </a:p>
          <a:p>
            <a:pPr lvl="1"/>
            <a:endParaRPr lang="en-US" dirty="0"/>
          </a:p>
          <a:p>
            <a:pPr lvl="1"/>
            <a:r>
              <a:rPr lang="en-US" dirty="0"/>
              <a:t>These attacks failed to stop the industrial mechanization of Britain and have been viewed as utterly naïve. </a:t>
            </a:r>
          </a:p>
          <a:p>
            <a:pPr lvl="1"/>
            <a:endParaRPr lang="en-US" dirty="0"/>
          </a:p>
          <a:p>
            <a:pPr lvl="1"/>
            <a:r>
              <a:rPr lang="en-US" dirty="0"/>
              <a:t>Some historians have also seen them as an intense eruption of feeling against unrestrained industrial capitalism. </a:t>
            </a:r>
          </a:p>
        </p:txBody>
      </p:sp>
    </p:spTree>
    <p:extLst>
      <p:ext uri="{BB962C8B-B14F-4D97-AF65-F5344CB8AC3E}">
        <p14:creationId xmlns:p14="http://schemas.microsoft.com/office/powerpoint/2010/main" val="39051360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2BF97-90D9-48B8-A0F2-7BB8777A80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AF6A2D-7A34-4CD2-85DB-BFD413CAD0A1}"/>
              </a:ext>
            </a:extLst>
          </p:cNvPr>
          <p:cNvSpPr>
            <a:spLocks noGrp="1"/>
          </p:cNvSpPr>
          <p:nvPr>
            <p:ph idx="1"/>
          </p:nvPr>
        </p:nvSpPr>
        <p:spPr/>
        <p:txBody>
          <a:bodyPr/>
          <a:lstStyle/>
          <a:p>
            <a:r>
              <a:rPr lang="en-US" dirty="0"/>
              <a:t>The inability of twelve thousand troops to find the culprits provides stunning evidence of the local support they received in their areas. </a:t>
            </a:r>
          </a:p>
          <a:p>
            <a:endParaRPr lang="en-US" dirty="0"/>
          </a:p>
          <a:p>
            <a:endParaRPr lang="en-US" dirty="0"/>
          </a:p>
        </p:txBody>
      </p:sp>
    </p:spTree>
    <p:extLst>
      <p:ext uri="{BB962C8B-B14F-4D97-AF65-F5344CB8AC3E}">
        <p14:creationId xmlns:p14="http://schemas.microsoft.com/office/powerpoint/2010/main" val="26146835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B828-8E54-4CE3-B94A-C170D94EE744}"/>
              </a:ext>
            </a:extLst>
          </p:cNvPr>
          <p:cNvSpPr>
            <a:spLocks noGrp="1"/>
          </p:cNvSpPr>
          <p:nvPr>
            <p:ph type="title"/>
          </p:nvPr>
        </p:nvSpPr>
        <p:spPr/>
        <p:txBody>
          <a:bodyPr/>
          <a:lstStyle/>
          <a:p>
            <a:r>
              <a:rPr lang="en-US" dirty="0"/>
              <a:t>Chartism </a:t>
            </a:r>
          </a:p>
        </p:txBody>
      </p:sp>
      <p:sp>
        <p:nvSpPr>
          <p:cNvPr id="3" name="Content Placeholder 2">
            <a:extLst>
              <a:ext uri="{FF2B5EF4-FFF2-40B4-BE49-F238E27FC236}">
                <a16:creationId xmlns:a16="http://schemas.microsoft.com/office/drawing/2014/main" id="{886C2744-BF36-47D4-BB67-F3CDC1ECB0F4}"/>
              </a:ext>
            </a:extLst>
          </p:cNvPr>
          <p:cNvSpPr>
            <a:spLocks noGrp="1"/>
          </p:cNvSpPr>
          <p:nvPr>
            <p:ph idx="1"/>
          </p:nvPr>
        </p:nvSpPr>
        <p:spPr/>
        <p:txBody>
          <a:bodyPr/>
          <a:lstStyle/>
          <a:p>
            <a:r>
              <a:rPr lang="en-US" dirty="0"/>
              <a:t>A much more meaningful expression of the attempts of British workers to improve their condition developed in the movement known as Chartism. </a:t>
            </a:r>
          </a:p>
          <a:p>
            <a:pPr lvl="1"/>
            <a:r>
              <a:rPr lang="en-US" dirty="0"/>
              <a:t>It was the “first important political movement of working men organized during the 19</a:t>
            </a:r>
            <a:r>
              <a:rPr lang="en-US" baseline="30000" dirty="0"/>
              <a:t>th</a:t>
            </a:r>
            <a:r>
              <a:rPr lang="en-US" dirty="0"/>
              <a:t> century.”</a:t>
            </a:r>
          </a:p>
          <a:p>
            <a:pPr lvl="1"/>
            <a:endParaRPr lang="en-US" dirty="0"/>
          </a:p>
          <a:p>
            <a:pPr lvl="1"/>
            <a:r>
              <a:rPr lang="en-US" dirty="0"/>
              <a:t>Its aim was to achieve political democracy. </a:t>
            </a:r>
          </a:p>
          <a:p>
            <a:pPr lvl="1"/>
            <a:r>
              <a:rPr lang="en-US" dirty="0"/>
              <a:t>A “people’s charter,” drawn up in 1838, demanded universal male suffrage, payment for members of Parliament, and annual sessions of Parliament. </a:t>
            </a:r>
          </a:p>
          <a:p>
            <a:pPr lvl="1"/>
            <a:r>
              <a:rPr lang="en-US" dirty="0"/>
              <a:t>Two national petitions incorporating these points, affixed with millions of signatures, were presented to Parliament in 1839 and 1842. </a:t>
            </a:r>
          </a:p>
        </p:txBody>
      </p:sp>
    </p:spTree>
    <p:extLst>
      <p:ext uri="{BB962C8B-B14F-4D97-AF65-F5344CB8AC3E}">
        <p14:creationId xmlns:p14="http://schemas.microsoft.com/office/powerpoint/2010/main" val="41689435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9D96A-9AFB-40B0-905E-4DA69B4E49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282DF8-CB79-4F1B-A8C2-6D45FE27E400}"/>
              </a:ext>
            </a:extLst>
          </p:cNvPr>
          <p:cNvSpPr>
            <a:spLocks noGrp="1"/>
          </p:cNvSpPr>
          <p:nvPr>
            <p:ph idx="1"/>
          </p:nvPr>
        </p:nvSpPr>
        <p:spPr>
          <a:xfrm>
            <a:off x="1251678" y="1371600"/>
            <a:ext cx="10178322" cy="5390707"/>
          </a:xfrm>
        </p:spPr>
        <p:txBody>
          <a:bodyPr>
            <a:normAutofit/>
          </a:bodyPr>
          <a:lstStyle/>
          <a:p>
            <a:pPr lvl="1"/>
            <a:r>
              <a:rPr lang="en-US" sz="2000" dirty="0"/>
              <a:t>As one member said, universal suffrage would be “fatal to all the purposes for which government exists” and was “utterly incompatible with the very existence of civilization.” </a:t>
            </a:r>
          </a:p>
          <a:p>
            <a:pPr lvl="1"/>
            <a:r>
              <a:rPr lang="en-US" sz="2000" dirty="0"/>
              <a:t>After 1848, Chartism as a movement had largely played itself out. </a:t>
            </a:r>
          </a:p>
          <a:p>
            <a:pPr lvl="1"/>
            <a:r>
              <a:rPr lang="en-US" sz="2000" dirty="0"/>
              <a:t>It had never really posed a serious threat to the British establishment, but it had not been a total failure either. </a:t>
            </a:r>
          </a:p>
          <a:p>
            <a:pPr lvl="1"/>
            <a:endParaRPr lang="en-US" sz="2000" dirty="0"/>
          </a:p>
          <a:p>
            <a:pPr lvl="1"/>
            <a:r>
              <a:rPr lang="en-US" sz="2000" dirty="0"/>
              <a:t>Its true significance stemmed from its ability to arouse and organize millions of working-class men and women, to give them a sense of working-class consciousness that they had not really possessed before. </a:t>
            </a:r>
          </a:p>
          <a:p>
            <a:pPr lvl="2"/>
            <a:r>
              <a:rPr lang="en-US" sz="2000" b="1" i="1" dirty="0"/>
              <a:t>This political education of working people was important to the ultimate acceptance of all the points of the people’s charter in the future. </a:t>
            </a:r>
          </a:p>
        </p:txBody>
      </p:sp>
    </p:spTree>
    <p:extLst>
      <p:ext uri="{BB962C8B-B14F-4D97-AF65-F5344CB8AC3E}">
        <p14:creationId xmlns:p14="http://schemas.microsoft.com/office/powerpoint/2010/main" val="2023641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BEA5-A96E-43EC-8042-7FB963CC8110}"/>
              </a:ext>
            </a:extLst>
          </p:cNvPr>
          <p:cNvSpPr>
            <a:spLocks noGrp="1"/>
          </p:cNvSpPr>
          <p:nvPr>
            <p:ph type="title"/>
          </p:nvPr>
        </p:nvSpPr>
        <p:spPr/>
        <p:txBody>
          <a:bodyPr/>
          <a:lstStyle/>
          <a:p>
            <a:r>
              <a:rPr lang="en-US" dirty="0"/>
              <a:t>Efforts and change: Reformers and Government </a:t>
            </a:r>
          </a:p>
        </p:txBody>
      </p:sp>
      <p:sp>
        <p:nvSpPr>
          <p:cNvPr id="3" name="Content Placeholder 2">
            <a:extLst>
              <a:ext uri="{FF2B5EF4-FFF2-40B4-BE49-F238E27FC236}">
                <a16:creationId xmlns:a16="http://schemas.microsoft.com/office/drawing/2014/main" id="{55AC5734-4A41-4B8E-B6B1-B2EC9F2CDBC5}"/>
              </a:ext>
            </a:extLst>
          </p:cNvPr>
          <p:cNvSpPr>
            <a:spLocks noGrp="1"/>
          </p:cNvSpPr>
          <p:nvPr>
            <p:ph idx="1"/>
          </p:nvPr>
        </p:nvSpPr>
        <p:spPr>
          <a:xfrm>
            <a:off x="1251678" y="2286001"/>
            <a:ext cx="10178322" cy="4359348"/>
          </a:xfrm>
        </p:spPr>
        <p:txBody>
          <a:bodyPr/>
          <a:lstStyle/>
          <a:p>
            <a:r>
              <a:rPr lang="en-US" dirty="0"/>
              <a:t>Efforts to improve the worst conditions of the industrial factory system also came from outside the ranks of the working classes. </a:t>
            </a:r>
          </a:p>
          <a:p>
            <a:endParaRPr lang="en-US" dirty="0"/>
          </a:p>
          <a:p>
            <a:r>
              <a:rPr lang="en-US" dirty="0"/>
              <a:t>From its beginning, the Industrial Revolution had drawn much criticism. </a:t>
            </a:r>
          </a:p>
          <a:p>
            <a:pPr lvl="1"/>
            <a:r>
              <a:rPr lang="en-US" dirty="0"/>
              <a:t>Romantic poets like </a:t>
            </a:r>
            <a:r>
              <a:rPr lang="en-US" b="1" dirty="0"/>
              <a:t>William Wordsworth </a:t>
            </a:r>
            <a:r>
              <a:rPr lang="en-US" dirty="0"/>
              <a:t>descried the destruction of the natural world. </a:t>
            </a:r>
          </a:p>
          <a:p>
            <a:pPr marL="914400" lvl="2" indent="0" algn="ctr">
              <a:buNone/>
            </a:pPr>
            <a:r>
              <a:rPr lang="en-US" b="1" i="1" dirty="0"/>
              <a:t>I grieve, when on the darker side</a:t>
            </a:r>
          </a:p>
          <a:p>
            <a:pPr marL="914400" lvl="2" indent="0" algn="ctr">
              <a:buNone/>
            </a:pPr>
            <a:r>
              <a:rPr lang="en-US" b="1" i="1" dirty="0"/>
              <a:t>Of this great change I look; and there behold</a:t>
            </a:r>
          </a:p>
          <a:p>
            <a:pPr marL="914400" lvl="2" indent="0" algn="ctr">
              <a:buNone/>
            </a:pPr>
            <a:r>
              <a:rPr lang="en-US" b="1" i="1" dirty="0"/>
              <a:t>Such outrage done to nature as compels </a:t>
            </a:r>
          </a:p>
          <a:p>
            <a:pPr marL="914400" lvl="2" indent="0" algn="ctr">
              <a:buNone/>
            </a:pPr>
            <a:r>
              <a:rPr lang="en-US" b="1" i="1" dirty="0"/>
              <a:t>The indignant power to justify herself </a:t>
            </a:r>
          </a:p>
        </p:txBody>
      </p:sp>
    </p:spTree>
    <p:extLst>
      <p:ext uri="{BB962C8B-B14F-4D97-AF65-F5344CB8AC3E}">
        <p14:creationId xmlns:p14="http://schemas.microsoft.com/office/powerpoint/2010/main" val="33822562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FC-2B51-4C64-ABF5-2E2271AD58B1}"/>
              </a:ext>
            </a:extLst>
          </p:cNvPr>
          <p:cNvSpPr>
            <a:spLocks noGrp="1"/>
          </p:cNvSpPr>
          <p:nvPr>
            <p:ph type="title"/>
          </p:nvPr>
        </p:nvSpPr>
        <p:spPr/>
        <p:txBody>
          <a:bodyPr/>
          <a:lstStyle/>
          <a:p>
            <a:r>
              <a:rPr lang="en-US" dirty="0"/>
              <a:t>Reform Success </a:t>
            </a:r>
          </a:p>
        </p:txBody>
      </p:sp>
      <p:sp>
        <p:nvSpPr>
          <p:cNvPr id="3" name="Content Placeholder 2">
            <a:extLst>
              <a:ext uri="{FF2B5EF4-FFF2-40B4-BE49-F238E27FC236}">
                <a16:creationId xmlns:a16="http://schemas.microsoft.com/office/drawing/2014/main" id="{CB2F8836-BDDD-4253-8EA2-51DB1045D155}"/>
              </a:ext>
            </a:extLst>
          </p:cNvPr>
          <p:cNvSpPr>
            <a:spLocks noGrp="1"/>
          </p:cNvSpPr>
          <p:nvPr>
            <p:ph idx="1"/>
          </p:nvPr>
        </p:nvSpPr>
        <p:spPr/>
        <p:txBody>
          <a:bodyPr/>
          <a:lstStyle/>
          <a:p>
            <a:r>
              <a:rPr lang="en-US" dirty="0"/>
              <a:t>As it became apparent that the increase in wealth generated by the Industrial Revolution was accompanied by ever-increasing numbers of poor people, more and more efforts were made to document and deal with the problems. </a:t>
            </a:r>
          </a:p>
          <a:p>
            <a:endParaRPr lang="en-US" dirty="0"/>
          </a:p>
          <a:p>
            <a:r>
              <a:rPr lang="en-US" b="1" i="1" dirty="0"/>
              <a:t>As reports from civic-minded citizens and parliamentary commissions intensified and demonstrated the extent of poverty, degradation, and suffering, the reform efforts began to succeed. </a:t>
            </a:r>
          </a:p>
        </p:txBody>
      </p:sp>
    </p:spTree>
    <p:extLst>
      <p:ext uri="{BB962C8B-B14F-4D97-AF65-F5344CB8AC3E}">
        <p14:creationId xmlns:p14="http://schemas.microsoft.com/office/powerpoint/2010/main" val="42191651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3F03D-9080-4C0E-B628-F051B6D50F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7A8E00-1F0A-4585-8EB1-FAE5BB1540ED}"/>
              </a:ext>
            </a:extLst>
          </p:cNvPr>
          <p:cNvSpPr>
            <a:spLocks noGrp="1"/>
          </p:cNvSpPr>
          <p:nvPr>
            <p:ph idx="1"/>
          </p:nvPr>
        </p:nvSpPr>
        <p:spPr/>
        <p:txBody>
          <a:bodyPr/>
          <a:lstStyle/>
          <a:p>
            <a:pPr lvl="1"/>
            <a:r>
              <a:rPr lang="en-US" sz="2000" dirty="0"/>
              <a:t>The first success was a series of factory acts passed between 1802 and 1819 that limited labor for children between the ages of nine and sixteen to twelve hours a day.</a:t>
            </a:r>
          </a:p>
          <a:p>
            <a:pPr lvl="1"/>
            <a:r>
              <a:rPr lang="en-US" sz="2000" dirty="0"/>
              <a:t>The employment of children under nine years old was forbidden.</a:t>
            </a:r>
          </a:p>
          <a:p>
            <a:pPr lvl="1"/>
            <a:r>
              <a:rPr lang="en-US" sz="2000" dirty="0"/>
              <a:t>Laws stipulated that children were to receive instruction in reading and arithmetic during working hours.(</a:t>
            </a:r>
            <a:r>
              <a:rPr lang="en-US" sz="2000" i="1" dirty="0"/>
              <a:t>These acts applied only to cotton mills, not to factories or mines where some of the worst abuses were taking place</a:t>
            </a:r>
            <a:r>
              <a:rPr lang="en-US" sz="2000" dirty="0"/>
              <a:t>). </a:t>
            </a:r>
          </a:p>
          <a:p>
            <a:pPr lvl="1"/>
            <a:r>
              <a:rPr lang="en-US" sz="2000" dirty="0"/>
              <a:t>No provision was made for enforcing the acts through a system of inspection. </a:t>
            </a:r>
          </a:p>
          <a:p>
            <a:endParaRPr lang="en-US" dirty="0"/>
          </a:p>
        </p:txBody>
      </p:sp>
    </p:spTree>
    <p:extLst>
      <p:ext uri="{BB962C8B-B14F-4D97-AF65-F5344CB8AC3E}">
        <p14:creationId xmlns:p14="http://schemas.microsoft.com/office/powerpoint/2010/main" val="810429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10F6-6B19-4E3B-AF23-5DE10140A0B4}"/>
              </a:ext>
            </a:extLst>
          </p:cNvPr>
          <p:cNvSpPr>
            <a:spLocks noGrp="1"/>
          </p:cNvSpPr>
          <p:nvPr>
            <p:ph type="title"/>
          </p:nvPr>
        </p:nvSpPr>
        <p:spPr/>
        <p:txBody>
          <a:bodyPr/>
          <a:lstStyle/>
          <a:p>
            <a:r>
              <a:rPr lang="en-US" dirty="0"/>
              <a:t>The Great Hunger </a:t>
            </a:r>
          </a:p>
        </p:txBody>
      </p:sp>
      <p:sp>
        <p:nvSpPr>
          <p:cNvPr id="3" name="Content Placeholder 2">
            <a:extLst>
              <a:ext uri="{FF2B5EF4-FFF2-40B4-BE49-F238E27FC236}">
                <a16:creationId xmlns:a16="http://schemas.microsoft.com/office/drawing/2014/main" id="{71FE6C06-79A4-4EAB-B17A-38E1CA85201B}"/>
              </a:ext>
            </a:extLst>
          </p:cNvPr>
          <p:cNvSpPr>
            <a:spLocks noGrp="1"/>
          </p:cNvSpPr>
          <p:nvPr>
            <p:ph idx="1"/>
          </p:nvPr>
        </p:nvSpPr>
        <p:spPr/>
        <p:txBody>
          <a:bodyPr/>
          <a:lstStyle/>
          <a:p>
            <a:r>
              <a:rPr lang="en-US" dirty="0"/>
              <a:t>Ireland was one of the most oppressed areas in western Europe. </a:t>
            </a:r>
          </a:p>
          <a:p>
            <a:r>
              <a:rPr lang="en-US" dirty="0"/>
              <a:t>The predominantly Catholic peasant population rented land from mostly absentee British Protestant landlords whose primary concern was collecting their rents. </a:t>
            </a:r>
          </a:p>
          <a:p>
            <a:endParaRPr lang="en-US" dirty="0"/>
          </a:p>
        </p:txBody>
      </p:sp>
    </p:spTree>
    <p:extLst>
      <p:ext uri="{BB962C8B-B14F-4D97-AF65-F5344CB8AC3E}">
        <p14:creationId xmlns:p14="http://schemas.microsoft.com/office/powerpoint/2010/main" val="42358442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BEE0-C97C-49B9-A45D-57B826CC3EB7}"/>
              </a:ext>
            </a:extLst>
          </p:cNvPr>
          <p:cNvSpPr>
            <a:spLocks noGrp="1"/>
          </p:cNvSpPr>
          <p:nvPr>
            <p:ph type="title"/>
          </p:nvPr>
        </p:nvSpPr>
        <p:spPr/>
        <p:txBody>
          <a:bodyPr/>
          <a:lstStyle/>
          <a:p>
            <a:r>
              <a:rPr lang="en-US" dirty="0"/>
              <a:t>Reforms </a:t>
            </a:r>
          </a:p>
        </p:txBody>
      </p:sp>
      <p:sp>
        <p:nvSpPr>
          <p:cNvPr id="3" name="Content Placeholder 2">
            <a:extLst>
              <a:ext uri="{FF2B5EF4-FFF2-40B4-BE49-F238E27FC236}">
                <a16:creationId xmlns:a16="http://schemas.microsoft.com/office/drawing/2014/main" id="{B5467474-5CAE-4991-B0EF-DD7D2AEA752B}"/>
              </a:ext>
            </a:extLst>
          </p:cNvPr>
          <p:cNvSpPr>
            <a:spLocks noGrp="1"/>
          </p:cNvSpPr>
          <p:nvPr>
            <p:ph idx="1"/>
          </p:nvPr>
        </p:nvSpPr>
        <p:spPr/>
        <p:txBody>
          <a:bodyPr>
            <a:noAutofit/>
          </a:bodyPr>
          <a:lstStyle/>
          <a:p>
            <a:pPr lvl="1"/>
            <a:r>
              <a:rPr lang="en-US" sz="2400" b="1" i="1" dirty="0"/>
              <a:t>In the reform-minded decades of the 1830s and 1840s, new legislation was passed. </a:t>
            </a:r>
          </a:p>
          <a:p>
            <a:pPr lvl="1"/>
            <a:r>
              <a:rPr lang="en-US" sz="2400" b="1" i="1" dirty="0"/>
              <a:t>The Factory Act of 1833 strengthened earlier labor legislation. </a:t>
            </a:r>
          </a:p>
          <a:p>
            <a:pPr lvl="1"/>
            <a:r>
              <a:rPr lang="en-US" sz="2400" b="1" i="1" dirty="0"/>
              <a:t>All textile factories were now included. </a:t>
            </a:r>
          </a:p>
          <a:p>
            <a:pPr lvl="1"/>
            <a:r>
              <a:rPr lang="en-US" sz="2400" b="1" i="1" dirty="0"/>
              <a:t>Children between nine and thirteen could work only eight hours a day; those between thirteen and eighteen, twelve hours. </a:t>
            </a:r>
          </a:p>
          <a:p>
            <a:pPr lvl="1"/>
            <a:r>
              <a:rPr lang="en-US" sz="2400" b="1" i="1" dirty="0"/>
              <a:t>Factory inspectors were appointed with the power to fine those who broke the law. </a:t>
            </a:r>
          </a:p>
        </p:txBody>
      </p:sp>
    </p:spTree>
    <p:extLst>
      <p:ext uri="{BB962C8B-B14F-4D97-AF65-F5344CB8AC3E}">
        <p14:creationId xmlns:p14="http://schemas.microsoft.com/office/powerpoint/2010/main" val="186947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AFFD-0806-4FCD-931B-03B015EEA1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C86CE3-322A-4E33-9D05-E81105400CC5}"/>
              </a:ext>
            </a:extLst>
          </p:cNvPr>
          <p:cNvSpPr>
            <a:spLocks noGrp="1"/>
          </p:cNvSpPr>
          <p:nvPr>
            <p:ph idx="1"/>
          </p:nvPr>
        </p:nvSpPr>
        <p:spPr>
          <a:xfrm>
            <a:off x="1251678" y="2286001"/>
            <a:ext cx="10178322" cy="4189614"/>
          </a:xfrm>
        </p:spPr>
        <p:txBody>
          <a:bodyPr>
            <a:normAutofit/>
          </a:bodyPr>
          <a:lstStyle/>
          <a:p>
            <a:r>
              <a:rPr lang="en-US" b="1" i="1" dirty="0"/>
              <a:t>Factory inspectors were appointed with the power to fine those who broke the law. </a:t>
            </a:r>
          </a:p>
          <a:p>
            <a:r>
              <a:rPr lang="en-US" b="1" i="1" dirty="0"/>
              <a:t>Another piece of legislation in 1833 required that children between nine and thirteen have at least two hours of elementary education during the working day. </a:t>
            </a:r>
          </a:p>
          <a:p>
            <a:r>
              <a:rPr lang="en-US" b="1" i="1" dirty="0"/>
              <a:t>In 1847, the Ten Hours Act reduced the workday for children between thirteen and eighteen to ten hours. </a:t>
            </a:r>
          </a:p>
          <a:p>
            <a:r>
              <a:rPr lang="en-US" b="1" i="1" dirty="0"/>
              <a:t>Women were also now included in the ten-hour limitation. </a:t>
            </a:r>
          </a:p>
          <a:p>
            <a:r>
              <a:rPr lang="en-US" b="1" i="1" dirty="0"/>
              <a:t>In 1842, the Coal Mines Act eliminated the employment of boys under ten and women in mines. </a:t>
            </a:r>
          </a:p>
          <a:p>
            <a:r>
              <a:rPr lang="en-US" b="1" i="1" dirty="0"/>
              <a:t>Eventually, men too would benefit from the move to restrict factory hours. </a:t>
            </a:r>
          </a:p>
        </p:txBody>
      </p:sp>
    </p:spTree>
    <p:extLst>
      <p:ext uri="{BB962C8B-B14F-4D97-AF65-F5344CB8AC3E}">
        <p14:creationId xmlns:p14="http://schemas.microsoft.com/office/powerpoint/2010/main" val="213263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0C3F-0381-4A9F-A00A-7DA948DA1B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3C61F0-137C-4E93-95FF-C44428B2D433}"/>
              </a:ext>
            </a:extLst>
          </p:cNvPr>
          <p:cNvSpPr>
            <a:spLocks noGrp="1"/>
          </p:cNvSpPr>
          <p:nvPr>
            <p:ph idx="1"/>
          </p:nvPr>
        </p:nvSpPr>
        <p:spPr/>
        <p:txBody>
          <a:bodyPr/>
          <a:lstStyle/>
          <a:p>
            <a:r>
              <a:rPr lang="en-US" dirty="0"/>
              <a:t>Irish peasants lived in mud hovels in desperate poverty. </a:t>
            </a:r>
          </a:p>
          <a:p>
            <a:endParaRPr lang="en-US" dirty="0"/>
          </a:p>
          <a:p>
            <a:r>
              <a:rPr lang="en-US" dirty="0"/>
              <a:t>The cultivation of the potato, a nutritious and relatively easy food to grow that produced three times as much food per acre as grain, gave Irish peasants a basic staple that enabled them to survive and even expand in numbers. </a:t>
            </a:r>
          </a:p>
        </p:txBody>
      </p:sp>
    </p:spTree>
    <p:extLst>
      <p:ext uri="{BB962C8B-B14F-4D97-AF65-F5344CB8AC3E}">
        <p14:creationId xmlns:p14="http://schemas.microsoft.com/office/powerpoint/2010/main" val="317507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461FB-46F1-4727-BA9A-91F9E94E2F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4F0E12-511F-4D3E-B157-89CCB2897E83}"/>
              </a:ext>
            </a:extLst>
          </p:cNvPr>
          <p:cNvSpPr>
            <a:spLocks noGrp="1"/>
          </p:cNvSpPr>
          <p:nvPr>
            <p:ph idx="1"/>
          </p:nvPr>
        </p:nvSpPr>
        <p:spPr/>
        <p:txBody>
          <a:bodyPr/>
          <a:lstStyle/>
          <a:p>
            <a:r>
              <a:rPr lang="en-US" dirty="0"/>
              <a:t>Probably half of the population depended on the potato for survival. </a:t>
            </a:r>
          </a:p>
          <a:p>
            <a:endParaRPr lang="en-US" dirty="0"/>
          </a:p>
          <a:p>
            <a:r>
              <a:rPr lang="en-US" dirty="0"/>
              <a:t>In the summer of 1845, the potato crop in Ireland was struck by blight due to a fungus that turned the potatoes black. </a:t>
            </a:r>
          </a:p>
          <a:p>
            <a:endParaRPr lang="en-US" dirty="0"/>
          </a:p>
          <a:p>
            <a:r>
              <a:rPr lang="en-US" dirty="0"/>
              <a:t>Between 1845 and 1851, the Great Famine decimated the Irish population. </a:t>
            </a:r>
          </a:p>
          <a:p>
            <a:pPr lvl="1"/>
            <a:r>
              <a:rPr lang="en-US" dirty="0"/>
              <a:t>Over one million died of starvation and disease, and almost two million emigrated to the United States and Britain. </a:t>
            </a:r>
          </a:p>
        </p:txBody>
      </p:sp>
    </p:spTree>
    <p:extLst>
      <p:ext uri="{BB962C8B-B14F-4D97-AF65-F5344CB8AC3E}">
        <p14:creationId xmlns:p14="http://schemas.microsoft.com/office/powerpoint/2010/main" val="371999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28E5-821E-4DFD-B6A5-370AD63768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CC0040-D5BC-454A-AF74-24DC9324BD6E}"/>
              </a:ext>
            </a:extLst>
          </p:cNvPr>
          <p:cNvSpPr>
            <a:spLocks noGrp="1"/>
          </p:cNvSpPr>
          <p:nvPr>
            <p:ph idx="1"/>
          </p:nvPr>
        </p:nvSpPr>
        <p:spPr/>
        <p:txBody>
          <a:bodyPr/>
          <a:lstStyle/>
          <a:p>
            <a:r>
              <a:rPr lang="en-US" dirty="0"/>
              <a:t>Of all the European nations, only Ireland had a declining population in the 19</a:t>
            </a:r>
            <a:r>
              <a:rPr lang="en-US" baseline="30000" dirty="0"/>
              <a:t>th</a:t>
            </a:r>
            <a:r>
              <a:rPr lang="en-US" dirty="0"/>
              <a:t> century. </a:t>
            </a:r>
          </a:p>
          <a:p>
            <a:endParaRPr lang="en-US" dirty="0"/>
          </a:p>
          <a:p>
            <a:r>
              <a:rPr lang="en-US" dirty="0"/>
              <a:t>The flight of so many Irish to American reminds us that the traditional safety valve for overpopulation has always been emigration. </a:t>
            </a:r>
          </a:p>
          <a:p>
            <a:endParaRPr lang="en-US" dirty="0"/>
          </a:p>
          <a:p>
            <a:pPr lvl="1"/>
            <a:r>
              <a:rPr lang="en-US" dirty="0"/>
              <a:t>It should not astonish us, then, that the first half of the 19</a:t>
            </a:r>
            <a:r>
              <a:rPr lang="en-US" baseline="30000" dirty="0"/>
              <a:t>th</a:t>
            </a:r>
            <a:r>
              <a:rPr lang="en-US" dirty="0"/>
              <a:t> century was a period of rapid urbanization. </a:t>
            </a:r>
          </a:p>
        </p:txBody>
      </p:sp>
    </p:spTree>
    <p:extLst>
      <p:ext uri="{BB962C8B-B14F-4D97-AF65-F5344CB8AC3E}">
        <p14:creationId xmlns:p14="http://schemas.microsoft.com/office/powerpoint/2010/main" val="381963849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1009</TotalTime>
  <Words>3490</Words>
  <Application>Microsoft Office PowerPoint</Application>
  <PresentationFormat>Widescreen</PresentationFormat>
  <Paragraphs>222</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Gill Sans MT</vt:lpstr>
      <vt:lpstr>Impact</vt:lpstr>
      <vt:lpstr>Badge</vt:lpstr>
      <vt:lpstr>AP European History  Chapter 20 Section 3 </vt:lpstr>
      <vt:lpstr>PowerPoint Presentation</vt:lpstr>
      <vt:lpstr>Population Growth </vt:lpstr>
      <vt:lpstr>PowerPoint Presentation</vt:lpstr>
      <vt:lpstr>PowerPoint Presentation</vt:lpstr>
      <vt:lpstr>The Great Hunger </vt:lpstr>
      <vt:lpstr>PowerPoint Presentation</vt:lpstr>
      <vt:lpstr>PowerPoint Presentation</vt:lpstr>
      <vt:lpstr>PowerPoint Presentation</vt:lpstr>
      <vt:lpstr>The Growth of Cities </vt:lpstr>
      <vt:lpstr>Urban living conditions in the early industrial revolution </vt:lpstr>
      <vt:lpstr>PowerPoint Presentation</vt:lpstr>
      <vt:lpstr>PowerPoint Presentation</vt:lpstr>
      <vt:lpstr>PowerPoint Presentation</vt:lpstr>
      <vt:lpstr>PowerPoint Presentation</vt:lpstr>
      <vt:lpstr>Urban reformers </vt:lpstr>
      <vt:lpstr>PowerPoint Presentation</vt:lpstr>
      <vt:lpstr>PowerPoint Presentation</vt:lpstr>
      <vt:lpstr>PowerPoint Presentation</vt:lpstr>
      <vt:lpstr>PowerPoint Presentation</vt:lpstr>
      <vt:lpstr>New social classes: the Industrial Middle Class </vt:lpstr>
      <vt:lpstr>PowerPoint Presentation</vt:lpstr>
      <vt:lpstr>PowerPoint Presentation</vt:lpstr>
      <vt:lpstr>PowerPoint Presentation</vt:lpstr>
      <vt:lpstr>PowerPoint Presentation</vt:lpstr>
      <vt:lpstr>PowerPoint Presentation</vt:lpstr>
      <vt:lpstr>PowerPoint Presentation</vt:lpstr>
      <vt:lpstr>New social classes: Workers in the Industrial Age </vt:lpstr>
      <vt:lpstr>PowerPoint Presentation</vt:lpstr>
      <vt:lpstr>Working conditions for the industrial working class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Standards of living </vt:lpstr>
      <vt:lpstr>Question to ponder? </vt:lpstr>
      <vt:lpstr>PowerPoint Presentation</vt:lpstr>
      <vt:lpstr>PowerPoint Presentation</vt:lpstr>
      <vt:lpstr>PowerPoint Presentation</vt:lpstr>
      <vt:lpstr>PowerPoint Presentation</vt:lpstr>
      <vt:lpstr>Efforts and change: The workers </vt:lpstr>
      <vt:lpstr>PowerPoint Presentation</vt:lpstr>
      <vt:lpstr>PowerPoint Presentation</vt:lpstr>
      <vt:lpstr>PowerPoint Presentation</vt:lpstr>
      <vt:lpstr>PowerPoint Presentation</vt:lpstr>
      <vt:lpstr>PowerPoint Presentation</vt:lpstr>
      <vt:lpstr>PowerPoint Presentation</vt:lpstr>
      <vt:lpstr>Luddites </vt:lpstr>
      <vt:lpstr>PowerPoint Presentation</vt:lpstr>
      <vt:lpstr>Chartism </vt:lpstr>
      <vt:lpstr>PowerPoint Presentation</vt:lpstr>
      <vt:lpstr>Efforts and change: Reformers and Government </vt:lpstr>
      <vt:lpstr>Reform Success </vt:lpstr>
      <vt:lpstr>PowerPoint Presentation</vt:lpstr>
      <vt:lpstr>Reforms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20 Section 3 </dc:title>
  <dc:creator>Tyler Moudry</dc:creator>
  <cp:lastModifiedBy>Tyler Moudry</cp:lastModifiedBy>
  <cp:revision>29</cp:revision>
  <dcterms:created xsi:type="dcterms:W3CDTF">2019-01-30T20:51:42Z</dcterms:created>
  <dcterms:modified xsi:type="dcterms:W3CDTF">2019-02-02T15:43:11Z</dcterms:modified>
</cp:coreProperties>
</file>