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1/29/2019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1/29/2019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1/29/2019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1/29/2019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1/29/2019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0A998-05C9-4769-9AB6-55BDD080CAA2}"/>
              </a:ext>
            </a:extLst>
          </p:cNvPr>
          <p:cNvSpPr>
            <a:spLocks noGrp="1"/>
          </p:cNvSpPr>
          <p:nvPr>
            <p:ph type="ctrTitle"/>
          </p:nvPr>
        </p:nvSpPr>
        <p:spPr>
          <a:xfrm>
            <a:off x="1078523" y="1098388"/>
            <a:ext cx="10318418" cy="3675631"/>
          </a:xfrm>
        </p:spPr>
        <p:txBody>
          <a:bodyPr/>
          <a:lstStyle/>
          <a:p>
            <a:r>
              <a:rPr lang="en-US" sz="6600" dirty="0"/>
              <a:t>Ap European history</a:t>
            </a:r>
            <a:br>
              <a:rPr lang="en-US" sz="6600" dirty="0"/>
            </a:br>
            <a:r>
              <a:rPr lang="en-US" sz="6600" dirty="0"/>
              <a:t>Chapter 20 Section 2 </a:t>
            </a:r>
          </a:p>
        </p:txBody>
      </p:sp>
      <p:sp>
        <p:nvSpPr>
          <p:cNvPr id="3" name="Subtitle 2">
            <a:extLst>
              <a:ext uri="{FF2B5EF4-FFF2-40B4-BE49-F238E27FC236}">
                <a16:creationId xmlns:a16="http://schemas.microsoft.com/office/drawing/2014/main" id="{9B393A11-A922-4AE5-A3A8-C5BFB400B111}"/>
              </a:ext>
            </a:extLst>
          </p:cNvPr>
          <p:cNvSpPr>
            <a:spLocks noGrp="1"/>
          </p:cNvSpPr>
          <p:nvPr>
            <p:ph type="subTitle" idx="1"/>
          </p:nvPr>
        </p:nvSpPr>
        <p:spPr>
          <a:xfrm>
            <a:off x="967563" y="4433778"/>
            <a:ext cx="10504967" cy="2287698"/>
          </a:xfrm>
        </p:spPr>
        <p:txBody>
          <a:bodyPr>
            <a:normAutofit/>
          </a:bodyPr>
          <a:lstStyle/>
          <a:p>
            <a:r>
              <a:rPr lang="en-US" sz="3200" dirty="0"/>
              <a:t>The Spread of Industrialization </a:t>
            </a:r>
          </a:p>
        </p:txBody>
      </p:sp>
    </p:spTree>
    <p:extLst>
      <p:ext uri="{BB962C8B-B14F-4D97-AF65-F5344CB8AC3E}">
        <p14:creationId xmlns:p14="http://schemas.microsoft.com/office/powerpoint/2010/main" val="3979696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C869E-83D3-4DBA-9249-FA9C0E699C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3EB1DF-48FB-4D55-974E-FF2B7E5CE9C2}"/>
              </a:ext>
            </a:extLst>
          </p:cNvPr>
          <p:cNvSpPr>
            <a:spLocks noGrp="1"/>
          </p:cNvSpPr>
          <p:nvPr>
            <p:ph idx="1"/>
          </p:nvPr>
        </p:nvSpPr>
        <p:spPr/>
        <p:txBody>
          <a:bodyPr>
            <a:normAutofit/>
          </a:bodyPr>
          <a:lstStyle/>
          <a:p>
            <a:r>
              <a:rPr lang="en-US" sz="3200" dirty="0"/>
              <a:t>Governments on the Continent also used tariffs to further their industrialization. </a:t>
            </a:r>
          </a:p>
        </p:txBody>
      </p:sp>
    </p:spTree>
    <p:extLst>
      <p:ext uri="{BB962C8B-B14F-4D97-AF65-F5344CB8AC3E}">
        <p14:creationId xmlns:p14="http://schemas.microsoft.com/office/powerpoint/2010/main" val="3060658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1665-B26D-4EC8-B142-B42F6576F3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E9B17C5-9D79-402A-8749-FAEC35202E2D}"/>
              </a:ext>
            </a:extLst>
          </p:cNvPr>
          <p:cNvSpPr>
            <a:spLocks noGrp="1"/>
          </p:cNvSpPr>
          <p:nvPr>
            <p:ph idx="1"/>
          </p:nvPr>
        </p:nvSpPr>
        <p:spPr/>
        <p:txBody>
          <a:bodyPr/>
          <a:lstStyle/>
          <a:p>
            <a:r>
              <a:rPr lang="en-US" sz="2400" dirty="0"/>
              <a:t>The most systematic exposition for the use of tariffs was made by a German writer, </a:t>
            </a:r>
            <a:r>
              <a:rPr lang="en-US" sz="2400" b="1" dirty="0"/>
              <a:t>Friedrich List </a:t>
            </a:r>
            <a:r>
              <a:rPr lang="en-US" sz="2400" dirty="0"/>
              <a:t>(1789-1846). </a:t>
            </a:r>
          </a:p>
          <a:p>
            <a:pPr lvl="1"/>
            <a:r>
              <a:rPr lang="en-US" dirty="0"/>
              <a:t>In his </a:t>
            </a:r>
            <a:r>
              <a:rPr lang="en-US" i="1" dirty="0"/>
              <a:t>National System of Political Economy</a:t>
            </a:r>
            <a:r>
              <a:rPr lang="en-US" dirty="0"/>
              <a:t>, written in 1844, List advocated a rapid and large-scale program of industrialization as the surest path to develop a nation’s strength. </a:t>
            </a:r>
          </a:p>
          <a:p>
            <a:pPr lvl="1"/>
            <a:r>
              <a:rPr lang="en-US" dirty="0"/>
              <a:t>To assure the path to industrialization, he felt that a nation must use protective tariffs. </a:t>
            </a:r>
          </a:p>
          <a:p>
            <a:pPr lvl="1"/>
            <a:r>
              <a:rPr lang="en-US" dirty="0"/>
              <a:t>Germany, he insisted, could not compete with Britain without protective tariffs. </a:t>
            </a:r>
          </a:p>
        </p:txBody>
      </p:sp>
    </p:spTree>
    <p:extLst>
      <p:ext uri="{BB962C8B-B14F-4D97-AF65-F5344CB8AC3E}">
        <p14:creationId xmlns:p14="http://schemas.microsoft.com/office/powerpoint/2010/main" val="2505056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0741-4F50-4BF0-93D8-EAFD9CFFF0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6D66434-616D-4E84-96B0-D80373809EE8}"/>
              </a:ext>
            </a:extLst>
          </p:cNvPr>
          <p:cNvSpPr>
            <a:spLocks noGrp="1"/>
          </p:cNvSpPr>
          <p:nvPr>
            <p:ph idx="1"/>
          </p:nvPr>
        </p:nvSpPr>
        <p:spPr/>
        <p:txBody>
          <a:bodyPr/>
          <a:lstStyle/>
          <a:p>
            <a:r>
              <a:rPr lang="en-US" dirty="0"/>
              <a:t>Joint-Stock Investment Bank on the Continent </a:t>
            </a:r>
          </a:p>
          <a:p>
            <a:pPr lvl="1"/>
            <a:r>
              <a:rPr lang="en-US" dirty="0"/>
              <a:t>Such banks mobilized the savings of thousands of small and large investors, creating a supply of capital that could then be plowed back into industry. </a:t>
            </a:r>
          </a:p>
          <a:p>
            <a:pPr lvl="1"/>
            <a:endParaRPr lang="en-US" dirty="0"/>
          </a:p>
          <a:p>
            <a:pPr lvl="1"/>
            <a:r>
              <a:rPr lang="en-US" dirty="0"/>
              <a:t>Similar institutions emerged in France and German-speaking lands as well in the 1850s with the establishment of the Credit Mobilier in France, the Darmstadt Bank in Germany, and the </a:t>
            </a:r>
            <a:r>
              <a:rPr lang="en-US" dirty="0" err="1"/>
              <a:t>Kreditanstalt</a:t>
            </a:r>
            <a:r>
              <a:rPr lang="en-US" dirty="0"/>
              <a:t> in Austria. </a:t>
            </a:r>
          </a:p>
        </p:txBody>
      </p:sp>
    </p:spTree>
    <p:extLst>
      <p:ext uri="{BB962C8B-B14F-4D97-AF65-F5344CB8AC3E}">
        <p14:creationId xmlns:p14="http://schemas.microsoft.com/office/powerpoint/2010/main" val="2918196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9380C-730C-40A1-9A7C-D65A528F6A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BD2D98-CA2B-4F6C-A3C7-695D5BC27FDA}"/>
              </a:ext>
            </a:extLst>
          </p:cNvPr>
          <p:cNvSpPr>
            <a:spLocks noGrp="1"/>
          </p:cNvSpPr>
          <p:nvPr>
            <p:ph idx="1"/>
          </p:nvPr>
        </p:nvSpPr>
        <p:spPr/>
        <p:txBody>
          <a:bodyPr>
            <a:normAutofit/>
          </a:bodyPr>
          <a:lstStyle/>
          <a:p>
            <a:r>
              <a:rPr lang="en-US" sz="2800" dirty="0"/>
              <a:t>On the Continent, advanced industrial machines necessitated large amounts of capital; joint-stock industrial banks provided it. </a:t>
            </a:r>
          </a:p>
        </p:txBody>
      </p:sp>
    </p:spTree>
    <p:extLst>
      <p:ext uri="{BB962C8B-B14F-4D97-AF65-F5344CB8AC3E}">
        <p14:creationId xmlns:p14="http://schemas.microsoft.com/office/powerpoint/2010/main" val="3349794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4E715-675F-482B-ABA0-6B4DAC4BC905}"/>
              </a:ext>
            </a:extLst>
          </p:cNvPr>
          <p:cNvSpPr>
            <a:spLocks noGrp="1"/>
          </p:cNvSpPr>
          <p:nvPr>
            <p:ph type="title"/>
          </p:nvPr>
        </p:nvSpPr>
        <p:spPr/>
        <p:txBody>
          <a:bodyPr/>
          <a:lstStyle/>
          <a:p>
            <a:r>
              <a:rPr lang="en-US" dirty="0"/>
              <a:t>Centers of Continental Industrialization </a:t>
            </a:r>
          </a:p>
        </p:txBody>
      </p:sp>
      <p:sp>
        <p:nvSpPr>
          <p:cNvPr id="3" name="Content Placeholder 2">
            <a:extLst>
              <a:ext uri="{FF2B5EF4-FFF2-40B4-BE49-F238E27FC236}">
                <a16:creationId xmlns:a16="http://schemas.microsoft.com/office/drawing/2014/main" id="{B727EC96-756D-4B53-B474-25201CB1505F}"/>
              </a:ext>
            </a:extLst>
          </p:cNvPr>
          <p:cNvSpPr>
            <a:spLocks noGrp="1"/>
          </p:cNvSpPr>
          <p:nvPr>
            <p:ph idx="1"/>
          </p:nvPr>
        </p:nvSpPr>
        <p:spPr/>
        <p:txBody>
          <a:bodyPr/>
          <a:lstStyle/>
          <a:p>
            <a:r>
              <a:rPr lang="en-US" dirty="0"/>
              <a:t>The Industrial Revolution on the Continent occurred in three major centers between 1815 and 1850- Belgium, France, and German states. </a:t>
            </a:r>
          </a:p>
          <a:p>
            <a:endParaRPr lang="en-US" dirty="0"/>
          </a:p>
          <a:p>
            <a:r>
              <a:rPr lang="en-US" dirty="0"/>
              <a:t>Here too, cotton played an important role, although it was not as significant as heavy industry. </a:t>
            </a:r>
          </a:p>
        </p:txBody>
      </p:sp>
    </p:spTree>
    <p:extLst>
      <p:ext uri="{BB962C8B-B14F-4D97-AF65-F5344CB8AC3E}">
        <p14:creationId xmlns:p14="http://schemas.microsoft.com/office/powerpoint/2010/main" val="931658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554AE-3BB2-4E86-99F0-81595F4528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116A0DF-AACF-4FA3-8FCC-C87C5BAA9EDB}"/>
              </a:ext>
            </a:extLst>
          </p:cNvPr>
          <p:cNvSpPr>
            <a:spLocks noGrp="1"/>
          </p:cNvSpPr>
          <p:nvPr>
            <p:ph idx="1"/>
          </p:nvPr>
        </p:nvSpPr>
        <p:spPr/>
        <p:txBody>
          <a:bodyPr/>
          <a:lstStyle/>
          <a:p>
            <a:r>
              <a:rPr lang="en-US" dirty="0"/>
              <a:t>France was the Continental leader in the manufacture of cotton goods but still lagged far behind Great Britain. </a:t>
            </a:r>
          </a:p>
          <a:p>
            <a:endParaRPr lang="en-US" dirty="0"/>
          </a:p>
          <a:p>
            <a:r>
              <a:rPr lang="en-US" dirty="0"/>
              <a:t>In 1849, France used 64,000 tons of raw cotton, Belgium 11,000, and Germany 20,000, whereas Britain used 286,000 tons. </a:t>
            </a:r>
          </a:p>
        </p:txBody>
      </p:sp>
    </p:spTree>
    <p:extLst>
      <p:ext uri="{BB962C8B-B14F-4D97-AF65-F5344CB8AC3E}">
        <p14:creationId xmlns:p14="http://schemas.microsoft.com/office/powerpoint/2010/main" val="3962551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85D7B-255D-45A0-A9AA-7C2BEC0474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572ADE-92D1-4FCD-8D62-D083EB96BF6C}"/>
              </a:ext>
            </a:extLst>
          </p:cNvPr>
          <p:cNvSpPr>
            <a:spLocks noGrp="1"/>
          </p:cNvSpPr>
          <p:nvPr>
            <p:ph idx="1"/>
          </p:nvPr>
        </p:nvSpPr>
        <p:spPr/>
        <p:txBody>
          <a:bodyPr>
            <a:normAutofit/>
          </a:bodyPr>
          <a:lstStyle/>
          <a:p>
            <a:r>
              <a:rPr lang="en-US" sz="2400" dirty="0"/>
              <a:t>With its cheap coal and scarce water, Belgium gravitated toward  the use of the steam engine as the major source of power and invested in the new machines. </a:t>
            </a:r>
          </a:p>
        </p:txBody>
      </p:sp>
    </p:spTree>
    <p:extLst>
      <p:ext uri="{BB962C8B-B14F-4D97-AF65-F5344CB8AC3E}">
        <p14:creationId xmlns:p14="http://schemas.microsoft.com/office/powerpoint/2010/main" val="4090568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0E4E2-F18E-4506-A583-CAA6DC3621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C63CC4-0F90-47C4-83AA-6E1C2B0C0595}"/>
              </a:ext>
            </a:extLst>
          </p:cNvPr>
          <p:cNvSpPr>
            <a:spLocks noGrp="1"/>
          </p:cNvSpPr>
          <p:nvPr>
            <p:ph idx="1"/>
          </p:nvPr>
        </p:nvSpPr>
        <p:spPr/>
        <p:txBody>
          <a:bodyPr/>
          <a:lstStyle/>
          <a:p>
            <a:r>
              <a:rPr lang="en-US" dirty="0"/>
              <a:t>The development of cotton manufacturing on the Continent and in Britain differed in two significant ways. </a:t>
            </a:r>
          </a:p>
          <a:p>
            <a:pPr lvl="1"/>
            <a:r>
              <a:rPr lang="en-US" dirty="0"/>
              <a:t>Unlike Britain, where cotton manufacturing was mostly centered in Lancashire (in northwestern England) and the Glasgow area of Scotland, cotton mills in France, Germany, and to a lesser degree, Belgium were dispersed through many regions. </a:t>
            </a:r>
          </a:p>
        </p:txBody>
      </p:sp>
    </p:spTree>
    <p:extLst>
      <p:ext uri="{BB962C8B-B14F-4D97-AF65-F5344CB8AC3E}">
        <p14:creationId xmlns:p14="http://schemas.microsoft.com/office/powerpoint/2010/main" val="611548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EFBB7-483C-4DAB-8286-F3D2688D74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2B7998-97CB-4120-93EF-434C05193B60}"/>
              </a:ext>
            </a:extLst>
          </p:cNvPr>
          <p:cNvSpPr>
            <a:spLocks noGrp="1"/>
          </p:cNvSpPr>
          <p:nvPr>
            <p:ph idx="1"/>
          </p:nvPr>
        </p:nvSpPr>
        <p:spPr/>
        <p:txBody>
          <a:bodyPr/>
          <a:lstStyle/>
          <a:p>
            <a:r>
              <a:rPr lang="en-US" dirty="0"/>
              <a:t>As traditional methods persisted alongside the new methods in cotton manufacturing, the new steam engine came to be used primarily in mining and metallurgy on the Continent rather than in textile manufacturing.  </a:t>
            </a:r>
          </a:p>
        </p:txBody>
      </p:sp>
    </p:spTree>
    <p:extLst>
      <p:ext uri="{BB962C8B-B14F-4D97-AF65-F5344CB8AC3E}">
        <p14:creationId xmlns:p14="http://schemas.microsoft.com/office/powerpoint/2010/main" val="4206252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1DCD7-7454-408E-9807-98F3D1E241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E72EF80-8E2F-4710-8990-3BB7D54E313B}"/>
              </a:ext>
            </a:extLst>
          </p:cNvPr>
          <p:cNvSpPr>
            <a:spLocks noGrp="1"/>
          </p:cNvSpPr>
          <p:nvPr>
            <p:ph idx="1"/>
          </p:nvPr>
        </p:nvSpPr>
        <p:spPr/>
        <p:txBody>
          <a:bodyPr/>
          <a:lstStyle/>
          <a:p>
            <a:r>
              <a:rPr lang="en-US" dirty="0"/>
              <a:t>In Britain, the Industrial Revolution had been built on the cotton industry; on the Continent, the iron and coal of heavy industry led the way. </a:t>
            </a:r>
          </a:p>
        </p:txBody>
      </p:sp>
    </p:spTree>
    <p:extLst>
      <p:ext uri="{BB962C8B-B14F-4D97-AF65-F5344CB8AC3E}">
        <p14:creationId xmlns:p14="http://schemas.microsoft.com/office/powerpoint/2010/main" val="3904234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877AE-EAD3-48D0-B805-B0DDE74972A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625C7E7-5E85-4D8C-B13F-D1B3F0A82541}"/>
              </a:ext>
            </a:extLst>
          </p:cNvPr>
          <p:cNvSpPr>
            <a:spLocks noGrp="1"/>
          </p:cNvSpPr>
          <p:nvPr>
            <p:ph idx="1"/>
          </p:nvPr>
        </p:nvSpPr>
        <p:spPr/>
        <p:txBody>
          <a:bodyPr/>
          <a:lstStyle/>
          <a:p>
            <a:r>
              <a:rPr lang="en-US" dirty="0"/>
              <a:t>First to be industrialized on the Continent were Belgium, France, and the German states. </a:t>
            </a:r>
          </a:p>
          <a:p>
            <a:r>
              <a:rPr lang="en-US" dirty="0"/>
              <a:t>The first in North America was the new nation of the United States. </a:t>
            </a:r>
          </a:p>
          <a:p>
            <a:endParaRPr lang="en-US" dirty="0"/>
          </a:p>
          <a:p>
            <a:r>
              <a:rPr lang="en-US" dirty="0"/>
              <a:t>Not until after 1850 did the Industrial Revolution spread to the rest of Europe and other parts of the world. </a:t>
            </a:r>
          </a:p>
        </p:txBody>
      </p:sp>
    </p:spTree>
    <p:extLst>
      <p:ext uri="{BB962C8B-B14F-4D97-AF65-F5344CB8AC3E}">
        <p14:creationId xmlns:p14="http://schemas.microsoft.com/office/powerpoint/2010/main" val="619218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70FF7-04B8-4AD4-884B-0A8A21E44C8C}"/>
              </a:ext>
            </a:extLst>
          </p:cNvPr>
          <p:cNvSpPr>
            <a:spLocks noGrp="1"/>
          </p:cNvSpPr>
          <p:nvPr>
            <p:ph type="title"/>
          </p:nvPr>
        </p:nvSpPr>
        <p:spPr/>
        <p:txBody>
          <a:bodyPr/>
          <a:lstStyle/>
          <a:p>
            <a:r>
              <a:rPr lang="en-US" dirty="0"/>
              <a:t>The industrial revolution in the united states </a:t>
            </a:r>
          </a:p>
        </p:txBody>
      </p:sp>
      <p:sp>
        <p:nvSpPr>
          <p:cNvPr id="3" name="Content Placeholder 2">
            <a:extLst>
              <a:ext uri="{FF2B5EF4-FFF2-40B4-BE49-F238E27FC236}">
                <a16:creationId xmlns:a16="http://schemas.microsoft.com/office/drawing/2014/main" id="{1AE37AD9-1A6F-4D4E-A152-810583958B2A}"/>
              </a:ext>
            </a:extLst>
          </p:cNvPr>
          <p:cNvSpPr>
            <a:spLocks noGrp="1"/>
          </p:cNvSpPr>
          <p:nvPr>
            <p:ph idx="1"/>
          </p:nvPr>
        </p:nvSpPr>
        <p:spPr/>
        <p:txBody>
          <a:bodyPr/>
          <a:lstStyle/>
          <a:p>
            <a:r>
              <a:rPr lang="en-US" dirty="0"/>
              <a:t>In 1800, the United States was an agrarian society. There were no cities over 100,000, and six out of every seven American workers were farmers. </a:t>
            </a:r>
          </a:p>
        </p:txBody>
      </p:sp>
    </p:spTree>
    <p:extLst>
      <p:ext uri="{BB962C8B-B14F-4D97-AF65-F5344CB8AC3E}">
        <p14:creationId xmlns:p14="http://schemas.microsoft.com/office/powerpoint/2010/main" val="2725138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0206C-FE1F-45B7-8E5B-F862B7651A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F73F645-C2BF-412C-884F-E8C7D700FD90}"/>
              </a:ext>
            </a:extLst>
          </p:cNvPr>
          <p:cNvSpPr>
            <a:spLocks noGrp="1"/>
          </p:cNvSpPr>
          <p:nvPr>
            <p:ph idx="1"/>
          </p:nvPr>
        </p:nvSpPr>
        <p:spPr/>
        <p:txBody>
          <a:bodyPr/>
          <a:lstStyle/>
          <a:p>
            <a:r>
              <a:rPr lang="en-US" dirty="0"/>
              <a:t>Only 50 percent of American workers were farmers. </a:t>
            </a:r>
          </a:p>
          <a:p>
            <a:r>
              <a:rPr lang="en-US" dirty="0"/>
              <a:t>Between 1800 and the eve of the Civil War, the United States had experienced its own Industrial Revolution and the urbanization that accompanied it. </a:t>
            </a:r>
          </a:p>
        </p:txBody>
      </p:sp>
    </p:spTree>
    <p:extLst>
      <p:ext uri="{BB962C8B-B14F-4D97-AF65-F5344CB8AC3E}">
        <p14:creationId xmlns:p14="http://schemas.microsoft.com/office/powerpoint/2010/main" val="74020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00337-2598-4C99-89DC-01FCB066423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9E6ED8-77CA-412D-B0BF-B11E108164F6}"/>
              </a:ext>
            </a:extLst>
          </p:cNvPr>
          <p:cNvSpPr>
            <a:spLocks noGrp="1"/>
          </p:cNvSpPr>
          <p:nvPr>
            <p:ph idx="1"/>
          </p:nvPr>
        </p:nvSpPr>
        <p:spPr/>
        <p:txBody>
          <a:bodyPr/>
          <a:lstStyle/>
          <a:p>
            <a:r>
              <a:rPr lang="en-US" dirty="0"/>
              <a:t>The initial application of machinery to production was accomplished, as in Continental Europe, by borrowing from Great Britain. </a:t>
            </a:r>
          </a:p>
          <a:p>
            <a:endParaRPr lang="en-US" dirty="0"/>
          </a:p>
          <a:p>
            <a:r>
              <a:rPr lang="en-US" dirty="0"/>
              <a:t>A British immigrant, Samuel Slater, established the first textile factory using water-powered spinning machines in Rhode Island in 1790. </a:t>
            </a:r>
          </a:p>
          <a:p>
            <a:endParaRPr lang="en-US" dirty="0"/>
          </a:p>
          <a:p>
            <a:r>
              <a:rPr lang="en-US" dirty="0"/>
              <a:t>By 1813, factories with power looms copied from British versions were being established. </a:t>
            </a:r>
          </a:p>
        </p:txBody>
      </p:sp>
    </p:spTree>
    <p:extLst>
      <p:ext uri="{BB962C8B-B14F-4D97-AF65-F5344CB8AC3E}">
        <p14:creationId xmlns:p14="http://schemas.microsoft.com/office/powerpoint/2010/main" val="2922618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0A6D9-F50A-43FB-BDE4-4E7996257D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0952F3-BC6C-4A7F-8AC6-ED8490F8281F}"/>
              </a:ext>
            </a:extLst>
          </p:cNvPr>
          <p:cNvSpPr>
            <a:spLocks noGrp="1"/>
          </p:cNvSpPr>
          <p:nvPr>
            <p:ph idx="1"/>
          </p:nvPr>
        </p:nvSpPr>
        <p:spPr/>
        <p:txBody>
          <a:bodyPr/>
          <a:lstStyle/>
          <a:p>
            <a:r>
              <a:rPr lang="en-US" dirty="0"/>
              <a:t>The Harpers Ferry arsenal, for example, built muskets with interchangeable parts. </a:t>
            </a:r>
          </a:p>
          <a:p>
            <a:r>
              <a:rPr lang="en-US" dirty="0"/>
              <a:t>Because all the individual parts of a musket were identical, the final product could be put together quickly and easily; this enabled Americans to avoid the more costly system in which skilled workers fitted together individual parts made separately. </a:t>
            </a:r>
          </a:p>
          <a:p>
            <a:endParaRPr lang="en-US" dirty="0"/>
          </a:p>
          <a:p>
            <a:r>
              <a:rPr lang="en-US" dirty="0"/>
              <a:t>The so-called American system reduced costs and revolutionized production by saving labor, important to a society that had few skilled artisans. </a:t>
            </a:r>
          </a:p>
        </p:txBody>
      </p:sp>
    </p:spTree>
    <p:extLst>
      <p:ext uri="{BB962C8B-B14F-4D97-AF65-F5344CB8AC3E}">
        <p14:creationId xmlns:p14="http://schemas.microsoft.com/office/powerpoint/2010/main" val="3957380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C4325-601F-42CE-AAAC-0EBD9D33DDB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0C9329-8A15-4DA6-938A-7D33B2FEAB21}"/>
              </a:ext>
            </a:extLst>
          </p:cNvPr>
          <p:cNvSpPr>
            <a:spLocks noGrp="1"/>
          </p:cNvSpPr>
          <p:nvPr>
            <p:ph idx="1"/>
          </p:nvPr>
        </p:nvSpPr>
        <p:spPr/>
        <p:txBody>
          <a:bodyPr/>
          <a:lstStyle/>
          <a:p>
            <a:r>
              <a:rPr lang="en-US" dirty="0"/>
              <a:t>Unlike Britain, the United States was a large country. </a:t>
            </a:r>
          </a:p>
          <a:p>
            <a:r>
              <a:rPr lang="en-US" dirty="0"/>
              <a:t>The lack of a good system of internal transportation seemed to limit American economic development until thousands of miles or roads and canals were built linking east and west. </a:t>
            </a:r>
          </a:p>
        </p:txBody>
      </p:sp>
    </p:spTree>
    <p:extLst>
      <p:ext uri="{BB962C8B-B14F-4D97-AF65-F5344CB8AC3E}">
        <p14:creationId xmlns:p14="http://schemas.microsoft.com/office/powerpoint/2010/main" val="2658888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3CEB4-50B1-4B71-9AFB-37F42C7299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EEFFBEF-1B8C-44B7-B22B-CC59C18D4C9C}"/>
              </a:ext>
            </a:extLst>
          </p:cNvPr>
          <p:cNvSpPr>
            <a:spLocks noGrp="1"/>
          </p:cNvSpPr>
          <p:nvPr>
            <p:ph idx="1"/>
          </p:nvPr>
        </p:nvSpPr>
        <p:spPr/>
        <p:txBody>
          <a:bodyPr/>
          <a:lstStyle/>
          <a:p>
            <a:r>
              <a:rPr lang="en-US" dirty="0"/>
              <a:t>The steamboat facilitated transportation on the Great Lakes, Atlantic coastal waters, and rivers. </a:t>
            </a:r>
          </a:p>
          <a:p>
            <a:endParaRPr lang="en-US" dirty="0"/>
          </a:p>
          <a:p>
            <a:r>
              <a:rPr lang="en-US" dirty="0"/>
              <a:t>It was especially important to the Mississippi valley; by 1860, one thousand steamboats plied that river. </a:t>
            </a:r>
          </a:p>
          <a:p>
            <a:endParaRPr lang="en-US" dirty="0"/>
          </a:p>
          <a:p>
            <a:endParaRPr lang="en-US" dirty="0"/>
          </a:p>
        </p:txBody>
      </p:sp>
    </p:spTree>
    <p:extLst>
      <p:ext uri="{BB962C8B-B14F-4D97-AF65-F5344CB8AC3E}">
        <p14:creationId xmlns:p14="http://schemas.microsoft.com/office/powerpoint/2010/main" val="15721356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88E9F-1E2E-4846-90BC-E0C5EE8E35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480E518-D061-425F-B5F0-AAE5088E78E2}"/>
              </a:ext>
            </a:extLst>
          </p:cNvPr>
          <p:cNvSpPr>
            <a:spLocks noGrp="1"/>
          </p:cNvSpPr>
          <p:nvPr>
            <p:ph idx="1"/>
          </p:nvPr>
        </p:nvSpPr>
        <p:spPr/>
        <p:txBody>
          <a:bodyPr/>
          <a:lstStyle/>
          <a:p>
            <a:r>
              <a:rPr lang="en-US" dirty="0"/>
              <a:t>Most important of all in the development of the American transportation system was the railroad. </a:t>
            </a:r>
          </a:p>
          <a:p>
            <a:r>
              <a:rPr lang="en-US" dirty="0"/>
              <a:t>Beginning with the 100 miles in 1830, by 1860 more than 27,000 miles of railroad track covered the United States into a single massive market for the manufactured goods of the Northeast, the early center of American </a:t>
            </a:r>
            <a:r>
              <a:rPr lang="en-US" dirty="0" err="1"/>
              <a:t>Industrializtion</a:t>
            </a:r>
            <a:r>
              <a:rPr lang="en-US" dirty="0"/>
              <a:t>. </a:t>
            </a:r>
          </a:p>
        </p:txBody>
      </p:sp>
    </p:spTree>
    <p:extLst>
      <p:ext uri="{BB962C8B-B14F-4D97-AF65-F5344CB8AC3E}">
        <p14:creationId xmlns:p14="http://schemas.microsoft.com/office/powerpoint/2010/main" val="7506779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0290E-3849-4AEE-8D41-AD64814B43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67629E-8AD8-4654-A25C-2EF626291F50}"/>
              </a:ext>
            </a:extLst>
          </p:cNvPr>
          <p:cNvSpPr>
            <a:spLocks noGrp="1"/>
          </p:cNvSpPr>
          <p:nvPr>
            <p:ph idx="1"/>
          </p:nvPr>
        </p:nvSpPr>
        <p:spPr/>
        <p:txBody>
          <a:bodyPr/>
          <a:lstStyle/>
          <a:p>
            <a:r>
              <a:rPr lang="en-US" dirty="0"/>
              <a:t>When a decline in rural births threatened to dry up the labor pool in the 1830s and 1840s, European immigrants, especially poor and unskilled Irish, English, Scottish, and Welsh, appeared in large numbers to replace American women and children in the factories. </a:t>
            </a:r>
          </a:p>
          <a:p>
            <a:endParaRPr lang="en-US" dirty="0"/>
          </a:p>
          <a:p>
            <a:endParaRPr lang="en-US" dirty="0"/>
          </a:p>
          <a:p>
            <a:r>
              <a:rPr lang="en-US" dirty="0"/>
              <a:t>Women, children, and these immigrants had one thing in common as employees; they were largely unskilled laborers. </a:t>
            </a:r>
          </a:p>
        </p:txBody>
      </p:sp>
    </p:spTree>
    <p:extLst>
      <p:ext uri="{BB962C8B-B14F-4D97-AF65-F5344CB8AC3E}">
        <p14:creationId xmlns:p14="http://schemas.microsoft.com/office/powerpoint/2010/main" val="4919358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25095-6C8F-420D-96A8-0732200515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95D3DB-1B16-461E-94E6-209615C20A1A}"/>
              </a:ext>
            </a:extLst>
          </p:cNvPr>
          <p:cNvSpPr>
            <a:spLocks noGrp="1"/>
          </p:cNvSpPr>
          <p:nvPr>
            <p:ph idx="1"/>
          </p:nvPr>
        </p:nvSpPr>
        <p:spPr/>
        <p:txBody>
          <a:bodyPr/>
          <a:lstStyle/>
          <a:p>
            <a:r>
              <a:rPr lang="en-US" dirty="0"/>
              <a:t>By 1860, the United States was well on its way to being an industrial nation. </a:t>
            </a:r>
          </a:p>
        </p:txBody>
      </p:sp>
    </p:spTree>
    <p:extLst>
      <p:ext uri="{BB962C8B-B14F-4D97-AF65-F5344CB8AC3E}">
        <p14:creationId xmlns:p14="http://schemas.microsoft.com/office/powerpoint/2010/main" val="28470277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43183-92A0-4112-B79F-DFEC22BA976B}"/>
              </a:ext>
            </a:extLst>
          </p:cNvPr>
          <p:cNvSpPr>
            <a:spLocks noGrp="1"/>
          </p:cNvSpPr>
          <p:nvPr>
            <p:ph type="title"/>
          </p:nvPr>
        </p:nvSpPr>
        <p:spPr/>
        <p:txBody>
          <a:bodyPr>
            <a:normAutofit/>
          </a:bodyPr>
          <a:lstStyle/>
          <a:p>
            <a:r>
              <a:rPr lang="en-US" sz="4000" dirty="0"/>
              <a:t>Limiting the Spread of Industrialization in the Nonindustrialized world. </a:t>
            </a:r>
          </a:p>
        </p:txBody>
      </p:sp>
      <p:sp>
        <p:nvSpPr>
          <p:cNvPr id="3" name="Content Placeholder 2">
            <a:extLst>
              <a:ext uri="{FF2B5EF4-FFF2-40B4-BE49-F238E27FC236}">
                <a16:creationId xmlns:a16="http://schemas.microsoft.com/office/drawing/2014/main" id="{61888D17-2C22-4C32-A4F8-58C62EBB1D69}"/>
              </a:ext>
            </a:extLst>
          </p:cNvPr>
          <p:cNvSpPr>
            <a:spLocks noGrp="1"/>
          </p:cNvSpPr>
          <p:nvPr>
            <p:ph idx="1"/>
          </p:nvPr>
        </p:nvSpPr>
        <p:spPr/>
        <p:txBody>
          <a:bodyPr/>
          <a:lstStyle/>
          <a:p>
            <a:r>
              <a:rPr lang="en-US" dirty="0"/>
              <a:t>Before 1870, the industrialization that had developed in western and central Europe and the United States did not extend in any significant way to the rest of the world. </a:t>
            </a:r>
          </a:p>
          <a:p>
            <a:endParaRPr lang="en-US" dirty="0"/>
          </a:p>
          <a:p>
            <a:r>
              <a:rPr lang="en-US" dirty="0"/>
              <a:t>In other parts of the world where they had established control, newly industrialized European states pursued a deliberate policy of preventing the growth of mechanized industry. </a:t>
            </a:r>
          </a:p>
          <a:p>
            <a:pPr lvl="1"/>
            <a:r>
              <a:rPr lang="en-US" dirty="0"/>
              <a:t>Example India (Cotton Industry) came under control by the British East India Company.</a:t>
            </a:r>
          </a:p>
          <a:p>
            <a:pPr lvl="1"/>
            <a:r>
              <a:rPr lang="en-US" dirty="0"/>
              <a:t>British policy encouraged Indians to export their raw materials while buying British-made goods. </a:t>
            </a:r>
          </a:p>
        </p:txBody>
      </p:sp>
    </p:spTree>
    <p:extLst>
      <p:ext uri="{BB962C8B-B14F-4D97-AF65-F5344CB8AC3E}">
        <p14:creationId xmlns:p14="http://schemas.microsoft.com/office/powerpoint/2010/main" val="2042552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CC217-AD23-4FC4-9942-8E55A68F9C64}"/>
              </a:ext>
            </a:extLst>
          </p:cNvPr>
          <p:cNvSpPr>
            <a:spLocks noGrp="1"/>
          </p:cNvSpPr>
          <p:nvPr>
            <p:ph type="title"/>
          </p:nvPr>
        </p:nvSpPr>
        <p:spPr/>
        <p:txBody>
          <a:bodyPr/>
          <a:lstStyle/>
          <a:p>
            <a:r>
              <a:rPr lang="en-US" dirty="0"/>
              <a:t>Limitations to Industrialization </a:t>
            </a:r>
          </a:p>
        </p:txBody>
      </p:sp>
      <p:sp>
        <p:nvSpPr>
          <p:cNvPr id="3" name="Content Placeholder 2">
            <a:extLst>
              <a:ext uri="{FF2B5EF4-FFF2-40B4-BE49-F238E27FC236}">
                <a16:creationId xmlns:a16="http://schemas.microsoft.com/office/drawing/2014/main" id="{FA4F55EA-36C3-4E09-8FB8-2B1FEF8F15E3}"/>
              </a:ext>
            </a:extLst>
          </p:cNvPr>
          <p:cNvSpPr>
            <a:spLocks noGrp="1"/>
          </p:cNvSpPr>
          <p:nvPr>
            <p:ph idx="1"/>
          </p:nvPr>
        </p:nvSpPr>
        <p:spPr/>
        <p:txBody>
          <a:bodyPr>
            <a:normAutofit/>
          </a:bodyPr>
          <a:lstStyle/>
          <a:p>
            <a:r>
              <a:rPr lang="en-US" dirty="0"/>
              <a:t>Whereas Britain’s economy began to move in new industrial directions in the 1770s and 1780s, Continental countries lagged behind because they did not share some of the advantages that had made Britain's Industrial Revolution possible. </a:t>
            </a:r>
          </a:p>
          <a:p>
            <a:endParaRPr lang="en-US" dirty="0"/>
          </a:p>
          <a:p>
            <a:r>
              <a:rPr lang="en-US" dirty="0"/>
              <a:t>Lack of good roads and problems with river transit made transportation difficult. </a:t>
            </a:r>
          </a:p>
          <a:p>
            <a:r>
              <a:rPr lang="en-US" dirty="0"/>
              <a:t>Guild restriction were also more prevalent, creating impediments that pioneer industrialists in Britain did not have to face. </a:t>
            </a:r>
          </a:p>
          <a:p>
            <a:endParaRPr lang="en-US" dirty="0"/>
          </a:p>
        </p:txBody>
      </p:sp>
    </p:spTree>
    <p:extLst>
      <p:ext uri="{BB962C8B-B14F-4D97-AF65-F5344CB8AC3E}">
        <p14:creationId xmlns:p14="http://schemas.microsoft.com/office/powerpoint/2010/main" val="19254842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7D5C3-BB66-48FC-98D9-969971C62F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03E2037-9449-469C-A4BF-80F354665011}"/>
              </a:ext>
            </a:extLst>
          </p:cNvPr>
          <p:cNvSpPr>
            <a:spLocks noGrp="1"/>
          </p:cNvSpPr>
          <p:nvPr>
            <p:ph idx="1"/>
          </p:nvPr>
        </p:nvSpPr>
        <p:spPr/>
        <p:txBody>
          <a:bodyPr/>
          <a:lstStyle/>
          <a:p>
            <a:r>
              <a:rPr lang="en-US" dirty="0"/>
              <a:t>The rapidly industrializing nations of Europe worked to deliberately to thwart the spread of the Industrial Revolution to their colonial dominions. </a:t>
            </a:r>
          </a:p>
        </p:txBody>
      </p:sp>
    </p:spTree>
    <p:extLst>
      <p:ext uri="{BB962C8B-B14F-4D97-AF65-F5344CB8AC3E}">
        <p14:creationId xmlns:p14="http://schemas.microsoft.com/office/powerpoint/2010/main" val="4176020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DB164-C13F-4130-8927-FA5AEF8BAA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815D0B-9455-45A0-943D-90AC18DAD6BC}"/>
              </a:ext>
            </a:extLst>
          </p:cNvPr>
          <p:cNvSpPr>
            <a:spLocks noGrp="1"/>
          </p:cNvSpPr>
          <p:nvPr>
            <p:ph idx="1"/>
          </p:nvPr>
        </p:nvSpPr>
        <p:spPr/>
        <p:txBody>
          <a:bodyPr/>
          <a:lstStyle/>
          <a:p>
            <a:r>
              <a:rPr lang="en-US" dirty="0"/>
              <a:t>Continental entrepreneurs were generally less enterprising than their British counterparts and tended to adhere to traditional business attitudes, such as a dislike of competition, a high regard for family security coupled with an unwillingness to take risks in investment, and an excessive worship or thriftiness. </a:t>
            </a:r>
          </a:p>
          <a:p>
            <a:endParaRPr lang="en-US" dirty="0"/>
          </a:p>
        </p:txBody>
      </p:sp>
    </p:spTree>
    <p:extLst>
      <p:ext uri="{BB962C8B-B14F-4D97-AF65-F5344CB8AC3E}">
        <p14:creationId xmlns:p14="http://schemas.microsoft.com/office/powerpoint/2010/main" val="2309154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B36C4-B61C-4768-A57C-B47EE653B09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3E3CB64-B135-4B75-A282-DEB8993D0784}"/>
              </a:ext>
            </a:extLst>
          </p:cNvPr>
          <p:cNvSpPr>
            <a:spLocks noGrp="1"/>
          </p:cNvSpPr>
          <p:nvPr>
            <p:ph idx="1"/>
          </p:nvPr>
        </p:nvSpPr>
        <p:spPr/>
        <p:txBody>
          <a:bodyPr/>
          <a:lstStyle/>
          <a:p>
            <a:r>
              <a:rPr lang="en-US" dirty="0"/>
              <a:t>One additional factor also affected most of the Continent between 1790 and 1812: the upheavals associated with the wars of the French revolutionary and Napoleonic eras. </a:t>
            </a:r>
          </a:p>
          <a:p>
            <a:endParaRPr lang="en-US" dirty="0"/>
          </a:p>
          <a:p>
            <a:r>
              <a:rPr lang="en-US" dirty="0"/>
              <a:t>By 1815, after Napoleon had finally been defeated and normal communication between Britain and the Continent had been restored, British industrial equipment had grown larger and become more expensive. </a:t>
            </a:r>
          </a:p>
        </p:txBody>
      </p:sp>
    </p:spTree>
    <p:extLst>
      <p:ext uri="{BB962C8B-B14F-4D97-AF65-F5344CB8AC3E}">
        <p14:creationId xmlns:p14="http://schemas.microsoft.com/office/powerpoint/2010/main" val="20967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2A28F-8528-401D-96B5-DEE0E9E997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C65A21-1E1B-48EB-87D9-CEDAC7B63C0D}"/>
              </a:ext>
            </a:extLst>
          </p:cNvPr>
          <p:cNvSpPr>
            <a:spLocks noGrp="1"/>
          </p:cNvSpPr>
          <p:nvPr>
            <p:ph idx="1"/>
          </p:nvPr>
        </p:nvSpPr>
        <p:spPr/>
        <p:txBody>
          <a:bodyPr>
            <a:normAutofit/>
          </a:bodyPr>
          <a:lstStyle/>
          <a:p>
            <a:r>
              <a:rPr lang="en-US" sz="2800" dirty="0"/>
              <a:t>Lack of technical knowledge was initially a major obstacle to industrialization. </a:t>
            </a:r>
          </a:p>
          <a:p>
            <a:pPr marL="0" indent="0">
              <a:buNone/>
            </a:pPr>
            <a:endParaRPr lang="en-US" sz="2800" dirty="0"/>
          </a:p>
          <a:p>
            <a:r>
              <a:rPr lang="en-US" sz="2800" dirty="0"/>
              <a:t>But the Continental countries possessed an advantage here, they could simply borrow British techniques and practices. </a:t>
            </a:r>
          </a:p>
        </p:txBody>
      </p:sp>
    </p:spTree>
    <p:extLst>
      <p:ext uri="{BB962C8B-B14F-4D97-AF65-F5344CB8AC3E}">
        <p14:creationId xmlns:p14="http://schemas.microsoft.com/office/powerpoint/2010/main" val="3009573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11D54-0C2A-4D85-9FF3-C7203C2971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2B28CE-9D50-4340-A2B0-8772FD159BEE}"/>
              </a:ext>
            </a:extLst>
          </p:cNvPr>
          <p:cNvSpPr>
            <a:spLocks noGrp="1"/>
          </p:cNvSpPr>
          <p:nvPr>
            <p:ph idx="1"/>
          </p:nvPr>
        </p:nvSpPr>
        <p:spPr/>
        <p:txBody>
          <a:bodyPr/>
          <a:lstStyle/>
          <a:p>
            <a:r>
              <a:rPr lang="en-US" dirty="0"/>
              <a:t>Although many Britons who went abroad to sell their skills were simply skilled mechanics, a number of them were accomplished entrepreneurs who had managerial as well as technical skills. </a:t>
            </a:r>
          </a:p>
          <a:p>
            <a:endParaRPr lang="en-US" dirty="0"/>
          </a:p>
          <a:p>
            <a:r>
              <a:rPr lang="en-US" dirty="0"/>
              <a:t>John Cockerill was an aggressive businessman who established a highly profitable industrial plant at Seraing near Liege in southern Belgium in 1817. </a:t>
            </a:r>
          </a:p>
          <a:p>
            <a:pPr lvl="1"/>
            <a:r>
              <a:rPr lang="en-US" dirty="0"/>
              <a:t>Cockerill though nothing of pirating the innovation of other British industrialists to further his own factories. </a:t>
            </a:r>
          </a:p>
        </p:txBody>
      </p:sp>
    </p:spTree>
    <p:extLst>
      <p:ext uri="{BB962C8B-B14F-4D97-AF65-F5344CB8AC3E}">
        <p14:creationId xmlns:p14="http://schemas.microsoft.com/office/powerpoint/2010/main" val="2639673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BD007-B26F-4CB6-B04D-6002F2557A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A3C764-813B-4C47-8BF0-07BD31604F2F}"/>
              </a:ext>
            </a:extLst>
          </p:cNvPr>
          <p:cNvSpPr>
            <a:spLocks noGrp="1"/>
          </p:cNvSpPr>
          <p:nvPr>
            <p:ph idx="1"/>
          </p:nvPr>
        </p:nvSpPr>
        <p:spPr/>
        <p:txBody>
          <a:bodyPr>
            <a:normAutofit/>
          </a:bodyPr>
          <a:lstStyle/>
          <a:p>
            <a:r>
              <a:rPr lang="en-US" sz="2800" dirty="0"/>
              <a:t>Furthering the development of industrialization was a logical extension, hence governments provided…</a:t>
            </a:r>
          </a:p>
          <a:p>
            <a:r>
              <a:rPr lang="en-US" sz="2800" b="1" i="1" dirty="0"/>
              <a:t> for the costs of technical education</a:t>
            </a:r>
          </a:p>
          <a:p>
            <a:r>
              <a:rPr lang="en-US" sz="2800" b="1" i="1" dirty="0"/>
              <a:t>awarded grants to inventors and foreign entrepreneurs</a:t>
            </a:r>
          </a:p>
          <a:p>
            <a:r>
              <a:rPr lang="en-US" sz="2800" b="1" i="1" dirty="0"/>
              <a:t>exempted foreign industrial equipment from import duties</a:t>
            </a:r>
          </a:p>
          <a:p>
            <a:r>
              <a:rPr lang="en-US" sz="2800" b="1" i="1" dirty="0"/>
              <a:t>and in some places even financed factories. </a:t>
            </a:r>
          </a:p>
        </p:txBody>
      </p:sp>
    </p:spTree>
    <p:extLst>
      <p:ext uri="{BB962C8B-B14F-4D97-AF65-F5344CB8AC3E}">
        <p14:creationId xmlns:p14="http://schemas.microsoft.com/office/powerpoint/2010/main" val="1531236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EE52-50AC-4AE6-BA99-36CF8F08DE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EF834F9-41A0-47EB-BFED-AD5D4164834A}"/>
              </a:ext>
            </a:extLst>
          </p:cNvPr>
          <p:cNvSpPr>
            <a:spLocks noGrp="1"/>
          </p:cNvSpPr>
          <p:nvPr>
            <p:ph idx="1"/>
          </p:nvPr>
        </p:nvSpPr>
        <p:spPr/>
        <p:txBody>
          <a:bodyPr>
            <a:normAutofit/>
          </a:bodyPr>
          <a:lstStyle/>
          <a:p>
            <a:r>
              <a:rPr lang="en-US" sz="2400" dirty="0"/>
              <a:t>Of equal if not greater importance in the long run, governments actively bore much of the cost of building roads and canals, deepening and widening river channels, and constructing railroads. </a:t>
            </a:r>
          </a:p>
        </p:txBody>
      </p:sp>
    </p:spTree>
    <p:extLst>
      <p:ext uri="{BB962C8B-B14F-4D97-AF65-F5344CB8AC3E}">
        <p14:creationId xmlns:p14="http://schemas.microsoft.com/office/powerpoint/2010/main" val="50471957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1493</TotalTime>
  <Words>1392</Words>
  <Application>Microsoft Office PowerPoint</Application>
  <PresentationFormat>Widescreen</PresentationFormat>
  <Paragraphs>82</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Gill Sans MT</vt:lpstr>
      <vt:lpstr>Impact</vt:lpstr>
      <vt:lpstr>Badge</vt:lpstr>
      <vt:lpstr>Ap European history Chapter 20 Section 2 </vt:lpstr>
      <vt:lpstr>PowerPoint Presentation</vt:lpstr>
      <vt:lpstr>Limitations to Industrialization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Centers of Continental Industrialization </vt:lpstr>
      <vt:lpstr>PowerPoint Presentation</vt:lpstr>
      <vt:lpstr>PowerPoint Presentation</vt:lpstr>
      <vt:lpstr>PowerPoint Presentation</vt:lpstr>
      <vt:lpstr>PowerPoint Presentation</vt:lpstr>
      <vt:lpstr>PowerPoint Presentation</vt:lpstr>
      <vt:lpstr>The industrial revolution in the united states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Limiting the Spread of Industrialization in the Nonindustrialized world.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20 Section 2 </dc:title>
  <dc:creator>Tyler Moudry</dc:creator>
  <cp:lastModifiedBy>Tyler Moudry</cp:lastModifiedBy>
  <cp:revision>13</cp:revision>
  <dcterms:created xsi:type="dcterms:W3CDTF">2019-01-29T19:54:11Z</dcterms:created>
  <dcterms:modified xsi:type="dcterms:W3CDTF">2019-01-30T20:47:38Z</dcterms:modified>
</cp:coreProperties>
</file>