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E9F3A-37EF-46B9-8BB7-468F89F61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AP European History</a:t>
            </a:r>
            <a:br>
              <a:rPr lang="en-US" sz="4400" dirty="0"/>
            </a:br>
            <a:r>
              <a:rPr lang="en-US" sz="4400" dirty="0"/>
              <a:t>Chapter 20</a:t>
            </a:r>
            <a:br>
              <a:rPr lang="en-US" sz="4400" dirty="0"/>
            </a:br>
            <a:r>
              <a:rPr lang="en-US" sz="4400" dirty="0"/>
              <a:t>The industrial revolution and its impact of European society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34246-7E79-43B4-8D0B-91B86F423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41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5269-9B7C-4A71-A6A9-22B42FA8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CE174-CBAC-4FB2-AD77-0EF4E105E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Parliament contributed to the favorable business climate by providing a stable government and passing laws that protected private property. </a:t>
            </a:r>
          </a:p>
          <a:p>
            <a:endParaRPr lang="en-US" dirty="0"/>
          </a:p>
          <a:p>
            <a:r>
              <a:rPr lang="en-US" dirty="0"/>
              <a:t>Britain also placed fewer restrictions on private entrepreneurs than any other European state. </a:t>
            </a:r>
          </a:p>
        </p:txBody>
      </p:sp>
    </p:spTree>
    <p:extLst>
      <p:ext uri="{BB962C8B-B14F-4D97-AF65-F5344CB8AC3E}">
        <p14:creationId xmlns:p14="http://schemas.microsoft.com/office/powerpoint/2010/main" val="23077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F62D9-B5AA-4D50-B115-B33EEDA4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1B53A-FA6B-4CF5-85EA-4859F8CF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supply of markets gave British industrialists a ready outlet for their manufactured goods. </a:t>
            </a:r>
          </a:p>
          <a:p>
            <a:r>
              <a:rPr lang="en-US" dirty="0"/>
              <a:t>British exports quadrupled from 1660 to 1760. </a:t>
            </a:r>
          </a:p>
          <a:p>
            <a:endParaRPr lang="en-US" dirty="0"/>
          </a:p>
          <a:p>
            <a:r>
              <a:rPr lang="en-US" dirty="0"/>
              <a:t>Great Britain had developed a vast colonial empire at the expense of its leading Continental rivals, the Dutch Republic and France. </a:t>
            </a:r>
          </a:p>
          <a:p>
            <a:endParaRPr lang="en-US" dirty="0"/>
          </a:p>
          <a:p>
            <a:pPr lvl="1"/>
            <a:r>
              <a:rPr lang="en-US" dirty="0"/>
              <a:t>Britain also possessed a well-developed merchant marine that was able to transport goods to any place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40104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A189-6458-43CE-8E14-F99146C8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10E9E-1329-4F7E-A008-A143D4F22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Britain had the highest standards of living in Europe and a rapidly growing population. </a:t>
            </a:r>
          </a:p>
          <a:p>
            <a:endParaRPr lang="en-US" b="1" i="1" dirty="0"/>
          </a:p>
          <a:p>
            <a:pPr lvl="1"/>
            <a:r>
              <a:rPr lang="en-US" b="1" i="1" dirty="0"/>
              <a:t>This demand from both domestic and foreign markets and the inability of the old system to fulfill it led entrepreneurs to seek and adopt the new methods of manufacturing that a series of inventions provided. In so doing, these individuals initiated the Industrial Revolution.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4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A914-B129-4ADD-A2CB-EB61A3488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Technological changes and new forms of industrial organization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B56A8-9237-4F3C-B483-7DA495F0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the 1770s and 1780s, the cotton textile industry took the first major step toward the Industrial Revolution with the creation of the modern factory. </a:t>
            </a:r>
          </a:p>
        </p:txBody>
      </p:sp>
    </p:spTree>
    <p:extLst>
      <p:ext uri="{BB962C8B-B14F-4D97-AF65-F5344CB8AC3E}">
        <p14:creationId xmlns:p14="http://schemas.microsoft.com/office/powerpoint/2010/main" val="322693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00041-E49E-4CD2-B20F-B14772BF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cotton industry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ADA5A-3336-42E3-8214-DFEF6328E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5340516"/>
          </a:xfrm>
        </p:spPr>
        <p:txBody>
          <a:bodyPr>
            <a:normAutofit/>
          </a:bodyPr>
          <a:lstStyle/>
          <a:p>
            <a:r>
              <a:rPr lang="en-US" dirty="0"/>
              <a:t>18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</a:p>
          <a:p>
            <a:r>
              <a:rPr lang="en-US" dirty="0"/>
              <a:t>Great Britain had surged ahead in the production of cheap cotton goods, using the traditional methods of the cottage industry. </a:t>
            </a:r>
          </a:p>
          <a:p>
            <a:r>
              <a:rPr lang="en-US" dirty="0"/>
              <a:t>The flying shuttle had doubled weavers’ output using a loom, so there was a shortage of yarn.</a:t>
            </a:r>
          </a:p>
          <a:p>
            <a:r>
              <a:rPr lang="en-US" dirty="0"/>
              <a:t>James </a:t>
            </a:r>
            <a:r>
              <a:rPr lang="en-US" dirty="0" err="1"/>
              <a:t>Hargreave’s</a:t>
            </a:r>
            <a:r>
              <a:rPr lang="en-US" dirty="0"/>
              <a:t> spinning jenny enabled spinners to produce yarn in greater quantities.</a:t>
            </a:r>
          </a:p>
          <a:p>
            <a:r>
              <a:rPr lang="en-US" dirty="0"/>
              <a:t>Richard Arkwright’s water frame spinning machine, powered by water or horse and Samuel Crompton’s mule, combined aspects of water frame and spinning jenny to increase yarn production more.</a:t>
            </a:r>
          </a:p>
          <a:p>
            <a:r>
              <a:rPr lang="en-US" dirty="0"/>
              <a:t>Edmund Cartwright invented the power loom in 1797; it allowed the weaving of cloth to catch up to the spinning of yarn.</a:t>
            </a:r>
          </a:p>
          <a:p>
            <a:r>
              <a:rPr lang="en-US" dirty="0"/>
              <a:t>These inventions replaced cottage, hand-loom weavers with machines; by the 1860s, only 3,000 hand-loom weavers were in Britain, because factories were becoming more efficient.</a:t>
            </a:r>
          </a:p>
        </p:txBody>
      </p:sp>
    </p:spTree>
    <p:extLst>
      <p:ext uri="{BB962C8B-B14F-4D97-AF65-F5344CB8AC3E}">
        <p14:creationId xmlns:p14="http://schemas.microsoft.com/office/powerpoint/2010/main" val="3319497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B0FA-6982-4B1A-833C-9DB5162E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Steam Engine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178A6-C874-46C1-8753-130F5BA67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65673"/>
          </a:xfrm>
        </p:spPr>
        <p:txBody>
          <a:bodyPr>
            <a:normAutofit/>
          </a:bodyPr>
          <a:lstStyle/>
          <a:p>
            <a:r>
              <a:rPr lang="en-US" dirty="0"/>
              <a:t>The expansion of the cotton industry created pressure for new technology such as the steam engine, which had a major role in the Industrial Revolution.</a:t>
            </a:r>
          </a:p>
          <a:p>
            <a:r>
              <a:rPr lang="en-US" dirty="0"/>
              <a:t>In 1712, Thomas Newcomen developed the “atmospheric engine,” a steam pump, used to pump water out of deep intensive mines.</a:t>
            </a:r>
          </a:p>
          <a:p>
            <a:r>
              <a:rPr lang="en-US" dirty="0"/>
              <a:t>In 1760, James Watt fixed and added modifications to a Newcomen steam pump in order to create a steam engine that created power from steam, not air pressure.</a:t>
            </a:r>
          </a:p>
          <a:p>
            <a:r>
              <a:rPr lang="en-US" dirty="0"/>
              <a:t>In 1782, James Watt developed a rotary engine that could turn a shaft and drive machinery; steam engine power was then used for spinning and weaving cotton.</a:t>
            </a:r>
          </a:p>
          <a:p>
            <a:r>
              <a:rPr lang="en-US" dirty="0"/>
              <a:t>The use of the steam engine produced cheap cotton goods that were sold everywhere in the world.  Millions of poor people in Britain were then able to wear cotton undergarments.</a:t>
            </a:r>
          </a:p>
          <a:p>
            <a:r>
              <a:rPr lang="en-US" dirty="0"/>
              <a:t>The steam engine increased the demand for coal.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00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1DBA2-BE34-4B2C-B7CB-28FD665F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Iron 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DBDBF-E044-4D83-B6C9-D686BED3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early eighteenth century, new methods of smelting iron ore to produce cast iron were devised based on the use of coke formulated from coal.</a:t>
            </a:r>
          </a:p>
          <a:p>
            <a:r>
              <a:rPr lang="en-US" dirty="0"/>
              <a:t>In the 1780s, Henry </a:t>
            </a:r>
            <a:r>
              <a:rPr lang="en-US" dirty="0" err="1"/>
              <a:t>Cort</a:t>
            </a:r>
            <a:r>
              <a:rPr lang="en-US" dirty="0"/>
              <a:t> developed a system called “puddling” to use coke for burning away impurities in pig iron to produce high quality iron.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79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C94-CDEB-45AC-AE60-F7AB5854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Revolution In 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213E5-03E6-46BE-B781-66F6FADE8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1804, Richard Trevithick pioneered the first steam engine locomotive on an industrial rail line in south Wales.</a:t>
            </a:r>
          </a:p>
          <a:p>
            <a:r>
              <a:rPr lang="en-US" dirty="0"/>
              <a:t>In Newcastle-upon-Tyne, George Stephenson and his son built more superior designed locomotives for the first modern railway lines in Britain (opened in 1830).</a:t>
            </a:r>
          </a:p>
          <a:p>
            <a:r>
              <a:rPr lang="en-US" dirty="0"/>
              <a:t>These railways allowed for people and goods to be transported quickly and cheaply.</a:t>
            </a:r>
          </a:p>
        </p:txBody>
      </p:sp>
    </p:spTree>
    <p:extLst>
      <p:ext uri="{BB962C8B-B14F-4D97-AF65-F5344CB8AC3E}">
        <p14:creationId xmlns:p14="http://schemas.microsoft.com/office/powerpoint/2010/main" val="332058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AB1E-3AFB-4843-890A-5B31D701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Industrial Factory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E95BF-D089-4182-93D1-8B7A53AE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workers had to adjust to working in a timed format, compared to agricultural work that had irregular hours.</a:t>
            </a:r>
          </a:p>
          <a:p>
            <a:r>
              <a:rPr lang="en-US" dirty="0"/>
              <a:t>Evangelical values of hard work, discipline, and thrift were instilled upon workers to follow a disciplined path.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54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5D6B-A991-432D-A2D5-E10DA4605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Britain’s Great Exhibition of 1851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1C984-E8E7-4157-BCEE-6910EE923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1851, the British organized the world’s first industrial fair at Kingston in London.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35905-4440-472C-93EE-08632B98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A2B15-664F-4D34-BCEE-490EA3C27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Industrial Revolution in Great Britain</a:t>
            </a:r>
          </a:p>
          <a:p>
            <a:r>
              <a:rPr lang="en-US" dirty="0"/>
              <a:t>The Spread of Industrialization </a:t>
            </a:r>
          </a:p>
          <a:p>
            <a:r>
              <a:rPr lang="en-US" dirty="0"/>
              <a:t>The Social Impact of the Industrial Revolution </a:t>
            </a:r>
          </a:p>
          <a:p>
            <a:r>
              <a:rPr lang="en-US" dirty="0"/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211022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D43C5-BD4E-43B3-9116-E50F6BF3E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543B0-2E2A-4DA4-914A-0799EB06F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69980"/>
          </a:xfrm>
        </p:spPr>
        <p:txBody>
          <a:bodyPr>
            <a:normAutofit/>
          </a:bodyPr>
          <a:lstStyle/>
          <a:p>
            <a:r>
              <a:rPr lang="en-US" dirty="0"/>
              <a:t>What conditions and developments coalesced in Great Britain to bring about the first Industrial Revolution? </a:t>
            </a:r>
          </a:p>
          <a:p>
            <a:r>
              <a:rPr lang="en-US" dirty="0"/>
              <a:t>What were the basic features of the new industrial system created by the Industrial Revolution? </a:t>
            </a:r>
          </a:p>
          <a:p>
            <a:r>
              <a:rPr lang="en-US" dirty="0"/>
              <a:t>How did the Industrial Revolution spread from Great Britain to the Continent and the United States, and how did industrialization in those areas differ from British industrialization?</a:t>
            </a:r>
          </a:p>
          <a:p>
            <a:r>
              <a:rPr lang="en-US" dirty="0"/>
              <a:t>What effects did the Industrial Revolution have on urban life, social classes, family life, and standards of living? </a:t>
            </a:r>
          </a:p>
          <a:p>
            <a:r>
              <a:rPr lang="en-US" dirty="0"/>
              <a:t>What were working conditions like in the early decades of the Industrial Revolution, and what efforts were made to improve them? </a:t>
            </a:r>
          </a:p>
          <a:p>
            <a:r>
              <a:rPr lang="en-US" dirty="0"/>
              <a:t>What was the role of government in the industrial development of the Western world? </a:t>
            </a:r>
          </a:p>
        </p:txBody>
      </p:sp>
    </p:spTree>
    <p:extLst>
      <p:ext uri="{BB962C8B-B14F-4D97-AF65-F5344CB8AC3E}">
        <p14:creationId xmlns:p14="http://schemas.microsoft.com/office/powerpoint/2010/main" val="316103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889C6-683F-44CB-A072-1A431A43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industrial revolution in great Britain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7B4B-6135-437C-BCA1-11761BC86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Historians generally agree that it began in Britain sometime after 1750.</a:t>
            </a:r>
          </a:p>
          <a:p>
            <a:endParaRPr lang="en-US" dirty="0"/>
          </a:p>
          <a:p>
            <a:r>
              <a:rPr lang="en-US" dirty="0"/>
              <a:t>By 1850, the Industrial Revolution had made Great Britain the wealthiest country in the world; it had also spread to the European continent and the New World. </a:t>
            </a:r>
          </a:p>
        </p:txBody>
      </p:sp>
    </p:spTree>
    <p:extLst>
      <p:ext uri="{BB962C8B-B14F-4D97-AF65-F5344CB8AC3E}">
        <p14:creationId xmlns:p14="http://schemas.microsoft.com/office/powerpoint/2010/main" val="387536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176E-AB17-4463-8254-5E5BB7BB0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08B58-2D76-4478-AC9A-E3E4A0B87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Agricultural revolution of the 18</a:t>
            </a:r>
            <a:r>
              <a:rPr lang="en-US" baseline="30000" dirty="0"/>
              <a:t>th</a:t>
            </a:r>
            <a:r>
              <a:rPr lang="en-US" dirty="0"/>
              <a:t> century. </a:t>
            </a:r>
          </a:p>
          <a:p>
            <a:r>
              <a:rPr lang="en-US" dirty="0"/>
              <a:t>Increase in food production.</a:t>
            </a:r>
          </a:p>
          <a:p>
            <a:r>
              <a:rPr lang="en-US" dirty="0"/>
              <a:t>British agriculture could now feed more people at lower prices with less labor. </a:t>
            </a:r>
          </a:p>
          <a:p>
            <a:endParaRPr lang="en-US" dirty="0"/>
          </a:p>
          <a:p>
            <a:r>
              <a:rPr lang="en-US" dirty="0"/>
              <a:t>A rapid growth of population in the second half of the 18</a:t>
            </a:r>
            <a:r>
              <a:rPr lang="en-US" baseline="30000" dirty="0"/>
              <a:t>th</a:t>
            </a:r>
            <a:r>
              <a:rPr lang="en-US" dirty="0"/>
              <a:t> century provided a poll of surplus labor for the new factories of the emerging British industry. </a:t>
            </a:r>
          </a:p>
        </p:txBody>
      </p:sp>
    </p:spTree>
    <p:extLst>
      <p:ext uri="{BB962C8B-B14F-4D97-AF65-F5344CB8AC3E}">
        <p14:creationId xmlns:p14="http://schemas.microsoft.com/office/powerpoint/2010/main" val="2613512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D27C-E86F-4013-922D-BD5FD9D8D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1DFB8-B9EB-4A5D-A3BA-72AB4BB58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profits from trade and the cottage industry (</a:t>
            </a:r>
            <a:r>
              <a:rPr lang="en-US" i="1" dirty="0"/>
              <a:t>a business or manufacturing activity carried on in a person's home</a:t>
            </a:r>
            <a:r>
              <a:rPr lang="en-US" dirty="0"/>
              <a:t>), Britain possessed an effective central bank and well-developed, flexible credit facilities. </a:t>
            </a:r>
          </a:p>
          <a:p>
            <a:endParaRPr lang="en-US" dirty="0"/>
          </a:p>
          <a:p>
            <a:r>
              <a:rPr lang="en-US" b="1" i="1" dirty="0"/>
              <a:t>Hosiers</a:t>
            </a:r>
            <a:r>
              <a:rPr lang="en-US" dirty="0"/>
              <a:t>- legwear </a:t>
            </a:r>
          </a:p>
          <a:p>
            <a:r>
              <a:rPr lang="en-US" b="1" i="1" dirty="0"/>
              <a:t>Drapers</a:t>
            </a:r>
            <a:r>
              <a:rPr lang="en-US" dirty="0"/>
              <a:t>- a person who sells cloth and dry goods.</a:t>
            </a:r>
          </a:p>
          <a:p>
            <a:r>
              <a:rPr lang="en-US" b="1" i="1" dirty="0"/>
              <a:t>Mercers</a:t>
            </a:r>
            <a:r>
              <a:rPr lang="en-US" dirty="0"/>
              <a:t>- a dealer in textile fabrics, especially silks, velvets, and other fine materials.</a:t>
            </a:r>
          </a:p>
        </p:txBody>
      </p:sp>
    </p:spTree>
    <p:extLst>
      <p:ext uri="{BB962C8B-B14F-4D97-AF65-F5344CB8AC3E}">
        <p14:creationId xmlns:p14="http://schemas.microsoft.com/office/powerpoint/2010/main" val="135174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9AD5-094C-444F-B61D-56F099E6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CAEA7-DB27-4C88-B5A3-4029E1CA5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is only part of the story.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Britain had a fair number of individuals who were interested in making profits if the opportunity presented itself. </a:t>
            </a:r>
          </a:p>
        </p:txBody>
      </p:sp>
    </p:spTree>
    <p:extLst>
      <p:ext uri="{BB962C8B-B14F-4D97-AF65-F5344CB8AC3E}">
        <p14:creationId xmlns:p14="http://schemas.microsoft.com/office/powerpoint/2010/main" val="402471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68CF-20F8-4849-89BC-63692B2F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69317-9511-4DD2-A10C-DE5AF8523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industrial entrepreneurs faced considerable financial hazards.</a:t>
            </a:r>
          </a:p>
          <a:p>
            <a:r>
              <a:rPr lang="en-US" dirty="0"/>
              <a:t>Fortunes were made quickly and lost just as quickly. </a:t>
            </a:r>
          </a:p>
          <a:p>
            <a:endParaRPr lang="en-US" dirty="0"/>
          </a:p>
          <a:p>
            <a:r>
              <a:rPr lang="en-US" dirty="0"/>
              <a:t>An individual or family proprietorship was the usual mode of operation, but entrepreneurs also brought in friends to help- and just as easily jettisoned them. </a:t>
            </a:r>
          </a:p>
        </p:txBody>
      </p:sp>
    </p:spTree>
    <p:extLst>
      <p:ext uri="{BB962C8B-B14F-4D97-AF65-F5344CB8AC3E}">
        <p14:creationId xmlns:p14="http://schemas.microsoft.com/office/powerpoint/2010/main" val="363562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25459-07C9-4790-80FD-5296BB82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7652B-B43F-4CFA-9C2F-4F136723D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Britain had ample supplies of important mineral resources, such as coal and iron ore, needed in the manufacturing process. </a:t>
            </a:r>
          </a:p>
          <a:p>
            <a:r>
              <a:rPr lang="en-US" dirty="0"/>
              <a:t>Britain was also small, and the relatively short distances made in transportation nonproblematic. </a:t>
            </a:r>
          </a:p>
          <a:p>
            <a:endParaRPr lang="en-US" dirty="0"/>
          </a:p>
          <a:p>
            <a:r>
              <a:rPr lang="en-US" dirty="0"/>
              <a:t>By 1780, roads, rivers, and canals linked the major industrial centers of the North, the Midlands, London, and the Atlantic. </a:t>
            </a:r>
          </a:p>
          <a:p>
            <a:endParaRPr lang="en-US" b="1" i="1" dirty="0"/>
          </a:p>
          <a:p>
            <a:pPr lvl="1"/>
            <a:r>
              <a:rPr lang="en-US" b="1" i="1" dirty="0"/>
              <a:t>Unlike the Continental countries, Britain had no internal customs barriers to hinder domestic trade. </a:t>
            </a:r>
          </a:p>
        </p:txBody>
      </p:sp>
    </p:spTree>
    <p:extLst>
      <p:ext uri="{BB962C8B-B14F-4D97-AF65-F5344CB8AC3E}">
        <p14:creationId xmlns:p14="http://schemas.microsoft.com/office/powerpoint/2010/main" val="9685632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1718</TotalTime>
  <Words>1154</Words>
  <Application>Microsoft Office PowerPoint</Application>
  <PresentationFormat>Widescreen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AP European History Chapter 20 The industrial revolution and its impact of European society </vt:lpstr>
      <vt:lpstr>Chapter outline</vt:lpstr>
      <vt:lpstr>Focus Questions </vt:lpstr>
      <vt:lpstr>The industrial revolution in great Britain </vt:lpstr>
      <vt:lpstr>Origins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Technological changes and new forms of industrial organization </vt:lpstr>
      <vt:lpstr>The cotton industry </vt:lpstr>
      <vt:lpstr>The Steam Engine</vt:lpstr>
      <vt:lpstr>The Iron Industry</vt:lpstr>
      <vt:lpstr>A Revolution In Transportation</vt:lpstr>
      <vt:lpstr>The Industrial Factory</vt:lpstr>
      <vt:lpstr>Britain’s Great Exhibition of 1851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Chapter 20 The industrial revolution and its impact of European society </dc:title>
  <dc:creator>Tyler Moudry</dc:creator>
  <cp:lastModifiedBy>Tyler Moudry</cp:lastModifiedBy>
  <cp:revision>20</cp:revision>
  <dcterms:created xsi:type="dcterms:W3CDTF">2019-01-21T03:56:42Z</dcterms:created>
  <dcterms:modified xsi:type="dcterms:W3CDTF">2019-01-27T23:46:59Z</dcterms:modified>
</cp:coreProperties>
</file>