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1/5/2019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1/5/2019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1/5/2019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1/5/2019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1/5/2019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DD70-0E71-43EB-8388-F6BCA040B1C0}"/>
              </a:ext>
            </a:extLst>
          </p:cNvPr>
          <p:cNvSpPr>
            <a:spLocks noGrp="1"/>
          </p:cNvSpPr>
          <p:nvPr>
            <p:ph type="ctrTitle"/>
          </p:nvPr>
        </p:nvSpPr>
        <p:spPr/>
        <p:txBody>
          <a:bodyPr/>
          <a:lstStyle/>
          <a:p>
            <a:r>
              <a:rPr lang="en-US" dirty="0" err="1"/>
              <a:t>Ap</a:t>
            </a:r>
            <a:r>
              <a:rPr lang="en-US" dirty="0"/>
              <a:t> European history </a:t>
            </a:r>
          </a:p>
        </p:txBody>
      </p:sp>
      <p:sp>
        <p:nvSpPr>
          <p:cNvPr id="3" name="Subtitle 2">
            <a:extLst>
              <a:ext uri="{FF2B5EF4-FFF2-40B4-BE49-F238E27FC236}">
                <a16:creationId xmlns:a16="http://schemas.microsoft.com/office/drawing/2014/main" id="{B52FD1E4-23E4-4D86-AFD7-F0089DE11E75}"/>
              </a:ext>
            </a:extLst>
          </p:cNvPr>
          <p:cNvSpPr>
            <a:spLocks noGrp="1"/>
          </p:cNvSpPr>
          <p:nvPr>
            <p:ph type="subTitle" idx="1"/>
          </p:nvPr>
        </p:nvSpPr>
        <p:spPr/>
        <p:txBody>
          <a:bodyPr>
            <a:normAutofit/>
          </a:bodyPr>
          <a:lstStyle/>
          <a:p>
            <a:r>
              <a:rPr lang="en-US" sz="3200" dirty="0"/>
              <a:t>Chapter 19 Section 4 </a:t>
            </a:r>
          </a:p>
        </p:txBody>
      </p:sp>
    </p:spTree>
    <p:extLst>
      <p:ext uri="{BB962C8B-B14F-4D97-AF65-F5344CB8AC3E}">
        <p14:creationId xmlns:p14="http://schemas.microsoft.com/office/powerpoint/2010/main" val="188508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A310-75F5-4F4E-9C88-68596638A4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18DB8E-616A-4AF3-9110-DA0EAF47005D}"/>
              </a:ext>
            </a:extLst>
          </p:cNvPr>
          <p:cNvSpPr>
            <a:spLocks noGrp="1"/>
          </p:cNvSpPr>
          <p:nvPr>
            <p:ph idx="1"/>
          </p:nvPr>
        </p:nvSpPr>
        <p:spPr/>
        <p:txBody>
          <a:bodyPr/>
          <a:lstStyle/>
          <a:p>
            <a:r>
              <a:rPr lang="en-US" dirty="0"/>
              <a:t>This step undoubtedly satisfied is enormous ego but also stabilized the regime and provided a permanence not possible in the consulate.  </a:t>
            </a:r>
          </a:p>
          <a:p>
            <a:endParaRPr lang="en-US" dirty="0"/>
          </a:p>
          <a:p>
            <a:pPr lvl="1"/>
            <a:r>
              <a:rPr lang="en-US" b="1" i="1" dirty="0"/>
              <a:t>The revolutionary era that had begun with an attempt to limit arbitrary government had ended with a government far more autocratic than the monarchy of the old regime. </a:t>
            </a:r>
          </a:p>
          <a:p>
            <a:pPr lvl="1"/>
            <a:r>
              <a:rPr lang="en-US" b="1" i="1" dirty="0"/>
              <a:t>As he reign progressed and the demands of war increased, Napoleon’s regime became ever more dictatorial. </a:t>
            </a:r>
          </a:p>
        </p:txBody>
      </p:sp>
    </p:spTree>
    <p:extLst>
      <p:ext uri="{BB962C8B-B14F-4D97-AF65-F5344CB8AC3E}">
        <p14:creationId xmlns:p14="http://schemas.microsoft.com/office/powerpoint/2010/main" val="1781443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67A1F-0C4E-4A01-BC52-C614999E364F}"/>
              </a:ext>
            </a:extLst>
          </p:cNvPr>
          <p:cNvSpPr>
            <a:spLocks noGrp="1"/>
          </p:cNvSpPr>
          <p:nvPr>
            <p:ph type="title"/>
          </p:nvPr>
        </p:nvSpPr>
        <p:spPr/>
        <p:txBody>
          <a:bodyPr/>
          <a:lstStyle/>
          <a:p>
            <a:r>
              <a:rPr lang="en-US" dirty="0"/>
              <a:t>The domestic policies of Emperor napoleon </a:t>
            </a:r>
          </a:p>
        </p:txBody>
      </p:sp>
      <p:sp>
        <p:nvSpPr>
          <p:cNvPr id="3" name="Content Placeholder 2">
            <a:extLst>
              <a:ext uri="{FF2B5EF4-FFF2-40B4-BE49-F238E27FC236}">
                <a16:creationId xmlns:a16="http://schemas.microsoft.com/office/drawing/2014/main" id="{5DF1319E-F423-4160-A261-2B89E1459C45}"/>
              </a:ext>
            </a:extLst>
          </p:cNvPr>
          <p:cNvSpPr>
            <a:spLocks noGrp="1"/>
          </p:cNvSpPr>
          <p:nvPr>
            <p:ph idx="1"/>
          </p:nvPr>
        </p:nvSpPr>
        <p:spPr/>
        <p:txBody>
          <a:bodyPr/>
          <a:lstStyle/>
          <a:p>
            <a:r>
              <a:rPr lang="en-US" dirty="0"/>
              <a:t>The ideal of republican liberty had, or course, been destroyed by Napoleon's thinly disguised autocracy. </a:t>
            </a:r>
          </a:p>
          <a:p>
            <a:endParaRPr lang="en-US" dirty="0"/>
          </a:p>
        </p:txBody>
      </p:sp>
    </p:spTree>
    <p:extLst>
      <p:ext uri="{BB962C8B-B14F-4D97-AF65-F5344CB8AC3E}">
        <p14:creationId xmlns:p14="http://schemas.microsoft.com/office/powerpoint/2010/main" val="249814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6F871-05B6-40F8-9904-6D280DA1BD1E}"/>
              </a:ext>
            </a:extLst>
          </p:cNvPr>
          <p:cNvSpPr>
            <a:spLocks noGrp="1"/>
          </p:cNvSpPr>
          <p:nvPr>
            <p:ph type="title"/>
          </p:nvPr>
        </p:nvSpPr>
        <p:spPr/>
        <p:txBody>
          <a:bodyPr/>
          <a:lstStyle/>
          <a:p>
            <a:r>
              <a:rPr lang="en-US" dirty="0"/>
              <a:t>Napoleon and the Catholic Church </a:t>
            </a:r>
          </a:p>
        </p:txBody>
      </p:sp>
      <p:sp>
        <p:nvSpPr>
          <p:cNvPr id="3" name="Content Placeholder 2">
            <a:extLst>
              <a:ext uri="{FF2B5EF4-FFF2-40B4-BE49-F238E27FC236}">
                <a16:creationId xmlns:a16="http://schemas.microsoft.com/office/drawing/2014/main" id="{8F9993E9-6929-4178-98EC-76EFCD8833FB}"/>
              </a:ext>
            </a:extLst>
          </p:cNvPr>
          <p:cNvSpPr>
            <a:spLocks noGrp="1"/>
          </p:cNvSpPr>
          <p:nvPr>
            <p:ph idx="1"/>
          </p:nvPr>
        </p:nvSpPr>
        <p:spPr/>
        <p:txBody>
          <a:bodyPr/>
          <a:lstStyle/>
          <a:p>
            <a:r>
              <a:rPr lang="en-US" dirty="0"/>
              <a:t>In 1801, Napoleon made peace with the oldest and most implacable enemy of the revolution, the Catholic church. </a:t>
            </a:r>
          </a:p>
          <a:p>
            <a:endParaRPr lang="en-US" b="1" i="1" dirty="0"/>
          </a:p>
          <a:p>
            <a:pPr lvl="1"/>
            <a:r>
              <a:rPr lang="en-US" b="1" i="1" dirty="0"/>
              <a:t>Napoleon himself was devoid of any personal faith; he was an 18</a:t>
            </a:r>
            <a:r>
              <a:rPr lang="en-US" b="1" i="1" baseline="30000" dirty="0"/>
              <a:t>th</a:t>
            </a:r>
            <a:r>
              <a:rPr lang="en-US" b="1" i="1" dirty="0"/>
              <a:t> century rationalist who regarded religion at most as a convenience. </a:t>
            </a:r>
          </a:p>
          <a:p>
            <a:pPr lvl="1"/>
            <a:endParaRPr lang="en-US" b="1" i="1" dirty="0"/>
          </a:p>
          <a:p>
            <a:pPr lvl="1"/>
            <a:r>
              <a:rPr lang="en-US" b="1" i="1" dirty="0"/>
              <a:t>Napoleon opened negotiations with Pope Pius VII to reestablish the Catholic church in France. </a:t>
            </a:r>
          </a:p>
        </p:txBody>
      </p:sp>
    </p:spTree>
    <p:extLst>
      <p:ext uri="{BB962C8B-B14F-4D97-AF65-F5344CB8AC3E}">
        <p14:creationId xmlns:p14="http://schemas.microsoft.com/office/powerpoint/2010/main" val="244050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BD76F-286E-4945-A903-CECD75CFCE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78B512-6C0E-4B45-AD5D-B8E0EEC74683}"/>
              </a:ext>
            </a:extLst>
          </p:cNvPr>
          <p:cNvSpPr>
            <a:spLocks noGrp="1"/>
          </p:cNvSpPr>
          <p:nvPr>
            <p:ph idx="1"/>
          </p:nvPr>
        </p:nvSpPr>
        <p:spPr/>
        <p:txBody>
          <a:bodyPr/>
          <a:lstStyle/>
          <a:p>
            <a:r>
              <a:rPr lang="en-US" dirty="0"/>
              <a:t>Napoleon gained more than the pope. Just by signing the Concordat, the pope acknowledged the accomplishments of the revolution. </a:t>
            </a:r>
          </a:p>
          <a:p>
            <a:endParaRPr lang="en-US" dirty="0"/>
          </a:p>
          <a:p>
            <a:r>
              <a:rPr lang="en-US" dirty="0"/>
              <a:t>Catholicism was not reestablished as the state religion; Napoleon was only willing to recognize Catholicism as the religion of a majority of the French people. </a:t>
            </a:r>
          </a:p>
        </p:txBody>
      </p:sp>
    </p:spTree>
    <p:extLst>
      <p:ext uri="{BB962C8B-B14F-4D97-AF65-F5344CB8AC3E}">
        <p14:creationId xmlns:p14="http://schemas.microsoft.com/office/powerpoint/2010/main" val="162936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B4EB-CDA9-4872-A878-C584158D5929}"/>
              </a:ext>
            </a:extLst>
          </p:cNvPr>
          <p:cNvSpPr>
            <a:spLocks noGrp="1"/>
          </p:cNvSpPr>
          <p:nvPr>
            <p:ph type="title"/>
          </p:nvPr>
        </p:nvSpPr>
        <p:spPr/>
        <p:txBody>
          <a:bodyPr/>
          <a:lstStyle/>
          <a:p>
            <a:r>
              <a:rPr lang="en-US" dirty="0"/>
              <a:t>A new code of laws </a:t>
            </a:r>
          </a:p>
        </p:txBody>
      </p:sp>
      <p:sp>
        <p:nvSpPr>
          <p:cNvPr id="3" name="Content Placeholder 2">
            <a:extLst>
              <a:ext uri="{FF2B5EF4-FFF2-40B4-BE49-F238E27FC236}">
                <a16:creationId xmlns:a16="http://schemas.microsoft.com/office/drawing/2014/main" id="{4B17F908-9EE8-4A1B-A12C-5913416F4A33}"/>
              </a:ext>
            </a:extLst>
          </p:cNvPr>
          <p:cNvSpPr>
            <a:spLocks noGrp="1"/>
          </p:cNvSpPr>
          <p:nvPr>
            <p:ph idx="1"/>
          </p:nvPr>
        </p:nvSpPr>
        <p:spPr/>
        <p:txBody>
          <a:bodyPr/>
          <a:lstStyle/>
          <a:p>
            <a:r>
              <a:rPr lang="en-US" dirty="0"/>
              <a:t>Before the Revolution, France did not have a single set of laws but rather some three hundred different legal systems. </a:t>
            </a:r>
          </a:p>
          <a:p>
            <a:r>
              <a:rPr lang="en-US" dirty="0"/>
              <a:t>It remained for Napoleon to bring the work to completion in seven codes, the most important of which was the Civil Code (also known as the code of Napoleon). </a:t>
            </a:r>
          </a:p>
          <a:p>
            <a:pPr lvl="1"/>
            <a:r>
              <a:rPr lang="en-US" dirty="0"/>
              <a:t>This preserved most of the revolutionary gains by recognizing the principle of the equality of all citizens before the law, the right of individuals to choose their professions, religious toleration, and the abolition of serfdom and feudalism. </a:t>
            </a:r>
          </a:p>
          <a:p>
            <a:pPr lvl="1"/>
            <a:endParaRPr lang="en-US" dirty="0"/>
          </a:p>
          <a:p>
            <a:pPr lvl="1"/>
            <a:r>
              <a:rPr lang="en-US" dirty="0"/>
              <a:t>The Civil Code clearly reflected the revolutionary aspirations for a uniform legal system, legal equality, and protection of property and individuals. </a:t>
            </a:r>
          </a:p>
        </p:txBody>
      </p:sp>
    </p:spTree>
    <p:extLst>
      <p:ext uri="{BB962C8B-B14F-4D97-AF65-F5344CB8AC3E}">
        <p14:creationId xmlns:p14="http://schemas.microsoft.com/office/powerpoint/2010/main" val="84549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FA819-43C6-44DA-A632-92A9B3D3C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05FE9C-CEAD-444B-BB15-985F99C8C261}"/>
              </a:ext>
            </a:extLst>
          </p:cNvPr>
          <p:cNvSpPr>
            <a:spLocks noGrp="1"/>
          </p:cNvSpPr>
          <p:nvPr>
            <p:ph idx="1"/>
          </p:nvPr>
        </p:nvSpPr>
        <p:spPr/>
        <p:txBody>
          <a:bodyPr/>
          <a:lstStyle/>
          <a:p>
            <a:r>
              <a:rPr lang="en-US" dirty="0"/>
              <a:t>The control of fathers over their families was restored. </a:t>
            </a:r>
          </a:p>
          <a:p>
            <a:r>
              <a:rPr lang="en-US" dirty="0"/>
              <a:t>Divorce was still allowed but was made more difficult for women to obtain.</a:t>
            </a:r>
          </a:p>
          <a:p>
            <a:r>
              <a:rPr lang="en-US" dirty="0"/>
              <a:t>A wife in adultery could be divorced by her husband and even imprisoned. </a:t>
            </a:r>
          </a:p>
          <a:p>
            <a:r>
              <a:rPr lang="en-US" dirty="0"/>
              <a:t>A husband could only be accused of adultery if he moved his mistress into his home. </a:t>
            </a:r>
          </a:p>
        </p:txBody>
      </p:sp>
    </p:spTree>
    <p:extLst>
      <p:ext uri="{BB962C8B-B14F-4D97-AF65-F5344CB8AC3E}">
        <p14:creationId xmlns:p14="http://schemas.microsoft.com/office/powerpoint/2010/main" val="4236793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24AE7-1459-4D88-8437-F407DF5DC1D6}"/>
              </a:ext>
            </a:extLst>
          </p:cNvPr>
          <p:cNvSpPr>
            <a:spLocks noGrp="1"/>
          </p:cNvSpPr>
          <p:nvPr>
            <p:ph type="title"/>
          </p:nvPr>
        </p:nvSpPr>
        <p:spPr/>
        <p:txBody>
          <a:bodyPr/>
          <a:lstStyle/>
          <a:p>
            <a:r>
              <a:rPr lang="en-US" dirty="0"/>
              <a:t>The French bureaucracy </a:t>
            </a:r>
          </a:p>
        </p:txBody>
      </p:sp>
      <p:sp>
        <p:nvSpPr>
          <p:cNvPr id="3" name="Content Placeholder 2">
            <a:extLst>
              <a:ext uri="{FF2B5EF4-FFF2-40B4-BE49-F238E27FC236}">
                <a16:creationId xmlns:a16="http://schemas.microsoft.com/office/drawing/2014/main" id="{B2CABCF9-6E5D-44B8-81D0-505BB0F26A62}"/>
              </a:ext>
            </a:extLst>
          </p:cNvPr>
          <p:cNvSpPr>
            <a:spLocks noGrp="1"/>
          </p:cNvSpPr>
          <p:nvPr>
            <p:ph idx="1"/>
          </p:nvPr>
        </p:nvSpPr>
        <p:spPr/>
        <p:txBody>
          <a:bodyPr/>
          <a:lstStyle/>
          <a:p>
            <a:r>
              <a:rPr lang="en-US" dirty="0"/>
              <a:t>Napoleon also worked on rationalizing the bureaucratic structure of France by developing a powerful centralized administration machine. </a:t>
            </a:r>
          </a:p>
          <a:p>
            <a:endParaRPr lang="en-US" dirty="0"/>
          </a:p>
          <a:p>
            <a:r>
              <a:rPr lang="en-US" dirty="0"/>
              <a:t>During the revolution, the National Assembly had divided France into 83 departments and replaced the provincial estates, nobles, and intendants with self-governing assemblies. </a:t>
            </a:r>
          </a:p>
          <a:p>
            <a:endParaRPr lang="en-US" dirty="0"/>
          </a:p>
          <a:p>
            <a:r>
              <a:rPr lang="en-US" dirty="0"/>
              <a:t>Napoleon kept the departments but eliminated the locally elected assemblies and instituted new officials, the most important of which were the perfects. </a:t>
            </a:r>
          </a:p>
        </p:txBody>
      </p:sp>
    </p:spTree>
    <p:extLst>
      <p:ext uri="{BB962C8B-B14F-4D97-AF65-F5344CB8AC3E}">
        <p14:creationId xmlns:p14="http://schemas.microsoft.com/office/powerpoint/2010/main" val="176896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711FE-DE39-4E60-9D85-F4ECC26382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706112-A5C5-462A-8A98-E1E2AF72FF3F}"/>
              </a:ext>
            </a:extLst>
          </p:cNvPr>
          <p:cNvSpPr>
            <a:spLocks noGrp="1"/>
          </p:cNvSpPr>
          <p:nvPr>
            <p:ph idx="1"/>
          </p:nvPr>
        </p:nvSpPr>
        <p:spPr/>
        <p:txBody>
          <a:bodyPr/>
          <a:lstStyle/>
          <a:p>
            <a:r>
              <a:rPr lang="en-US" dirty="0"/>
              <a:t>Taxes were now collected by professional collectors employed by the state who dealt directly with each individual taxpayer. </a:t>
            </a:r>
          </a:p>
        </p:txBody>
      </p:sp>
    </p:spTree>
    <p:extLst>
      <p:ext uri="{BB962C8B-B14F-4D97-AF65-F5344CB8AC3E}">
        <p14:creationId xmlns:p14="http://schemas.microsoft.com/office/powerpoint/2010/main" val="3717422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D00-724E-483A-A20B-69AC3EF04A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BE56F7-AAA3-4A30-BFEC-D36F92474EA4}"/>
              </a:ext>
            </a:extLst>
          </p:cNvPr>
          <p:cNvSpPr>
            <a:spLocks noGrp="1"/>
          </p:cNvSpPr>
          <p:nvPr>
            <p:ph idx="1"/>
          </p:nvPr>
        </p:nvSpPr>
        <p:spPr/>
        <p:txBody>
          <a:bodyPr/>
          <a:lstStyle/>
          <a:p>
            <a:r>
              <a:rPr lang="en-US" dirty="0"/>
              <a:t>Napoleon created a new aristocracy based on </a:t>
            </a:r>
            <a:r>
              <a:rPr lang="en-US" dirty="0" err="1"/>
              <a:t>mert</a:t>
            </a:r>
            <a:r>
              <a:rPr lang="en-US" dirty="0"/>
              <a:t> in the state service. </a:t>
            </a:r>
          </a:p>
          <a:p>
            <a:r>
              <a:rPr lang="en-US" dirty="0"/>
              <a:t>Napoleon created 3,263 nobles between 1808 and 1814; nearly 60 percent were military officers, and the remainder came from the upper ranks of the civil service or were other state and local officials. </a:t>
            </a:r>
          </a:p>
          <a:p>
            <a:endParaRPr lang="en-US" dirty="0"/>
          </a:p>
          <a:p>
            <a:r>
              <a:rPr lang="en-US" dirty="0"/>
              <a:t>Socially, only 22 percent of Napoleons aristocracy came from the nobility of the old regime; almost 60 percent were bourgeois in origin. </a:t>
            </a:r>
          </a:p>
        </p:txBody>
      </p:sp>
    </p:spTree>
    <p:extLst>
      <p:ext uri="{BB962C8B-B14F-4D97-AF65-F5344CB8AC3E}">
        <p14:creationId xmlns:p14="http://schemas.microsoft.com/office/powerpoint/2010/main" val="3950729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BF7F-5C00-467F-BC53-E9E49DEA3B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E1CBDB-DAB8-453F-ABC5-C2D92CC2FECC}"/>
              </a:ext>
            </a:extLst>
          </p:cNvPr>
          <p:cNvSpPr>
            <a:spLocks noGrp="1"/>
          </p:cNvSpPr>
          <p:nvPr>
            <p:ph idx="1"/>
          </p:nvPr>
        </p:nvSpPr>
        <p:spPr/>
        <p:txBody>
          <a:bodyPr/>
          <a:lstStyle/>
          <a:p>
            <a:r>
              <a:rPr lang="en-US" dirty="0"/>
              <a:t>Domestic Policies </a:t>
            </a:r>
          </a:p>
          <a:p>
            <a:pPr lvl="1"/>
            <a:r>
              <a:rPr lang="en-US" dirty="0"/>
              <a:t>Although equality was preserved in the law code and the opening of careers to talent, the creation of a new aristocracy, the strong protection accorded to property rights, and the use of conscription for the military make it clear that much equality had been lost. </a:t>
            </a:r>
          </a:p>
          <a:p>
            <a:pPr lvl="1"/>
            <a:endParaRPr lang="en-US" dirty="0"/>
          </a:p>
          <a:p>
            <a:pPr lvl="1"/>
            <a:endParaRPr lang="en-US" dirty="0"/>
          </a:p>
        </p:txBody>
      </p:sp>
    </p:spTree>
    <p:extLst>
      <p:ext uri="{BB962C8B-B14F-4D97-AF65-F5344CB8AC3E}">
        <p14:creationId xmlns:p14="http://schemas.microsoft.com/office/powerpoint/2010/main" val="300917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A3D3-0A30-4F97-B701-4CDC5D5A53CC}"/>
              </a:ext>
            </a:extLst>
          </p:cNvPr>
          <p:cNvSpPr>
            <a:spLocks noGrp="1"/>
          </p:cNvSpPr>
          <p:nvPr>
            <p:ph type="title"/>
          </p:nvPr>
        </p:nvSpPr>
        <p:spPr/>
        <p:txBody>
          <a:bodyPr/>
          <a:lstStyle/>
          <a:p>
            <a:r>
              <a:rPr lang="en-US" dirty="0"/>
              <a:t>The age of napoleon </a:t>
            </a:r>
          </a:p>
        </p:txBody>
      </p:sp>
      <p:sp>
        <p:nvSpPr>
          <p:cNvPr id="3" name="Content Placeholder 2">
            <a:extLst>
              <a:ext uri="{FF2B5EF4-FFF2-40B4-BE49-F238E27FC236}">
                <a16:creationId xmlns:a16="http://schemas.microsoft.com/office/drawing/2014/main" id="{0FE7C23D-58A4-4FBB-B60D-D574A188ED11}"/>
              </a:ext>
            </a:extLst>
          </p:cNvPr>
          <p:cNvSpPr>
            <a:spLocks noGrp="1"/>
          </p:cNvSpPr>
          <p:nvPr>
            <p:ph idx="1"/>
          </p:nvPr>
        </p:nvSpPr>
        <p:spPr/>
        <p:txBody>
          <a:bodyPr/>
          <a:lstStyle/>
          <a:p>
            <a:r>
              <a:rPr lang="en-US" dirty="0"/>
              <a:t>Napoleon dominated both French and European history from 1799 to 1815. </a:t>
            </a:r>
          </a:p>
          <a:p>
            <a:r>
              <a:rPr lang="en-US" dirty="0"/>
              <a:t>The coup that brought him to power occurred exactly ten years after the outbreak of the of the French Revolution. </a:t>
            </a:r>
          </a:p>
        </p:txBody>
      </p:sp>
    </p:spTree>
    <p:extLst>
      <p:ext uri="{BB962C8B-B14F-4D97-AF65-F5344CB8AC3E}">
        <p14:creationId xmlns:p14="http://schemas.microsoft.com/office/powerpoint/2010/main" val="3407521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3FE3A-6318-4757-B5CB-ADD2A56E73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BFB406-6937-4F46-AB51-CB0DB721B645}"/>
              </a:ext>
            </a:extLst>
          </p:cNvPr>
          <p:cNvSpPr>
            <a:spLocks noGrp="1"/>
          </p:cNvSpPr>
          <p:nvPr>
            <p:ph idx="1"/>
          </p:nvPr>
        </p:nvSpPr>
        <p:spPr/>
        <p:txBody>
          <a:bodyPr/>
          <a:lstStyle/>
          <a:p>
            <a:r>
              <a:rPr lang="en-US" dirty="0"/>
              <a:t>Liberty had been replaced by an initially benevolent despotism (the exercise of absolute power) that grew increasingly arbitrary. </a:t>
            </a:r>
          </a:p>
          <a:p>
            <a:endParaRPr lang="en-US" dirty="0"/>
          </a:p>
          <a:p>
            <a:endParaRPr lang="en-US" dirty="0"/>
          </a:p>
        </p:txBody>
      </p:sp>
    </p:spTree>
    <p:extLst>
      <p:ext uri="{BB962C8B-B14F-4D97-AF65-F5344CB8AC3E}">
        <p14:creationId xmlns:p14="http://schemas.microsoft.com/office/powerpoint/2010/main" val="955512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945D-E3F1-4766-A849-EFDECA4A796F}"/>
              </a:ext>
            </a:extLst>
          </p:cNvPr>
          <p:cNvSpPr>
            <a:spLocks noGrp="1"/>
          </p:cNvSpPr>
          <p:nvPr>
            <p:ph type="title"/>
          </p:nvPr>
        </p:nvSpPr>
        <p:spPr/>
        <p:txBody>
          <a:bodyPr/>
          <a:lstStyle/>
          <a:p>
            <a:r>
              <a:rPr lang="en-US" dirty="0"/>
              <a:t>Napoleon’s Empire and the European response </a:t>
            </a:r>
          </a:p>
        </p:txBody>
      </p:sp>
      <p:sp>
        <p:nvSpPr>
          <p:cNvPr id="3" name="Content Placeholder 2">
            <a:extLst>
              <a:ext uri="{FF2B5EF4-FFF2-40B4-BE49-F238E27FC236}">
                <a16:creationId xmlns:a16="http://schemas.microsoft.com/office/drawing/2014/main" id="{AFD811D1-109B-43EC-973E-95CF2D0D2394}"/>
              </a:ext>
            </a:extLst>
          </p:cNvPr>
          <p:cNvSpPr>
            <a:spLocks noGrp="1"/>
          </p:cNvSpPr>
          <p:nvPr>
            <p:ph idx="1"/>
          </p:nvPr>
        </p:nvSpPr>
        <p:spPr/>
        <p:txBody>
          <a:bodyPr/>
          <a:lstStyle/>
          <a:p>
            <a:r>
              <a:rPr lang="en-US" dirty="0"/>
              <a:t>When Napoleon became consul in 1799, France was at war with a second European coalition of Russia, Great Britain, and Austria. </a:t>
            </a:r>
          </a:p>
          <a:p>
            <a:endParaRPr lang="en-US" dirty="0"/>
          </a:p>
          <a:p>
            <a:r>
              <a:rPr lang="en-US" dirty="0"/>
              <a:t>In 1803, war was renewed with Britain, which was soon joined by Austria, Russia, and Prussia in the Third Coalition. </a:t>
            </a:r>
          </a:p>
        </p:txBody>
      </p:sp>
    </p:spTree>
    <p:extLst>
      <p:ext uri="{BB962C8B-B14F-4D97-AF65-F5344CB8AC3E}">
        <p14:creationId xmlns:p14="http://schemas.microsoft.com/office/powerpoint/2010/main" val="1649811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790A5-9B79-4495-A701-73764FC312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91A58A-549C-452C-A293-F03EE7279880}"/>
              </a:ext>
            </a:extLst>
          </p:cNvPr>
          <p:cNvSpPr>
            <a:spLocks noGrp="1"/>
          </p:cNvSpPr>
          <p:nvPr>
            <p:ph idx="1"/>
          </p:nvPr>
        </p:nvSpPr>
        <p:spPr/>
        <p:txBody>
          <a:bodyPr/>
          <a:lstStyle/>
          <a:p>
            <a:r>
              <a:rPr lang="en-US" dirty="0"/>
              <a:t>In a series of battles at Ulm, Austerlitz, Jena, and </a:t>
            </a:r>
            <a:r>
              <a:rPr lang="en-US" dirty="0" err="1"/>
              <a:t>Eylau</a:t>
            </a:r>
            <a:r>
              <a:rPr lang="en-US" dirty="0"/>
              <a:t> from 1805 to 1807, Napoleon’s Grand Army defeated the Continental members of the coalition, giving him opportunity to create a new European order. </a:t>
            </a:r>
          </a:p>
        </p:txBody>
      </p:sp>
    </p:spTree>
    <p:extLst>
      <p:ext uri="{BB962C8B-B14F-4D97-AF65-F5344CB8AC3E}">
        <p14:creationId xmlns:p14="http://schemas.microsoft.com/office/powerpoint/2010/main" val="1886496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35F89-F13D-4FFC-A879-A1A2EBCCDF1F}"/>
              </a:ext>
            </a:extLst>
          </p:cNvPr>
          <p:cNvSpPr>
            <a:spLocks noGrp="1"/>
          </p:cNvSpPr>
          <p:nvPr>
            <p:ph type="title"/>
          </p:nvPr>
        </p:nvSpPr>
        <p:spPr/>
        <p:txBody>
          <a:bodyPr/>
          <a:lstStyle/>
          <a:p>
            <a:r>
              <a:rPr lang="en-US" dirty="0"/>
              <a:t>Napoleon’s Grand Empire </a:t>
            </a:r>
          </a:p>
        </p:txBody>
      </p:sp>
      <p:sp>
        <p:nvSpPr>
          <p:cNvPr id="3" name="Content Placeholder 2">
            <a:extLst>
              <a:ext uri="{FF2B5EF4-FFF2-40B4-BE49-F238E27FC236}">
                <a16:creationId xmlns:a16="http://schemas.microsoft.com/office/drawing/2014/main" id="{C7345955-246B-41C6-9570-CCFAABF38D59}"/>
              </a:ext>
            </a:extLst>
          </p:cNvPr>
          <p:cNvSpPr>
            <a:spLocks noGrp="1"/>
          </p:cNvSpPr>
          <p:nvPr>
            <p:ph idx="1"/>
          </p:nvPr>
        </p:nvSpPr>
        <p:spPr/>
        <p:txBody>
          <a:bodyPr/>
          <a:lstStyle/>
          <a:p>
            <a:r>
              <a:rPr lang="en-US" dirty="0"/>
              <a:t>The Grand Empire was composed of three major parts: the French empire, a series of dependent states, and allied states. </a:t>
            </a:r>
          </a:p>
          <a:p>
            <a:endParaRPr lang="en-US" dirty="0"/>
          </a:p>
          <a:p>
            <a:pPr lvl="1"/>
            <a:r>
              <a:rPr lang="en-US" dirty="0"/>
              <a:t>The French empire, the inner core of the Grand Empire, consisted of an enlarged France extending to the Rhine in the east and including the western half of Italy north of Rome. </a:t>
            </a:r>
          </a:p>
          <a:p>
            <a:pPr lvl="1"/>
            <a:r>
              <a:rPr lang="en-US" dirty="0"/>
              <a:t>Dependent states included Spain, the Netherlands, the kingdom of Italy, the Swiss Republic, the Grand Duchy of Warsaw, and the Confederation of the Rhine (a union of all German states except Austria and Prussia). </a:t>
            </a:r>
          </a:p>
          <a:p>
            <a:pPr lvl="1"/>
            <a:r>
              <a:rPr lang="en-US" dirty="0"/>
              <a:t>Allied states were those defeated by Napoleon and forced to join his struggle against Britain; they included Prussia,  Austria, and Russia). </a:t>
            </a:r>
          </a:p>
        </p:txBody>
      </p:sp>
    </p:spTree>
    <p:extLst>
      <p:ext uri="{BB962C8B-B14F-4D97-AF65-F5344CB8AC3E}">
        <p14:creationId xmlns:p14="http://schemas.microsoft.com/office/powerpoint/2010/main" val="342567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ED18-4BFF-4E77-A4E1-0056D075AE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9216AA-2203-43C3-8819-EC809DE89344}"/>
              </a:ext>
            </a:extLst>
          </p:cNvPr>
          <p:cNvSpPr>
            <a:spLocks noGrp="1"/>
          </p:cNvSpPr>
          <p:nvPr>
            <p:ph idx="1"/>
          </p:nvPr>
        </p:nvSpPr>
        <p:spPr/>
        <p:txBody>
          <a:bodyPr/>
          <a:lstStyle/>
          <a:p>
            <a:r>
              <a:rPr lang="en-US" dirty="0"/>
              <a:t>Napoleon considered himself the leader of the Grand Empire. </a:t>
            </a:r>
          </a:p>
          <a:p>
            <a:pPr lvl="1"/>
            <a:r>
              <a:rPr lang="en-US" dirty="0"/>
              <a:t>Napoleon demanded obedience, in part because he needed a common front against the British and in part because his growing egotism required obedience to his will. </a:t>
            </a:r>
          </a:p>
          <a:p>
            <a:pPr lvl="1"/>
            <a:endParaRPr lang="en-US" dirty="0"/>
          </a:p>
          <a:p>
            <a:pPr lvl="1"/>
            <a:r>
              <a:rPr lang="en-US" dirty="0"/>
              <a:t>In the inner core and dependent states of his Grand Empire, Napoleon tried to destroy the old order. </a:t>
            </a:r>
          </a:p>
        </p:txBody>
      </p:sp>
    </p:spTree>
    <p:extLst>
      <p:ext uri="{BB962C8B-B14F-4D97-AF65-F5344CB8AC3E}">
        <p14:creationId xmlns:p14="http://schemas.microsoft.com/office/powerpoint/2010/main" val="4200996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ACDD5-78E7-4345-9729-732B1A6C36FF}"/>
              </a:ext>
            </a:extLst>
          </p:cNvPr>
          <p:cNvSpPr>
            <a:spLocks noGrp="1"/>
          </p:cNvSpPr>
          <p:nvPr>
            <p:ph type="title"/>
          </p:nvPr>
        </p:nvSpPr>
        <p:spPr/>
        <p:txBody>
          <a:bodyPr/>
          <a:lstStyle/>
          <a:p>
            <a:r>
              <a:rPr lang="en-US" dirty="0"/>
              <a:t>Problems: great Britain and nationalism </a:t>
            </a:r>
          </a:p>
        </p:txBody>
      </p:sp>
      <p:sp>
        <p:nvSpPr>
          <p:cNvPr id="3" name="Content Placeholder 2">
            <a:extLst>
              <a:ext uri="{FF2B5EF4-FFF2-40B4-BE49-F238E27FC236}">
                <a16:creationId xmlns:a16="http://schemas.microsoft.com/office/drawing/2014/main" id="{8DBC4C2B-B57B-4EB3-89A5-FBBB4026CA0A}"/>
              </a:ext>
            </a:extLst>
          </p:cNvPr>
          <p:cNvSpPr>
            <a:spLocks noGrp="1"/>
          </p:cNvSpPr>
          <p:nvPr>
            <p:ph idx="1"/>
          </p:nvPr>
        </p:nvSpPr>
        <p:spPr/>
        <p:txBody>
          <a:bodyPr/>
          <a:lstStyle/>
          <a:p>
            <a:r>
              <a:rPr lang="en-US" dirty="0"/>
              <a:t>Like Hitler 130 years later, Napoleon hoped that his Grand Empire would last for centuries; like Hitler’s empire, it collapsed almost as rapidly as it had been formed. </a:t>
            </a:r>
          </a:p>
          <a:p>
            <a:pPr lvl="1"/>
            <a:r>
              <a:rPr lang="en-US" dirty="0"/>
              <a:t>Two major reasons:</a:t>
            </a:r>
          </a:p>
          <a:p>
            <a:pPr lvl="2"/>
            <a:r>
              <a:rPr lang="en-US" dirty="0"/>
              <a:t>1. Britain’s survival was due primarily to its sea power. </a:t>
            </a:r>
          </a:p>
          <a:p>
            <a:pPr lvl="2"/>
            <a:r>
              <a:rPr lang="en-US" dirty="0"/>
              <a:t>2. Nationalism </a:t>
            </a:r>
          </a:p>
          <a:p>
            <a:pPr lvl="3"/>
            <a:r>
              <a:rPr lang="en-US" dirty="0"/>
              <a:t>Nationalism involved the unique cultural identity  of a people based on common language, religion, and national symbols. The spirit of French nationalism involved the unique cultural identity of a people based on common language, religion, and national symbols. </a:t>
            </a:r>
          </a:p>
        </p:txBody>
      </p:sp>
    </p:spTree>
    <p:extLst>
      <p:ext uri="{BB962C8B-B14F-4D97-AF65-F5344CB8AC3E}">
        <p14:creationId xmlns:p14="http://schemas.microsoft.com/office/powerpoint/2010/main" val="963492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8160-1060-4005-87D4-E1E32D50A4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16B7F7-F443-40D3-91F2-AB514D26AE42}"/>
              </a:ext>
            </a:extLst>
          </p:cNvPr>
          <p:cNvSpPr>
            <a:spLocks noGrp="1"/>
          </p:cNvSpPr>
          <p:nvPr>
            <p:ph idx="1"/>
          </p:nvPr>
        </p:nvSpPr>
        <p:spPr/>
        <p:txBody>
          <a:bodyPr/>
          <a:lstStyle/>
          <a:p>
            <a:r>
              <a:rPr lang="en-US" dirty="0"/>
              <a:t>The French aroused nationalism in two ways: </a:t>
            </a:r>
          </a:p>
          <a:p>
            <a:pPr lvl="1"/>
            <a:r>
              <a:rPr lang="en-US" dirty="0"/>
              <a:t>1. by making themselves hated oppressors and thus arousing the patriotism of others in opposition to French nationalism.</a:t>
            </a:r>
          </a:p>
          <a:p>
            <a:pPr lvl="1"/>
            <a:r>
              <a:rPr lang="en-US" dirty="0"/>
              <a:t>2. by showing the people of Europe what nationalism was and what a nation in arms could do. </a:t>
            </a:r>
          </a:p>
        </p:txBody>
      </p:sp>
    </p:spTree>
    <p:extLst>
      <p:ext uri="{BB962C8B-B14F-4D97-AF65-F5344CB8AC3E}">
        <p14:creationId xmlns:p14="http://schemas.microsoft.com/office/powerpoint/2010/main" val="632808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B117-3BCD-404B-961B-963F12C1C37F}"/>
              </a:ext>
            </a:extLst>
          </p:cNvPr>
          <p:cNvSpPr>
            <a:spLocks noGrp="1"/>
          </p:cNvSpPr>
          <p:nvPr>
            <p:ph type="title"/>
          </p:nvPr>
        </p:nvSpPr>
        <p:spPr/>
        <p:txBody>
          <a:bodyPr/>
          <a:lstStyle/>
          <a:p>
            <a:r>
              <a:rPr lang="en-US" dirty="0"/>
              <a:t>The Fall of napoleon </a:t>
            </a:r>
          </a:p>
        </p:txBody>
      </p:sp>
      <p:sp>
        <p:nvSpPr>
          <p:cNvPr id="3" name="Content Placeholder 2">
            <a:extLst>
              <a:ext uri="{FF2B5EF4-FFF2-40B4-BE49-F238E27FC236}">
                <a16:creationId xmlns:a16="http://schemas.microsoft.com/office/drawing/2014/main" id="{3AB18F6B-3CE4-4DA1-9EC4-502EC4C77C86}"/>
              </a:ext>
            </a:extLst>
          </p:cNvPr>
          <p:cNvSpPr>
            <a:spLocks noGrp="1"/>
          </p:cNvSpPr>
          <p:nvPr>
            <p:ph idx="1"/>
          </p:nvPr>
        </p:nvSpPr>
        <p:spPr/>
        <p:txBody>
          <a:bodyPr/>
          <a:lstStyle/>
          <a:p>
            <a:r>
              <a:rPr lang="en-US" dirty="0"/>
              <a:t>The beginning of Napoleon’s downfall came in 1812 with this invasion of Russia. </a:t>
            </a:r>
          </a:p>
          <a:p>
            <a:r>
              <a:rPr lang="en-US" dirty="0"/>
              <a:t>Although aware of the risks in invading such a large country, he also knew that if the Russians were allowed to challenge the Continental system  unopposed, others would soon follow suit. </a:t>
            </a:r>
          </a:p>
        </p:txBody>
      </p:sp>
    </p:spTree>
    <p:extLst>
      <p:ext uri="{BB962C8B-B14F-4D97-AF65-F5344CB8AC3E}">
        <p14:creationId xmlns:p14="http://schemas.microsoft.com/office/powerpoint/2010/main" val="3507646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E0A12-981F-4A65-BF28-178B031FA9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F4273F-A1BD-47F9-903E-C33969AA019F}"/>
              </a:ext>
            </a:extLst>
          </p:cNvPr>
          <p:cNvSpPr>
            <a:spLocks noGrp="1"/>
          </p:cNvSpPr>
          <p:nvPr>
            <p:ph idx="1"/>
          </p:nvPr>
        </p:nvSpPr>
        <p:spPr/>
        <p:txBody>
          <a:bodyPr/>
          <a:lstStyle/>
          <a:p>
            <a:r>
              <a:rPr lang="en-US" dirty="0"/>
              <a:t>In June of 1812, Napoleon’s Grand Army of more than 600,000 men entered Russia. </a:t>
            </a:r>
          </a:p>
          <a:p>
            <a:r>
              <a:rPr lang="en-US" dirty="0"/>
              <a:t>Napoleon’s hopes for victory depended on quickly meeting and defeating the Russian armies, but the Russian forces refused to give battle and retreated hundreds of miles while torching their own villages and countryside to prevent Napoleon’s army from finding food and forage. </a:t>
            </a:r>
          </a:p>
        </p:txBody>
      </p:sp>
    </p:spTree>
    <p:extLst>
      <p:ext uri="{BB962C8B-B14F-4D97-AF65-F5344CB8AC3E}">
        <p14:creationId xmlns:p14="http://schemas.microsoft.com/office/powerpoint/2010/main" val="3397485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A81-0E53-4DAF-BCAC-EA3DF1B47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EED6AF-66EC-445C-987A-3794C28A0D19}"/>
              </a:ext>
            </a:extLst>
          </p:cNvPr>
          <p:cNvSpPr>
            <a:spLocks noGrp="1"/>
          </p:cNvSpPr>
          <p:nvPr>
            <p:ph idx="1"/>
          </p:nvPr>
        </p:nvSpPr>
        <p:spPr/>
        <p:txBody>
          <a:bodyPr/>
          <a:lstStyle/>
          <a:p>
            <a:r>
              <a:rPr lang="en-US" dirty="0"/>
              <a:t>Napoleon abandoned Moscow late in October and made the “Great Retreat” across Russia in terrible winter conditions. </a:t>
            </a:r>
          </a:p>
          <a:p>
            <a:r>
              <a:rPr lang="en-US" dirty="0"/>
              <a:t>Only 400,000 troops managed to straggle back to Poland in January 1813. </a:t>
            </a:r>
          </a:p>
          <a:p>
            <a:endParaRPr lang="en-US" dirty="0"/>
          </a:p>
          <a:p>
            <a:r>
              <a:rPr lang="en-US" dirty="0"/>
              <a:t>This military disaster then led to a war of liberation all over Europe, culminating in Napoleon’s defeat in April 1814. </a:t>
            </a:r>
          </a:p>
        </p:txBody>
      </p:sp>
    </p:spTree>
    <p:extLst>
      <p:ext uri="{BB962C8B-B14F-4D97-AF65-F5344CB8AC3E}">
        <p14:creationId xmlns:p14="http://schemas.microsoft.com/office/powerpoint/2010/main" val="194923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FF843-FA1C-4CF5-ACE8-AAD0A91EE6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2144CC-8348-469C-8ECE-D848FD59D454}"/>
              </a:ext>
            </a:extLst>
          </p:cNvPr>
          <p:cNvSpPr>
            <a:spLocks noGrp="1"/>
          </p:cNvSpPr>
          <p:nvPr>
            <p:ph idx="1"/>
          </p:nvPr>
        </p:nvSpPr>
        <p:spPr/>
        <p:txBody>
          <a:bodyPr/>
          <a:lstStyle/>
          <a:p>
            <a:r>
              <a:rPr lang="en-US" dirty="0"/>
              <a:t>In a sense, Napoleon brought the revolution to an end in 1799, but he was also a child of the revolution; he called himself the Son of the Revolution. </a:t>
            </a:r>
          </a:p>
          <a:p>
            <a:endParaRPr lang="en-US" dirty="0"/>
          </a:p>
          <a:p>
            <a:r>
              <a:rPr lang="en-US" dirty="0"/>
              <a:t>The French Revolution had made possible his rise first in the military and then to supreme power in France. </a:t>
            </a:r>
          </a:p>
        </p:txBody>
      </p:sp>
    </p:spTree>
    <p:extLst>
      <p:ext uri="{BB962C8B-B14F-4D97-AF65-F5344CB8AC3E}">
        <p14:creationId xmlns:p14="http://schemas.microsoft.com/office/powerpoint/2010/main" val="1044966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34B9-0E85-4558-AC21-5ED82F153C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788CB-2D2E-4944-8E33-18E37C3A87C6}"/>
              </a:ext>
            </a:extLst>
          </p:cNvPr>
          <p:cNvSpPr>
            <a:spLocks noGrp="1"/>
          </p:cNvSpPr>
          <p:nvPr>
            <p:ph idx="1"/>
          </p:nvPr>
        </p:nvSpPr>
        <p:spPr/>
        <p:txBody>
          <a:bodyPr/>
          <a:lstStyle/>
          <a:p>
            <a:r>
              <a:rPr lang="en-US" dirty="0"/>
              <a:t>The defeated emperor of the French was allowed to play ruler on the island of Elba, off the coast of Tuscany, while the Bourbon monarchy was restored to France in the person of Louis XVIII, brother of the executed king. </a:t>
            </a:r>
          </a:p>
          <a:p>
            <a:endParaRPr lang="en-US" dirty="0"/>
          </a:p>
          <a:p>
            <a:pPr lvl="1"/>
            <a:r>
              <a:rPr lang="en-US" dirty="0"/>
              <a:t>But the new king had little support, and Napoleon, bored on Elba, slipped back into France. </a:t>
            </a:r>
          </a:p>
          <a:p>
            <a:pPr lvl="1"/>
            <a:r>
              <a:rPr lang="en-US" dirty="0"/>
              <a:t>When troops were sent to capture him, Napoleon opened his coat and addressed them. </a:t>
            </a:r>
          </a:p>
          <a:p>
            <a:pPr lvl="1"/>
            <a:r>
              <a:rPr lang="en-US" dirty="0"/>
              <a:t>The troops went over to his side and Napoleon entered Paris in triumph on March 20</a:t>
            </a:r>
            <a:r>
              <a:rPr lang="en-US" baseline="30000" dirty="0"/>
              <a:t>th</a:t>
            </a:r>
            <a:r>
              <a:rPr lang="en-US" dirty="0"/>
              <a:t>, 1815. </a:t>
            </a:r>
          </a:p>
        </p:txBody>
      </p:sp>
    </p:spTree>
    <p:extLst>
      <p:ext uri="{BB962C8B-B14F-4D97-AF65-F5344CB8AC3E}">
        <p14:creationId xmlns:p14="http://schemas.microsoft.com/office/powerpoint/2010/main" val="2251364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028D-3588-4FBA-867A-297A0BEFD3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2CEA81-C1A7-431F-A83B-1B0EE60F0F35}"/>
              </a:ext>
            </a:extLst>
          </p:cNvPr>
          <p:cNvSpPr>
            <a:spLocks noGrp="1"/>
          </p:cNvSpPr>
          <p:nvPr>
            <p:ph idx="1"/>
          </p:nvPr>
        </p:nvSpPr>
        <p:spPr/>
        <p:txBody>
          <a:bodyPr/>
          <a:lstStyle/>
          <a:p>
            <a:r>
              <a:rPr lang="en-US" dirty="0"/>
              <a:t>The powers that had defeated him pledged once more to fight this person they called the “Enemy and Disturber of the Tranquility of the World.” </a:t>
            </a:r>
          </a:p>
        </p:txBody>
      </p:sp>
    </p:spTree>
    <p:extLst>
      <p:ext uri="{BB962C8B-B14F-4D97-AF65-F5344CB8AC3E}">
        <p14:creationId xmlns:p14="http://schemas.microsoft.com/office/powerpoint/2010/main" val="4274562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5454A-B949-4151-BCF8-61679F577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4C0A68-8119-4F96-B0B1-A9B486D46472}"/>
              </a:ext>
            </a:extLst>
          </p:cNvPr>
          <p:cNvSpPr>
            <a:spLocks noGrp="1"/>
          </p:cNvSpPr>
          <p:nvPr>
            <p:ph idx="1"/>
          </p:nvPr>
        </p:nvSpPr>
        <p:spPr/>
        <p:txBody>
          <a:bodyPr/>
          <a:lstStyle/>
          <a:p>
            <a:r>
              <a:rPr lang="en-US" dirty="0"/>
              <a:t>Having decided to strike first at his enemies, Napoleon raised yet another army and moved to attack the nearest allied forces stationed in Belgium. </a:t>
            </a:r>
          </a:p>
          <a:p>
            <a:endParaRPr lang="en-US" dirty="0"/>
          </a:p>
          <a:p>
            <a:r>
              <a:rPr lang="en-US" dirty="0"/>
              <a:t>At Waterloo on June 18</a:t>
            </a:r>
            <a:r>
              <a:rPr lang="en-US" baseline="30000" dirty="0"/>
              <a:t>th</a:t>
            </a:r>
            <a:r>
              <a:rPr lang="en-US" dirty="0"/>
              <a:t>, Napoleon met a combined British and Prussian army under the duke of Wellington and suffered a bloody defeat. </a:t>
            </a:r>
          </a:p>
          <a:p>
            <a:endParaRPr lang="en-US" dirty="0"/>
          </a:p>
          <a:p>
            <a:r>
              <a:rPr lang="en-US" dirty="0"/>
              <a:t>This time, the victorious allies exiled him to Saint Helena, a small and forsaken island in the South Atlantic. </a:t>
            </a:r>
          </a:p>
          <a:p>
            <a:pPr lvl="1"/>
            <a:r>
              <a:rPr lang="en-US" dirty="0"/>
              <a:t>Only Napoleon’s memory would continue to haunt French political life. </a:t>
            </a:r>
          </a:p>
          <a:p>
            <a:endParaRPr lang="en-US" dirty="0"/>
          </a:p>
          <a:p>
            <a:endParaRPr lang="en-US" dirty="0"/>
          </a:p>
        </p:txBody>
      </p:sp>
    </p:spTree>
    <p:extLst>
      <p:ext uri="{BB962C8B-B14F-4D97-AF65-F5344CB8AC3E}">
        <p14:creationId xmlns:p14="http://schemas.microsoft.com/office/powerpoint/2010/main" val="327537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760-1B48-4FB5-8EA2-CD455F6095A6}"/>
              </a:ext>
            </a:extLst>
          </p:cNvPr>
          <p:cNvSpPr>
            <a:spLocks noGrp="1"/>
          </p:cNvSpPr>
          <p:nvPr>
            <p:ph type="title"/>
          </p:nvPr>
        </p:nvSpPr>
        <p:spPr/>
        <p:txBody>
          <a:bodyPr/>
          <a:lstStyle/>
          <a:p>
            <a:r>
              <a:rPr lang="en-US" dirty="0"/>
              <a:t>The rise of napoleon </a:t>
            </a:r>
          </a:p>
        </p:txBody>
      </p:sp>
      <p:sp>
        <p:nvSpPr>
          <p:cNvPr id="3" name="Content Placeholder 2">
            <a:extLst>
              <a:ext uri="{FF2B5EF4-FFF2-40B4-BE49-F238E27FC236}">
                <a16:creationId xmlns:a16="http://schemas.microsoft.com/office/drawing/2014/main" id="{34425E40-1EFF-45D0-B059-EC97356B8C7D}"/>
              </a:ext>
            </a:extLst>
          </p:cNvPr>
          <p:cNvSpPr>
            <a:spLocks noGrp="1"/>
          </p:cNvSpPr>
          <p:nvPr>
            <p:ph idx="1"/>
          </p:nvPr>
        </p:nvSpPr>
        <p:spPr/>
        <p:txBody>
          <a:bodyPr/>
          <a:lstStyle/>
          <a:p>
            <a:r>
              <a:rPr lang="en-US" dirty="0"/>
              <a:t>Napoleon was born in Corsica in 1769, only a few months after France had annexed the island. </a:t>
            </a:r>
          </a:p>
          <a:p>
            <a:r>
              <a:rPr lang="en-US" dirty="0"/>
              <a:t>His military education led to his commission in 1785 as a lieutenant, although he was not well liked by his fellow officers because he was short, spoke with an Italian accent, and had little money. </a:t>
            </a:r>
          </a:p>
        </p:txBody>
      </p:sp>
    </p:spTree>
    <p:extLst>
      <p:ext uri="{BB962C8B-B14F-4D97-AF65-F5344CB8AC3E}">
        <p14:creationId xmlns:p14="http://schemas.microsoft.com/office/powerpoint/2010/main" val="400876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9A34-6D38-45C6-86DD-0BF4145572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AB72DB-C952-49B1-8FC9-250903C43FA9}"/>
              </a:ext>
            </a:extLst>
          </p:cNvPr>
          <p:cNvSpPr>
            <a:spLocks noGrp="1"/>
          </p:cNvSpPr>
          <p:nvPr>
            <p:ph idx="1"/>
          </p:nvPr>
        </p:nvSpPr>
        <p:spPr/>
        <p:txBody>
          <a:bodyPr/>
          <a:lstStyle/>
          <a:p>
            <a:r>
              <a:rPr lang="en-US" dirty="0"/>
              <a:t>In October 1795, he saved the National Convention from the Parisian mob and in 1796 was made commander of the French army in Italy. </a:t>
            </a:r>
          </a:p>
          <a:p>
            <a:r>
              <a:rPr lang="en-US" dirty="0"/>
              <a:t>Then he turned a group of ill-disciplined soldiers into an effective fighting fore and in a series of stunning victories defeated the Austrians and dictated peace to them in 1797. </a:t>
            </a:r>
          </a:p>
        </p:txBody>
      </p:sp>
    </p:spTree>
    <p:extLst>
      <p:ext uri="{BB962C8B-B14F-4D97-AF65-F5344CB8AC3E}">
        <p14:creationId xmlns:p14="http://schemas.microsoft.com/office/powerpoint/2010/main" val="278260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D5EC-A5BE-40C4-8F68-0B487BAD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71E08A-4D51-4C6E-9182-AA018043AA12}"/>
              </a:ext>
            </a:extLst>
          </p:cNvPr>
          <p:cNvSpPr>
            <a:spLocks noGrp="1"/>
          </p:cNvSpPr>
          <p:nvPr>
            <p:ph idx="1"/>
          </p:nvPr>
        </p:nvSpPr>
        <p:spPr/>
        <p:txBody>
          <a:bodyPr/>
          <a:lstStyle/>
          <a:p>
            <a:r>
              <a:rPr lang="en-US" dirty="0"/>
              <a:t>Through his Italian campaigns, Napoleon won the confidence of his men by his energy, charm, and ability to comprehend complex issues quickly and make decisions rapidly. </a:t>
            </a:r>
          </a:p>
          <a:p>
            <a:endParaRPr lang="en-US" dirty="0"/>
          </a:p>
          <a:p>
            <a:r>
              <a:rPr lang="en-US" dirty="0"/>
              <a:t>In 1797, Napoleon returned to France as a conquering hero and was given command of an army training to invade England. </a:t>
            </a:r>
          </a:p>
          <a:p>
            <a:r>
              <a:rPr lang="en-US" dirty="0"/>
              <a:t>Believing that the French were unready for such an invasion, he proposed instead to strike indirectly at Britain by taking Egypt and threatening India, a major source of British wealth. </a:t>
            </a:r>
          </a:p>
        </p:txBody>
      </p:sp>
    </p:spTree>
    <p:extLst>
      <p:ext uri="{BB962C8B-B14F-4D97-AF65-F5344CB8AC3E}">
        <p14:creationId xmlns:p14="http://schemas.microsoft.com/office/powerpoint/2010/main" val="207739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A4E65-5B65-47B7-8CD8-1B84B59432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C3E42E-6C86-4E6D-A1EC-271249B563CD}"/>
              </a:ext>
            </a:extLst>
          </p:cNvPr>
          <p:cNvSpPr>
            <a:spLocks noGrp="1"/>
          </p:cNvSpPr>
          <p:nvPr>
            <p:ph idx="1"/>
          </p:nvPr>
        </p:nvSpPr>
        <p:spPr/>
        <p:txBody>
          <a:bodyPr/>
          <a:lstStyle/>
          <a:p>
            <a:r>
              <a:rPr lang="en-US" dirty="0"/>
              <a:t>See no future in certain defeat, Napoleon did not hesitate to abandon his army and return to Paris, where he participated in the coup </a:t>
            </a:r>
            <a:r>
              <a:rPr lang="en-US" dirty="0" err="1"/>
              <a:t>d’etat</a:t>
            </a:r>
            <a:r>
              <a:rPr lang="en-US" dirty="0"/>
              <a:t> that ultimately led to his virtual dictatorship of France. </a:t>
            </a:r>
          </a:p>
          <a:p>
            <a:endParaRPr lang="en-US" dirty="0"/>
          </a:p>
          <a:p>
            <a:r>
              <a:rPr lang="en-US" dirty="0"/>
              <a:t>He was only thirty years old at the time. </a:t>
            </a:r>
          </a:p>
        </p:txBody>
      </p:sp>
    </p:spTree>
    <p:extLst>
      <p:ext uri="{BB962C8B-B14F-4D97-AF65-F5344CB8AC3E}">
        <p14:creationId xmlns:p14="http://schemas.microsoft.com/office/powerpoint/2010/main" val="4053655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5E3A-EABB-4682-9BAD-268138124B5B}"/>
              </a:ext>
            </a:extLst>
          </p:cNvPr>
          <p:cNvSpPr>
            <a:spLocks noGrp="1"/>
          </p:cNvSpPr>
          <p:nvPr>
            <p:ph type="title"/>
          </p:nvPr>
        </p:nvSpPr>
        <p:spPr/>
        <p:txBody>
          <a:bodyPr/>
          <a:lstStyle/>
          <a:p>
            <a:r>
              <a:rPr lang="en-US" dirty="0"/>
              <a:t>The Coronation of napoleon </a:t>
            </a:r>
          </a:p>
        </p:txBody>
      </p:sp>
      <p:sp>
        <p:nvSpPr>
          <p:cNvPr id="3" name="Content Placeholder 2">
            <a:extLst>
              <a:ext uri="{FF2B5EF4-FFF2-40B4-BE49-F238E27FC236}">
                <a16:creationId xmlns:a16="http://schemas.microsoft.com/office/drawing/2014/main" id="{BF59C368-C1AD-4F4F-B2CD-8811841CED81}"/>
              </a:ext>
            </a:extLst>
          </p:cNvPr>
          <p:cNvSpPr>
            <a:spLocks noGrp="1"/>
          </p:cNvSpPr>
          <p:nvPr>
            <p:ph idx="1"/>
          </p:nvPr>
        </p:nvSpPr>
        <p:spPr/>
        <p:txBody>
          <a:bodyPr/>
          <a:lstStyle/>
          <a:p>
            <a:r>
              <a:rPr lang="en-US" dirty="0"/>
              <a:t>In 1804, Napoleon restored monarchy to France when he crowned himself emperor. </a:t>
            </a:r>
          </a:p>
          <a:p>
            <a:endParaRPr lang="en-US" b="1" i="1" dirty="0"/>
          </a:p>
          <a:p>
            <a:r>
              <a:rPr lang="en-US" b="1" i="1" dirty="0"/>
              <a:t>In the coronation scene painted by Jacques-Louis David, Napoleon is shown crowning the empress Josephine while the pope looks on.  </a:t>
            </a:r>
          </a:p>
        </p:txBody>
      </p:sp>
    </p:spTree>
    <p:extLst>
      <p:ext uri="{BB962C8B-B14F-4D97-AF65-F5344CB8AC3E}">
        <p14:creationId xmlns:p14="http://schemas.microsoft.com/office/powerpoint/2010/main" val="3681829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058F9-8B6F-4D8B-B1E1-A0B2D4BCE8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0E55A9-F11E-4887-BF58-EB7A4ED6B119}"/>
              </a:ext>
            </a:extLst>
          </p:cNvPr>
          <p:cNvSpPr>
            <a:spLocks noGrp="1"/>
          </p:cNvSpPr>
          <p:nvPr>
            <p:ph idx="1"/>
          </p:nvPr>
        </p:nvSpPr>
        <p:spPr/>
        <p:txBody>
          <a:bodyPr/>
          <a:lstStyle/>
          <a:p>
            <a:r>
              <a:rPr lang="en-US" dirty="0"/>
              <a:t>With the coup of 1799, a new form of the Republic was proclaimed with a constitution that that established a bicameral legislature assembly elected indirectly to reduce the role of elections. </a:t>
            </a:r>
          </a:p>
          <a:p>
            <a:endParaRPr lang="en-US" dirty="0"/>
          </a:p>
          <a:p>
            <a:r>
              <a:rPr lang="en-US" dirty="0"/>
              <a:t>Napoleon directly controlled the entire executive authority of government. </a:t>
            </a:r>
          </a:p>
          <a:p>
            <a:r>
              <a:rPr lang="en-US" dirty="0"/>
              <a:t>In 1802, Napoleon was made consul for life and in 1804 returned France to monarchy when he crowned himself Emperor Napoleon 1. </a:t>
            </a:r>
          </a:p>
        </p:txBody>
      </p:sp>
    </p:spTree>
    <p:extLst>
      <p:ext uri="{BB962C8B-B14F-4D97-AF65-F5344CB8AC3E}">
        <p14:creationId xmlns:p14="http://schemas.microsoft.com/office/powerpoint/2010/main" val="3861557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557</TotalTime>
  <Words>1887</Words>
  <Application>Microsoft Office PowerPoint</Application>
  <PresentationFormat>Widescreen</PresentationFormat>
  <Paragraphs>112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Gill Sans MT</vt:lpstr>
      <vt:lpstr>Impact</vt:lpstr>
      <vt:lpstr>Badge</vt:lpstr>
      <vt:lpstr>Ap European history </vt:lpstr>
      <vt:lpstr>The age of napoleon </vt:lpstr>
      <vt:lpstr>PowerPoint Presentation</vt:lpstr>
      <vt:lpstr>The rise of napoleon </vt:lpstr>
      <vt:lpstr>PowerPoint Presentation</vt:lpstr>
      <vt:lpstr>PowerPoint Presentation</vt:lpstr>
      <vt:lpstr>PowerPoint Presentation</vt:lpstr>
      <vt:lpstr>The Coronation of napoleon </vt:lpstr>
      <vt:lpstr>PowerPoint Presentation</vt:lpstr>
      <vt:lpstr>PowerPoint Presentation</vt:lpstr>
      <vt:lpstr>The domestic policies of Emperor napoleon </vt:lpstr>
      <vt:lpstr>Napoleon and the Catholic Church </vt:lpstr>
      <vt:lpstr>PowerPoint Presentation</vt:lpstr>
      <vt:lpstr>A new code of laws </vt:lpstr>
      <vt:lpstr>PowerPoint Presentation</vt:lpstr>
      <vt:lpstr>The French bureaucracy </vt:lpstr>
      <vt:lpstr>PowerPoint Presentation</vt:lpstr>
      <vt:lpstr>PowerPoint Presentation</vt:lpstr>
      <vt:lpstr>PowerPoint Presentation</vt:lpstr>
      <vt:lpstr>PowerPoint Presentation</vt:lpstr>
      <vt:lpstr>Napoleon’s Empire and the European response </vt:lpstr>
      <vt:lpstr>PowerPoint Presentation</vt:lpstr>
      <vt:lpstr>Napoleon’s Grand Empire </vt:lpstr>
      <vt:lpstr>PowerPoint Presentation</vt:lpstr>
      <vt:lpstr>Problems: great Britain and nationalism </vt:lpstr>
      <vt:lpstr>PowerPoint Presentation</vt:lpstr>
      <vt:lpstr>The Fall of napoleon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dc:title>
  <dc:creator>Tyler Moudry</dc:creator>
  <cp:lastModifiedBy>Tyler Moudry</cp:lastModifiedBy>
  <cp:revision>13</cp:revision>
  <dcterms:created xsi:type="dcterms:W3CDTF">2019-01-06T03:58:23Z</dcterms:created>
  <dcterms:modified xsi:type="dcterms:W3CDTF">2019-01-06T13:16:14Z</dcterms:modified>
</cp:coreProperties>
</file>