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0" d="100"/>
          <a:sy n="90" d="100"/>
        </p:scale>
        <p:origin x="57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1/4/2019</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1/4/2019</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1/4/2019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1/4/2019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1/4/2019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1/4/2019</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1/4/2019</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1/4/2019</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4DF377-A975-49F0-A965-A06554F3569E}"/>
              </a:ext>
            </a:extLst>
          </p:cNvPr>
          <p:cNvSpPr>
            <a:spLocks noGrp="1"/>
          </p:cNvSpPr>
          <p:nvPr>
            <p:ph type="ctrTitle"/>
          </p:nvPr>
        </p:nvSpPr>
        <p:spPr/>
        <p:txBody>
          <a:bodyPr/>
          <a:lstStyle/>
          <a:p>
            <a:r>
              <a:rPr lang="en-US" dirty="0" err="1"/>
              <a:t>Ap</a:t>
            </a:r>
            <a:r>
              <a:rPr lang="en-US" dirty="0"/>
              <a:t> European history</a:t>
            </a:r>
            <a:br>
              <a:rPr lang="en-US" dirty="0"/>
            </a:br>
            <a:r>
              <a:rPr lang="en-US" sz="3600" dirty="0"/>
              <a:t>chapter 19 section 3: the French revolution </a:t>
            </a:r>
            <a:endParaRPr lang="en-US" dirty="0"/>
          </a:p>
        </p:txBody>
      </p:sp>
      <p:sp>
        <p:nvSpPr>
          <p:cNvPr id="3" name="Subtitle 2">
            <a:extLst>
              <a:ext uri="{FF2B5EF4-FFF2-40B4-BE49-F238E27FC236}">
                <a16:creationId xmlns:a16="http://schemas.microsoft.com/office/drawing/2014/main" id="{5EDF5421-7E73-4B88-AD2D-E2806D7CD854}"/>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7939869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D9C44-755F-416A-A61A-6D87BF1EF243}"/>
              </a:ext>
            </a:extLst>
          </p:cNvPr>
          <p:cNvSpPr>
            <a:spLocks noGrp="1"/>
          </p:cNvSpPr>
          <p:nvPr>
            <p:ph type="title"/>
          </p:nvPr>
        </p:nvSpPr>
        <p:spPr/>
        <p:txBody>
          <a:bodyPr/>
          <a:lstStyle/>
          <a:p>
            <a:r>
              <a:rPr lang="en-US" dirty="0"/>
              <a:t>Intervention of the Common people </a:t>
            </a:r>
          </a:p>
        </p:txBody>
      </p:sp>
      <p:sp>
        <p:nvSpPr>
          <p:cNvPr id="3" name="Content Placeholder 2">
            <a:extLst>
              <a:ext uri="{FF2B5EF4-FFF2-40B4-BE49-F238E27FC236}">
                <a16:creationId xmlns:a16="http://schemas.microsoft.com/office/drawing/2014/main" id="{FAE987B6-DDBA-428D-94E5-B78BD4076B42}"/>
              </a:ext>
            </a:extLst>
          </p:cNvPr>
          <p:cNvSpPr>
            <a:spLocks noGrp="1"/>
          </p:cNvSpPr>
          <p:nvPr>
            <p:ph idx="1"/>
          </p:nvPr>
        </p:nvSpPr>
        <p:spPr/>
        <p:txBody>
          <a:bodyPr/>
          <a:lstStyle/>
          <a:p>
            <a:r>
              <a:rPr lang="en-US" dirty="0"/>
              <a:t>The common people in a series of urban and rural uprising, in July and August 1789, saved the Third Estate from the king’s attempt to stop the revolution. </a:t>
            </a:r>
          </a:p>
          <a:p>
            <a:pPr marL="0" indent="0">
              <a:buNone/>
            </a:pPr>
            <a:endParaRPr lang="en-US" b="1" i="1" dirty="0"/>
          </a:p>
          <a:p>
            <a:pPr lvl="1"/>
            <a:r>
              <a:rPr lang="en-US" b="1" i="1" dirty="0"/>
              <a:t>From now on, the common people would be mobilized by both revolutionary and counterrevolutionary politicians and used to support their interests. </a:t>
            </a:r>
          </a:p>
        </p:txBody>
      </p:sp>
    </p:spTree>
    <p:extLst>
      <p:ext uri="{BB962C8B-B14F-4D97-AF65-F5344CB8AC3E}">
        <p14:creationId xmlns:p14="http://schemas.microsoft.com/office/powerpoint/2010/main" val="19445707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814AAA-9E1B-44BF-96EC-6E73BF881C8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80001FC-E57B-4398-92E8-434FBBDD4C44}"/>
              </a:ext>
            </a:extLst>
          </p:cNvPr>
          <p:cNvSpPr>
            <a:spLocks noGrp="1"/>
          </p:cNvSpPr>
          <p:nvPr>
            <p:ph idx="1"/>
          </p:nvPr>
        </p:nvSpPr>
        <p:spPr/>
        <p:txBody>
          <a:bodyPr/>
          <a:lstStyle/>
          <a:p>
            <a:r>
              <a:rPr lang="en-US" dirty="0"/>
              <a:t>The common people had their own interests as well and would use the name of the Third Estate to wage a war on the rich, claiming that the aristocrats were plotting to destroy the Estates-General and retain it privileges. </a:t>
            </a:r>
          </a:p>
        </p:txBody>
      </p:sp>
    </p:spTree>
    <p:extLst>
      <p:ext uri="{BB962C8B-B14F-4D97-AF65-F5344CB8AC3E}">
        <p14:creationId xmlns:p14="http://schemas.microsoft.com/office/powerpoint/2010/main" val="6986844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71540-4B7D-41FF-8D27-6ABC34F7BAE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7E6A229-DADB-489C-BEA0-17E66D4AF2CC}"/>
              </a:ext>
            </a:extLst>
          </p:cNvPr>
          <p:cNvSpPr>
            <a:spLocks noGrp="1"/>
          </p:cNvSpPr>
          <p:nvPr>
            <p:ph idx="1"/>
          </p:nvPr>
        </p:nvSpPr>
        <p:spPr/>
        <p:txBody>
          <a:bodyPr/>
          <a:lstStyle/>
          <a:p>
            <a:r>
              <a:rPr lang="en-US" dirty="0"/>
              <a:t>The most famous of the urban risings was the fall of the Bastille. </a:t>
            </a:r>
          </a:p>
          <a:p>
            <a:pPr lvl="1"/>
            <a:r>
              <a:rPr lang="en-US" dirty="0"/>
              <a:t>The king’s attempt to take defensive measures by increasing the number of troops at the arsenals in Paris and along the roads to Versailles served not to intimidate but rather to inflame public opinion.</a:t>
            </a:r>
          </a:p>
          <a:p>
            <a:pPr lvl="1"/>
            <a:endParaRPr lang="en-US" dirty="0"/>
          </a:p>
          <a:p>
            <a:pPr lvl="1"/>
            <a:r>
              <a:rPr lang="en-US" dirty="0"/>
              <a:t>Increased mob activity in Paris led Parisian leaders to form the so-called permanent Committee to keep order. </a:t>
            </a:r>
          </a:p>
          <a:p>
            <a:pPr lvl="1"/>
            <a:r>
              <a:rPr lang="en-US" dirty="0"/>
              <a:t>Needing arms, they organized a popular force to capture the Invalides, a royal armory, and on July 14 attacked the Bastille,  another royal armory. </a:t>
            </a:r>
          </a:p>
        </p:txBody>
      </p:sp>
    </p:spTree>
    <p:extLst>
      <p:ext uri="{BB962C8B-B14F-4D97-AF65-F5344CB8AC3E}">
        <p14:creationId xmlns:p14="http://schemas.microsoft.com/office/powerpoint/2010/main" val="26862013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148AE-DC37-48C8-857B-9833B5536FF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ADA754D-8615-4676-B738-CD4E91C025B0}"/>
              </a:ext>
            </a:extLst>
          </p:cNvPr>
          <p:cNvSpPr>
            <a:spLocks noGrp="1"/>
          </p:cNvSpPr>
          <p:nvPr>
            <p:ph idx="1"/>
          </p:nvPr>
        </p:nvSpPr>
        <p:spPr/>
        <p:txBody>
          <a:bodyPr/>
          <a:lstStyle/>
          <a:p>
            <a:r>
              <a:rPr lang="en-US" dirty="0"/>
              <a:t>The Bastille had also been a state prison, and though it now contained only seven prisoners, its fall quickly became a popular symbol of triumph over despotism. </a:t>
            </a:r>
          </a:p>
          <a:p>
            <a:endParaRPr lang="en-US" dirty="0"/>
          </a:p>
          <a:p>
            <a:r>
              <a:rPr lang="en-US" dirty="0"/>
              <a:t>Louis’s acceptance of that reality signaled the collapse of royal authority; the king could no longer enforce his will. </a:t>
            </a:r>
          </a:p>
          <a:p>
            <a:pPr lvl="1"/>
            <a:r>
              <a:rPr lang="en-US" dirty="0"/>
              <a:t>Louis then confirmed the appointment of the marquis de Lafayette as commander of a newly created citizen’s militia known as the National Guard. </a:t>
            </a:r>
          </a:p>
          <a:p>
            <a:pPr lvl="2"/>
            <a:r>
              <a:rPr lang="en-US" b="1" dirty="0"/>
              <a:t>The fall of the Bastille had saved the National Assembly. </a:t>
            </a:r>
          </a:p>
        </p:txBody>
      </p:sp>
    </p:spTree>
    <p:extLst>
      <p:ext uri="{BB962C8B-B14F-4D97-AF65-F5344CB8AC3E}">
        <p14:creationId xmlns:p14="http://schemas.microsoft.com/office/powerpoint/2010/main" val="29360948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D55F54-B252-4515-B353-86B117E62D6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324930A-E1B8-4084-941D-282B17B44B6D}"/>
              </a:ext>
            </a:extLst>
          </p:cNvPr>
          <p:cNvSpPr>
            <a:spLocks noGrp="1"/>
          </p:cNvSpPr>
          <p:nvPr>
            <p:ph idx="1"/>
          </p:nvPr>
        </p:nvSpPr>
        <p:spPr/>
        <p:txBody>
          <a:bodyPr/>
          <a:lstStyle/>
          <a:p>
            <a:r>
              <a:rPr lang="en-US" dirty="0"/>
              <a:t>The collapse of royal authority in the cities was paralleled by peasant revolutions in the countryside. </a:t>
            </a:r>
          </a:p>
          <a:p>
            <a:endParaRPr lang="en-US" dirty="0"/>
          </a:p>
          <a:p>
            <a:pPr lvl="1"/>
            <a:r>
              <a:rPr lang="en-US" dirty="0"/>
              <a:t>A growing resentment of the entire seigneurial system, with its fees and obligations, greatly exacerbated by the economic and fiscal activities of the great estate holders- whether noble or bourgeois in the difficult decade of the 1780s, created the conditions for a popular uprising. </a:t>
            </a:r>
          </a:p>
        </p:txBody>
      </p:sp>
    </p:spTree>
    <p:extLst>
      <p:ext uri="{BB962C8B-B14F-4D97-AF65-F5344CB8AC3E}">
        <p14:creationId xmlns:p14="http://schemas.microsoft.com/office/powerpoint/2010/main" val="32449452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1A6CE7-D768-4D81-AD51-B1EDE06B3C9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CA3FD9C-CC0A-456F-AFFB-7E9A87904F24}"/>
              </a:ext>
            </a:extLst>
          </p:cNvPr>
          <p:cNvSpPr>
            <a:spLocks noGrp="1"/>
          </p:cNvSpPr>
          <p:nvPr>
            <p:ph idx="1"/>
          </p:nvPr>
        </p:nvSpPr>
        <p:spPr/>
        <p:txBody>
          <a:bodyPr/>
          <a:lstStyle/>
          <a:p>
            <a:r>
              <a:rPr lang="en-US" dirty="0"/>
              <a:t>The fall of the Bastille and the king’s apparent capitulation to the demands of the Third Estate now encouraged peasants to take matters into their own hands. </a:t>
            </a:r>
          </a:p>
          <a:p>
            <a:endParaRPr lang="en-US" dirty="0"/>
          </a:p>
          <a:p>
            <a:pPr lvl="1"/>
            <a:r>
              <a:rPr lang="en-US" dirty="0"/>
              <a:t>In some places, peasants simply forced their lay and ecclesiastical lords to renounce dues and tithes; elsewhere they burned charters listing their obligations. </a:t>
            </a:r>
          </a:p>
        </p:txBody>
      </p:sp>
    </p:spTree>
    <p:extLst>
      <p:ext uri="{BB962C8B-B14F-4D97-AF65-F5344CB8AC3E}">
        <p14:creationId xmlns:p14="http://schemas.microsoft.com/office/powerpoint/2010/main" val="21232608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5C1BD4-F6EA-42FC-A849-D4FB49789A1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4E6E2BC-C0AB-4EFB-B3C5-149061498B44}"/>
              </a:ext>
            </a:extLst>
          </p:cNvPr>
          <p:cNvSpPr>
            <a:spLocks noGrp="1"/>
          </p:cNvSpPr>
          <p:nvPr>
            <p:ph idx="1"/>
          </p:nvPr>
        </p:nvSpPr>
        <p:spPr/>
        <p:txBody>
          <a:bodyPr/>
          <a:lstStyle/>
          <a:p>
            <a:r>
              <a:rPr lang="en-US" dirty="0"/>
              <a:t>The peasants knew what they were doing. </a:t>
            </a:r>
          </a:p>
          <a:p>
            <a:pPr lvl="1"/>
            <a:r>
              <a:rPr lang="en-US" dirty="0"/>
              <a:t>They announced that the Estates-General was going to abolish tithes, quitrents, and dues, that the King agreed but that the peasants had to support the public authorities by going themselves to demand the destruction of titles. </a:t>
            </a:r>
          </a:p>
        </p:txBody>
      </p:sp>
    </p:spTree>
    <p:extLst>
      <p:ext uri="{BB962C8B-B14F-4D97-AF65-F5344CB8AC3E}">
        <p14:creationId xmlns:p14="http://schemas.microsoft.com/office/powerpoint/2010/main" val="24479666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F45D1-E4CE-401A-9775-D5B81CE3585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6F6EA87-D4FC-48C3-ACCF-3E435DE1B94C}"/>
              </a:ext>
            </a:extLst>
          </p:cNvPr>
          <p:cNvSpPr>
            <a:spLocks noGrp="1"/>
          </p:cNvSpPr>
          <p:nvPr>
            <p:ph idx="1"/>
          </p:nvPr>
        </p:nvSpPr>
        <p:spPr/>
        <p:txBody>
          <a:bodyPr/>
          <a:lstStyle/>
          <a:p>
            <a:r>
              <a:rPr lang="en-US" dirty="0"/>
              <a:t>The agrarian revolts  served as a backdrop to the Great Fear, a vast panic that spread like wildfire through France between July 20 and August 6. </a:t>
            </a:r>
          </a:p>
          <a:p>
            <a:endParaRPr lang="en-US" dirty="0"/>
          </a:p>
          <a:p>
            <a:pPr lvl="1"/>
            <a:r>
              <a:rPr lang="en-US" dirty="0"/>
              <a:t>Fear of invasion by foreign troops, aided by a supposed aristocratic plot, encouraged the formation of more citizen’s militias and permanent committees.  </a:t>
            </a:r>
          </a:p>
          <a:p>
            <a:pPr lvl="2"/>
            <a:r>
              <a:rPr lang="en-US" dirty="0"/>
              <a:t>The greatest impact of the agrarian revolts and the Great Fear was on the National Assembly meeting in Versailles. </a:t>
            </a:r>
          </a:p>
        </p:txBody>
      </p:sp>
    </p:spTree>
    <p:extLst>
      <p:ext uri="{BB962C8B-B14F-4D97-AF65-F5344CB8AC3E}">
        <p14:creationId xmlns:p14="http://schemas.microsoft.com/office/powerpoint/2010/main" val="708066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8055FD-3569-4F12-BE4F-B7AD1903F441}"/>
              </a:ext>
            </a:extLst>
          </p:cNvPr>
          <p:cNvSpPr>
            <a:spLocks noGrp="1"/>
          </p:cNvSpPr>
          <p:nvPr>
            <p:ph type="title"/>
          </p:nvPr>
        </p:nvSpPr>
        <p:spPr/>
        <p:txBody>
          <a:bodyPr/>
          <a:lstStyle/>
          <a:p>
            <a:r>
              <a:rPr lang="en-US" dirty="0"/>
              <a:t>Destruction of the Old regime </a:t>
            </a:r>
          </a:p>
        </p:txBody>
      </p:sp>
      <p:sp>
        <p:nvSpPr>
          <p:cNvPr id="3" name="Content Placeholder 2">
            <a:extLst>
              <a:ext uri="{FF2B5EF4-FFF2-40B4-BE49-F238E27FC236}">
                <a16:creationId xmlns:a16="http://schemas.microsoft.com/office/drawing/2014/main" id="{9BF236A4-DEB8-493F-9212-DC766EB1B0A4}"/>
              </a:ext>
            </a:extLst>
          </p:cNvPr>
          <p:cNvSpPr>
            <a:spLocks noGrp="1"/>
          </p:cNvSpPr>
          <p:nvPr>
            <p:ph idx="1"/>
          </p:nvPr>
        </p:nvSpPr>
        <p:spPr/>
        <p:txBody>
          <a:bodyPr/>
          <a:lstStyle/>
          <a:p>
            <a:r>
              <a:rPr lang="en-US" dirty="0"/>
              <a:t>Once of the first acts of the National Assembly (also called the Constituent Assembly because from 1789 to 1791 it was writing a new constitution) was to destroy the relics of feudalism or aristocratic privileges. </a:t>
            </a:r>
          </a:p>
          <a:p>
            <a:endParaRPr lang="en-US" b="1" i="1" dirty="0"/>
          </a:p>
          <a:p>
            <a:pPr lvl="1"/>
            <a:r>
              <a:rPr lang="en-US" b="1" i="1" dirty="0"/>
              <a:t>On the night of August 4</a:t>
            </a:r>
            <a:r>
              <a:rPr lang="en-US" b="1" i="1" baseline="30000" dirty="0"/>
              <a:t>th</a:t>
            </a:r>
            <a:r>
              <a:rPr lang="en-US" b="1" i="1" dirty="0"/>
              <a:t>, 1789, the National Assembly in an astonishing session voted to abolish seigneurial rights as well s the fiscal privileges of nobles, clergy, towns, and provinces. </a:t>
            </a:r>
          </a:p>
        </p:txBody>
      </p:sp>
    </p:spTree>
    <p:extLst>
      <p:ext uri="{BB962C8B-B14F-4D97-AF65-F5344CB8AC3E}">
        <p14:creationId xmlns:p14="http://schemas.microsoft.com/office/powerpoint/2010/main" val="8432611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A3EF96-7036-4E96-8456-78EE2C01F892}"/>
              </a:ext>
            </a:extLst>
          </p:cNvPr>
          <p:cNvSpPr>
            <a:spLocks noGrp="1"/>
          </p:cNvSpPr>
          <p:nvPr>
            <p:ph type="title"/>
          </p:nvPr>
        </p:nvSpPr>
        <p:spPr/>
        <p:txBody>
          <a:bodyPr/>
          <a:lstStyle/>
          <a:p>
            <a:r>
              <a:rPr lang="en-US" dirty="0"/>
              <a:t>The Declaration of the rights of man and the citizen </a:t>
            </a:r>
          </a:p>
        </p:txBody>
      </p:sp>
      <p:sp>
        <p:nvSpPr>
          <p:cNvPr id="3" name="Content Placeholder 2">
            <a:extLst>
              <a:ext uri="{FF2B5EF4-FFF2-40B4-BE49-F238E27FC236}">
                <a16:creationId xmlns:a16="http://schemas.microsoft.com/office/drawing/2014/main" id="{A22E8BB9-E085-40B9-AF76-159B2AB5EA13}"/>
              </a:ext>
            </a:extLst>
          </p:cNvPr>
          <p:cNvSpPr>
            <a:spLocks noGrp="1"/>
          </p:cNvSpPr>
          <p:nvPr>
            <p:ph idx="1"/>
          </p:nvPr>
        </p:nvSpPr>
        <p:spPr/>
        <p:txBody>
          <a:bodyPr/>
          <a:lstStyle/>
          <a:p>
            <a:r>
              <a:rPr lang="en-US" dirty="0"/>
              <a:t>Adoption  of the Declaration of the Rights of Man and the Citizen. </a:t>
            </a:r>
          </a:p>
          <a:p>
            <a:pPr lvl="1"/>
            <a:r>
              <a:rPr lang="en-US" dirty="0"/>
              <a:t>This charter of basic liberties reflected the ideas of the major philosophes of the French Enlightenment and also owed much to the American Declaration o Independence and American State constitutions. </a:t>
            </a:r>
          </a:p>
        </p:txBody>
      </p:sp>
    </p:spTree>
    <p:extLst>
      <p:ext uri="{BB962C8B-B14F-4D97-AF65-F5344CB8AC3E}">
        <p14:creationId xmlns:p14="http://schemas.microsoft.com/office/powerpoint/2010/main" val="31171370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E78BB-5FD5-4392-B921-8212FEA7AA34}"/>
              </a:ext>
            </a:extLst>
          </p:cNvPr>
          <p:cNvSpPr>
            <a:spLocks noGrp="1"/>
          </p:cNvSpPr>
          <p:nvPr>
            <p:ph type="title"/>
          </p:nvPr>
        </p:nvSpPr>
        <p:spPr/>
        <p:txBody>
          <a:bodyPr/>
          <a:lstStyle/>
          <a:p>
            <a:r>
              <a:rPr lang="en-US" dirty="0"/>
              <a:t>The French revolution </a:t>
            </a:r>
          </a:p>
        </p:txBody>
      </p:sp>
      <p:sp>
        <p:nvSpPr>
          <p:cNvPr id="3" name="Content Placeholder 2">
            <a:extLst>
              <a:ext uri="{FF2B5EF4-FFF2-40B4-BE49-F238E27FC236}">
                <a16:creationId xmlns:a16="http://schemas.microsoft.com/office/drawing/2014/main" id="{EE851BD9-C570-4323-A628-110D09636C0A}"/>
              </a:ext>
            </a:extLst>
          </p:cNvPr>
          <p:cNvSpPr>
            <a:spLocks noGrp="1"/>
          </p:cNvSpPr>
          <p:nvPr>
            <p:ph idx="1"/>
          </p:nvPr>
        </p:nvSpPr>
        <p:spPr/>
        <p:txBody>
          <a:bodyPr/>
          <a:lstStyle/>
          <a:p>
            <a:r>
              <a:rPr lang="en-US" dirty="0"/>
              <a:t>In summoning the Estates-General, the government was merely looking for a way to solve the immediate financial crisis. </a:t>
            </a:r>
          </a:p>
          <a:p>
            <a:pPr marL="0" indent="0">
              <a:buNone/>
            </a:pPr>
            <a:endParaRPr lang="en-US" dirty="0"/>
          </a:p>
          <a:p>
            <a:pPr lvl="1"/>
            <a:r>
              <a:rPr lang="en-US" dirty="0"/>
              <a:t>The monarchy had no wish for a major reform of the government, nor did the delegates who arrived at Versailles come with plans for the revolutionary changes that ultimately emerged. </a:t>
            </a:r>
          </a:p>
        </p:txBody>
      </p:sp>
    </p:spTree>
    <p:extLst>
      <p:ext uri="{BB962C8B-B14F-4D97-AF65-F5344CB8AC3E}">
        <p14:creationId xmlns:p14="http://schemas.microsoft.com/office/powerpoint/2010/main" val="16273017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4E38D-5886-45EE-9C62-EC79DC0FEDB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E11AFFE-1CC8-47E6-B566-A28D42B1ADE7}"/>
              </a:ext>
            </a:extLst>
          </p:cNvPr>
          <p:cNvSpPr>
            <a:spLocks noGrp="1"/>
          </p:cNvSpPr>
          <p:nvPr>
            <p:ph idx="1"/>
          </p:nvPr>
        </p:nvSpPr>
        <p:spPr/>
        <p:txBody>
          <a:bodyPr/>
          <a:lstStyle/>
          <a:p>
            <a:r>
              <a:rPr lang="en-US" b="1" i="1" dirty="0"/>
              <a:t>Declaration of the Rights of Man and the Citizen…</a:t>
            </a:r>
          </a:p>
          <a:p>
            <a:pPr lvl="1"/>
            <a:r>
              <a:rPr lang="en-US" dirty="0"/>
              <a:t>Began with a ringing affirmation of “the natural and imprescriptible rights of man” to “liberty, property, security, and resistance to oppression.” </a:t>
            </a:r>
          </a:p>
          <a:p>
            <a:pPr lvl="1"/>
            <a:r>
              <a:rPr lang="en-US" dirty="0"/>
              <a:t>Affirmed the destruction of aristocratic privileges by proclaiming an end to exemptions from taxation, freedom and equal rights for all men, and access to public office based on talent. </a:t>
            </a:r>
          </a:p>
          <a:p>
            <a:pPr lvl="1"/>
            <a:r>
              <a:rPr lang="en-US" dirty="0"/>
              <a:t>The monarchy was restricted, and all citizens were to have the right to take part in the legislative process. </a:t>
            </a:r>
          </a:p>
          <a:p>
            <a:pPr lvl="1"/>
            <a:r>
              <a:rPr lang="en-US" dirty="0"/>
              <a:t>Freedom of speech and press were coupled with the outlawing of arbitrary arrests. </a:t>
            </a:r>
          </a:p>
          <a:p>
            <a:pPr lvl="1"/>
            <a:endParaRPr lang="en-US" dirty="0"/>
          </a:p>
        </p:txBody>
      </p:sp>
    </p:spTree>
    <p:extLst>
      <p:ext uri="{BB962C8B-B14F-4D97-AF65-F5344CB8AC3E}">
        <p14:creationId xmlns:p14="http://schemas.microsoft.com/office/powerpoint/2010/main" val="26846774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F5E14-942D-47C7-91AA-06852527801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1ABE1CD-AEDB-4E58-90DE-54BFB96F8249}"/>
              </a:ext>
            </a:extLst>
          </p:cNvPr>
          <p:cNvSpPr>
            <a:spLocks noGrp="1"/>
          </p:cNvSpPr>
          <p:nvPr>
            <p:ph idx="1"/>
          </p:nvPr>
        </p:nvSpPr>
        <p:spPr>
          <a:xfrm>
            <a:off x="1251678" y="2286001"/>
            <a:ext cx="10178322" cy="4189614"/>
          </a:xfrm>
        </p:spPr>
        <p:txBody>
          <a:bodyPr>
            <a:normAutofit/>
          </a:bodyPr>
          <a:lstStyle/>
          <a:p>
            <a:r>
              <a:rPr lang="en-US" dirty="0"/>
              <a:t>The Declaration also raised another important issue:</a:t>
            </a:r>
          </a:p>
          <a:p>
            <a:pPr lvl="1"/>
            <a:r>
              <a:rPr lang="en-US" dirty="0"/>
              <a:t>Did the proclamation’s ideal of equal rights for “all men” also include women?” </a:t>
            </a:r>
          </a:p>
          <a:p>
            <a:pPr lvl="1"/>
            <a:endParaRPr lang="en-US" dirty="0"/>
          </a:p>
          <a:p>
            <a:pPr lvl="1"/>
            <a:endParaRPr lang="en-US" dirty="0"/>
          </a:p>
          <a:p>
            <a:pPr lvl="1"/>
            <a:r>
              <a:rPr lang="en-US" dirty="0" err="1"/>
              <a:t>Olympe</a:t>
            </a:r>
            <a:r>
              <a:rPr lang="en-US" dirty="0"/>
              <a:t> De Gouges, a playwright and pamphleteer, refused to accept their exclusion of women from political rights. Echoing the words of the official declaration, she penned a Declaration of the Rights of Woman and the Female Citizen, in which she insisted that women should have all same rights as men. </a:t>
            </a:r>
          </a:p>
          <a:p>
            <a:pPr lvl="1"/>
            <a:endParaRPr lang="en-US" dirty="0"/>
          </a:p>
          <a:p>
            <a:pPr lvl="2"/>
            <a:r>
              <a:rPr lang="en-US" b="1" i="1" dirty="0"/>
              <a:t>The National Assembly ignored her demands. </a:t>
            </a:r>
          </a:p>
        </p:txBody>
      </p:sp>
    </p:spTree>
    <p:extLst>
      <p:ext uri="{BB962C8B-B14F-4D97-AF65-F5344CB8AC3E}">
        <p14:creationId xmlns:p14="http://schemas.microsoft.com/office/powerpoint/2010/main" val="34600883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D4EC7-E7D6-453B-9C55-5C3888D9C618}"/>
              </a:ext>
            </a:extLst>
          </p:cNvPr>
          <p:cNvSpPr>
            <a:spLocks noGrp="1"/>
          </p:cNvSpPr>
          <p:nvPr>
            <p:ph type="title"/>
          </p:nvPr>
        </p:nvSpPr>
        <p:spPr/>
        <p:txBody>
          <a:bodyPr/>
          <a:lstStyle/>
          <a:p>
            <a:r>
              <a:rPr lang="en-US" dirty="0"/>
              <a:t>The women’s march to Versailles </a:t>
            </a:r>
          </a:p>
        </p:txBody>
      </p:sp>
      <p:sp>
        <p:nvSpPr>
          <p:cNvPr id="3" name="Content Placeholder 2">
            <a:extLst>
              <a:ext uri="{FF2B5EF4-FFF2-40B4-BE49-F238E27FC236}">
                <a16:creationId xmlns:a16="http://schemas.microsoft.com/office/drawing/2014/main" id="{79415023-688F-4DF6-BEF0-2C868AF191A9}"/>
              </a:ext>
            </a:extLst>
          </p:cNvPr>
          <p:cNvSpPr>
            <a:spLocks noGrp="1"/>
          </p:cNvSpPr>
          <p:nvPr>
            <p:ph idx="1"/>
          </p:nvPr>
        </p:nvSpPr>
        <p:spPr>
          <a:xfrm>
            <a:off x="1251678" y="2286001"/>
            <a:ext cx="10178322" cy="4401878"/>
          </a:xfrm>
        </p:spPr>
        <p:txBody>
          <a:bodyPr/>
          <a:lstStyle/>
          <a:p>
            <a:r>
              <a:rPr lang="en-US" dirty="0"/>
              <a:t>Louis XVI had remained inactive at Versailles. </a:t>
            </a:r>
          </a:p>
          <a:p>
            <a:r>
              <a:rPr lang="en-US" dirty="0"/>
              <a:t>He did refuse to promulgate the decrees on the abolition of feudalism and the declaration of rights, but an unexpected turn of events forced the king to change his mind. </a:t>
            </a:r>
          </a:p>
          <a:p>
            <a:pPr lvl="1"/>
            <a:r>
              <a:rPr lang="en-US" dirty="0"/>
              <a:t>October 5</a:t>
            </a:r>
            <a:r>
              <a:rPr lang="en-US" baseline="30000" dirty="0"/>
              <a:t>th</a:t>
            </a:r>
            <a:r>
              <a:rPr lang="en-US" dirty="0"/>
              <a:t> </a:t>
            </a:r>
          </a:p>
          <a:p>
            <a:pPr lvl="2"/>
            <a:r>
              <a:rPr lang="en-US" dirty="0"/>
              <a:t>Crowds of Parisian women numbering in the thousands set off for Versailles to confront the king and the National Assembly. (Detachments of women coming up from every direction, armed with broomsticks, lances, pitchforks, swords, pistols and muskets). </a:t>
            </a:r>
          </a:p>
          <a:p>
            <a:pPr lvl="2"/>
            <a:r>
              <a:rPr lang="en-US" dirty="0"/>
              <a:t>After meeting with a delegation of these women Louis XVI promised them grain supplies for Paris. </a:t>
            </a:r>
          </a:p>
          <a:p>
            <a:pPr lvl="2"/>
            <a:r>
              <a:rPr lang="en-US" dirty="0"/>
              <a:t>The women’s action had forced the Paris National Guard under Lafayette to follow their lead and march to Versailles. </a:t>
            </a:r>
          </a:p>
          <a:p>
            <a:pPr lvl="2"/>
            <a:endParaRPr lang="en-US" dirty="0"/>
          </a:p>
        </p:txBody>
      </p:sp>
    </p:spTree>
    <p:extLst>
      <p:ext uri="{BB962C8B-B14F-4D97-AF65-F5344CB8AC3E}">
        <p14:creationId xmlns:p14="http://schemas.microsoft.com/office/powerpoint/2010/main" val="3566391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2AABD-A6A3-46C2-9960-2FA1220B1E4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2B844EB-EFD1-4377-B30E-6A02DB544A55}"/>
              </a:ext>
            </a:extLst>
          </p:cNvPr>
          <p:cNvSpPr>
            <a:spLocks noGrp="1"/>
          </p:cNvSpPr>
          <p:nvPr>
            <p:ph idx="1"/>
          </p:nvPr>
        </p:nvSpPr>
        <p:spPr>
          <a:xfrm>
            <a:off x="1251678" y="2286001"/>
            <a:ext cx="10444136" cy="4412511"/>
          </a:xfrm>
        </p:spPr>
        <p:txBody>
          <a:bodyPr/>
          <a:lstStyle/>
          <a:p>
            <a:r>
              <a:rPr lang="en-US" dirty="0"/>
              <a:t>The crowd now insisted that the royal family return to Paris.</a:t>
            </a:r>
          </a:p>
          <a:p>
            <a:r>
              <a:rPr lang="en-US" dirty="0"/>
              <a:t>On October 6, the king complied, bringing wagonloads of flour from the palace stores. </a:t>
            </a:r>
          </a:p>
          <a:p>
            <a:r>
              <a:rPr lang="en-US" dirty="0"/>
              <a:t>All were escorted by women armed with pikes (some of which held the severed heads of the king’s guards) singing, “We are bringing back the baker, the baker’s wife, and the baker’s boy” (the king, queen, and their son). </a:t>
            </a:r>
          </a:p>
          <a:p>
            <a:endParaRPr lang="en-US" b="1" i="1" dirty="0"/>
          </a:p>
          <a:p>
            <a:pPr lvl="1"/>
            <a:r>
              <a:rPr lang="en-US" sz="2000" b="1" i="1" dirty="0"/>
              <a:t>The king was virtually a prisoner in Paris, and the National Assembly, now meeting in Paris, would also feel the influence of Parisian insurrectionary politics. </a:t>
            </a:r>
          </a:p>
        </p:txBody>
      </p:sp>
    </p:spTree>
    <p:extLst>
      <p:ext uri="{BB962C8B-B14F-4D97-AF65-F5344CB8AC3E}">
        <p14:creationId xmlns:p14="http://schemas.microsoft.com/office/powerpoint/2010/main" val="2322800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529CDF-89C5-43AB-B575-382487185193}"/>
              </a:ext>
            </a:extLst>
          </p:cNvPr>
          <p:cNvSpPr>
            <a:spLocks noGrp="1"/>
          </p:cNvSpPr>
          <p:nvPr>
            <p:ph type="title"/>
          </p:nvPr>
        </p:nvSpPr>
        <p:spPr/>
        <p:txBody>
          <a:bodyPr/>
          <a:lstStyle/>
          <a:p>
            <a:r>
              <a:rPr lang="en-US" dirty="0"/>
              <a:t>The Catholic church </a:t>
            </a:r>
          </a:p>
        </p:txBody>
      </p:sp>
      <p:sp>
        <p:nvSpPr>
          <p:cNvPr id="3" name="Content Placeholder 2">
            <a:extLst>
              <a:ext uri="{FF2B5EF4-FFF2-40B4-BE49-F238E27FC236}">
                <a16:creationId xmlns:a16="http://schemas.microsoft.com/office/drawing/2014/main" id="{80901FD1-621F-4549-9A6F-F0284A69E8E7}"/>
              </a:ext>
            </a:extLst>
          </p:cNvPr>
          <p:cNvSpPr>
            <a:spLocks noGrp="1"/>
          </p:cNvSpPr>
          <p:nvPr>
            <p:ph idx="1"/>
          </p:nvPr>
        </p:nvSpPr>
        <p:spPr>
          <a:xfrm>
            <a:off x="1251678" y="2286001"/>
            <a:ext cx="10178322" cy="4571999"/>
          </a:xfrm>
        </p:spPr>
        <p:txBody>
          <a:bodyPr/>
          <a:lstStyle/>
          <a:p>
            <a:r>
              <a:rPr lang="en-US" dirty="0"/>
              <a:t>Viewed as an important pillar of the old order. </a:t>
            </a:r>
          </a:p>
          <a:p>
            <a:r>
              <a:rPr lang="en-US" dirty="0"/>
              <a:t>Because of the need for money, most of the lands of the church were confiscated, and assignats, a form of paper money, were issued based on the collateral of the newly nationalized church property. </a:t>
            </a:r>
          </a:p>
          <a:p>
            <a:r>
              <a:rPr lang="en-US" dirty="0"/>
              <a:t>The church was also secularized. </a:t>
            </a:r>
          </a:p>
          <a:p>
            <a:endParaRPr lang="en-US" dirty="0"/>
          </a:p>
          <a:p>
            <a:pPr lvl="1"/>
            <a:r>
              <a:rPr lang="en-US" dirty="0"/>
              <a:t>July 1790, the new </a:t>
            </a:r>
            <a:r>
              <a:rPr lang="en-US" b="1" i="1" u="sng" dirty="0"/>
              <a:t>Civil Constitution of the Clergy </a:t>
            </a:r>
            <a:r>
              <a:rPr lang="en-US" dirty="0"/>
              <a:t>was put into effect.</a:t>
            </a:r>
          </a:p>
          <a:p>
            <a:pPr lvl="1"/>
            <a:r>
              <a:rPr lang="en-US" dirty="0"/>
              <a:t>Both bishops and priests of the Catholic church were to be elected by the people and paid by the state. </a:t>
            </a:r>
          </a:p>
          <a:p>
            <a:pPr lvl="1"/>
            <a:r>
              <a:rPr lang="en-US" dirty="0"/>
              <a:t>All clergy were also required to swear an oath of allegiance to the Civil Constitution. </a:t>
            </a:r>
          </a:p>
          <a:p>
            <a:pPr lvl="1"/>
            <a:r>
              <a:rPr lang="en-US" dirty="0"/>
              <a:t>Since the pope forbade it, only 54 percent of the French parish clergy took the oath, and the majority of bishops refused. </a:t>
            </a:r>
          </a:p>
        </p:txBody>
      </p:sp>
    </p:spTree>
    <p:extLst>
      <p:ext uri="{BB962C8B-B14F-4D97-AF65-F5344CB8AC3E}">
        <p14:creationId xmlns:p14="http://schemas.microsoft.com/office/powerpoint/2010/main" val="6067515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FB322-6821-43D1-9766-64DCF7D7052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A35E3A9-10F7-4C4D-A8E6-8DC4D24C871C}"/>
              </a:ext>
            </a:extLst>
          </p:cNvPr>
          <p:cNvSpPr>
            <a:spLocks noGrp="1"/>
          </p:cNvSpPr>
          <p:nvPr>
            <p:ph idx="1"/>
          </p:nvPr>
        </p:nvSpPr>
        <p:spPr/>
        <p:txBody>
          <a:bodyPr>
            <a:normAutofit/>
          </a:bodyPr>
          <a:lstStyle/>
          <a:p>
            <a:r>
              <a:rPr lang="en-US" b="1" i="1" dirty="0"/>
              <a:t>The Civil Constitution has often been viewed as a serious tactical blunder on the part of the National Assembly, for by arousing the opposition of the church, it gave counterrevolution a popular base from which to operate. </a:t>
            </a:r>
          </a:p>
        </p:txBody>
      </p:sp>
    </p:spTree>
    <p:extLst>
      <p:ext uri="{BB962C8B-B14F-4D97-AF65-F5344CB8AC3E}">
        <p14:creationId xmlns:p14="http://schemas.microsoft.com/office/powerpoint/2010/main" val="25475458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B4261-CE79-4BB5-B720-AE9B95A83C32}"/>
              </a:ext>
            </a:extLst>
          </p:cNvPr>
          <p:cNvSpPr>
            <a:spLocks noGrp="1"/>
          </p:cNvSpPr>
          <p:nvPr>
            <p:ph type="title"/>
          </p:nvPr>
        </p:nvSpPr>
        <p:spPr/>
        <p:txBody>
          <a:bodyPr/>
          <a:lstStyle/>
          <a:p>
            <a:r>
              <a:rPr lang="en-US" dirty="0"/>
              <a:t>A new constitution </a:t>
            </a:r>
          </a:p>
        </p:txBody>
      </p:sp>
      <p:sp>
        <p:nvSpPr>
          <p:cNvPr id="3" name="Content Placeholder 2">
            <a:extLst>
              <a:ext uri="{FF2B5EF4-FFF2-40B4-BE49-F238E27FC236}">
                <a16:creationId xmlns:a16="http://schemas.microsoft.com/office/drawing/2014/main" id="{5E13762B-7BDD-49E3-96AC-7A44A98522DD}"/>
              </a:ext>
            </a:extLst>
          </p:cNvPr>
          <p:cNvSpPr>
            <a:spLocks noGrp="1"/>
          </p:cNvSpPr>
          <p:nvPr>
            <p:ph idx="1"/>
          </p:nvPr>
        </p:nvSpPr>
        <p:spPr/>
        <p:txBody>
          <a:bodyPr/>
          <a:lstStyle/>
          <a:p>
            <a:r>
              <a:rPr lang="en-US" dirty="0"/>
              <a:t>By 1791, the National Assembly had completed a new constitution that established a limited constitutional monarchy. </a:t>
            </a:r>
          </a:p>
          <a:p>
            <a:r>
              <a:rPr lang="en-US" dirty="0"/>
              <a:t>There was still a monarch (now called “king of the French”), but he enjoyed few powers not subject to review by the new Legislative Assembly. </a:t>
            </a:r>
          </a:p>
        </p:txBody>
      </p:sp>
    </p:spTree>
    <p:extLst>
      <p:ext uri="{BB962C8B-B14F-4D97-AF65-F5344CB8AC3E}">
        <p14:creationId xmlns:p14="http://schemas.microsoft.com/office/powerpoint/2010/main" val="21311804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0A12D8-54A7-41C4-A6A2-36A8085D4E3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4A62132-7486-451D-945E-953EB2160864}"/>
              </a:ext>
            </a:extLst>
          </p:cNvPr>
          <p:cNvSpPr>
            <a:spLocks noGrp="1"/>
          </p:cNvSpPr>
          <p:nvPr>
            <p:ph idx="1"/>
          </p:nvPr>
        </p:nvSpPr>
        <p:spPr/>
        <p:txBody>
          <a:bodyPr/>
          <a:lstStyle/>
          <a:p>
            <a:r>
              <a:rPr lang="en-US" dirty="0"/>
              <a:t>The assembly, in which sovereign power was not vested, was to sit for two years and consist of 745 representatives chosen by an indirect system of election that preserved power in the hands of the more affluent members of society.</a:t>
            </a:r>
          </a:p>
        </p:txBody>
      </p:sp>
    </p:spTree>
    <p:extLst>
      <p:ext uri="{BB962C8B-B14F-4D97-AF65-F5344CB8AC3E}">
        <p14:creationId xmlns:p14="http://schemas.microsoft.com/office/powerpoint/2010/main" val="24639970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8F1644-03B3-4AD1-92B6-B49D0513384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4341394-E5F7-4FA7-8170-0FBC746A92C4}"/>
              </a:ext>
            </a:extLst>
          </p:cNvPr>
          <p:cNvSpPr>
            <a:spLocks noGrp="1"/>
          </p:cNvSpPr>
          <p:nvPr>
            <p:ph idx="1"/>
          </p:nvPr>
        </p:nvSpPr>
        <p:spPr/>
        <p:txBody>
          <a:bodyPr/>
          <a:lstStyle/>
          <a:p>
            <a:r>
              <a:rPr lang="en-US" sz="2400" b="1" dirty="0"/>
              <a:t>Active and Passive Citizens </a:t>
            </a:r>
          </a:p>
          <a:p>
            <a:pPr lvl="1"/>
            <a:r>
              <a:rPr lang="en-US" dirty="0"/>
              <a:t>Although all had the same civil rights, only active citizens (men over the age of 25 paying taxes equivalent in value to three days’ unskilled labor) could vote. </a:t>
            </a:r>
          </a:p>
          <a:p>
            <a:pPr lvl="1"/>
            <a:r>
              <a:rPr lang="en-US" dirty="0"/>
              <a:t>These citizens did not elect the members of the Legislative Assembly directly but voted for electors (men paying taxes equal in value to ten days’ labor). </a:t>
            </a:r>
          </a:p>
        </p:txBody>
      </p:sp>
    </p:spTree>
    <p:extLst>
      <p:ext uri="{BB962C8B-B14F-4D97-AF65-F5344CB8AC3E}">
        <p14:creationId xmlns:p14="http://schemas.microsoft.com/office/powerpoint/2010/main" val="26354767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26CBF-5438-4D89-BD6A-C858CCDF5E7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BA21711-753E-4F57-A014-788C78703A22}"/>
              </a:ext>
            </a:extLst>
          </p:cNvPr>
          <p:cNvSpPr>
            <a:spLocks noGrp="1"/>
          </p:cNvSpPr>
          <p:nvPr>
            <p:ph idx="1"/>
          </p:nvPr>
        </p:nvSpPr>
        <p:spPr/>
        <p:txBody>
          <a:bodyPr/>
          <a:lstStyle/>
          <a:p>
            <a:r>
              <a:rPr lang="en-US" dirty="0"/>
              <a:t>The National Assembly also undertook an administrative restructuring of France. </a:t>
            </a:r>
          </a:p>
          <a:p>
            <a:r>
              <a:rPr lang="en-US" dirty="0"/>
              <a:t>In 1789, it abolished all the old local and provincial divisions and divided France into 83 departments, roughly equal in size and population. </a:t>
            </a:r>
          </a:p>
          <a:p>
            <a:r>
              <a:rPr lang="en-US" dirty="0"/>
              <a:t>Departments were in turn elected by councils and officials who oversaw financial, administrative, judicial, and ecclesiastical institutions within their domains. </a:t>
            </a:r>
          </a:p>
        </p:txBody>
      </p:sp>
    </p:spTree>
    <p:extLst>
      <p:ext uri="{BB962C8B-B14F-4D97-AF65-F5344CB8AC3E}">
        <p14:creationId xmlns:p14="http://schemas.microsoft.com/office/powerpoint/2010/main" val="291985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3BBAC-2882-49A3-B59D-15B116B3D57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7DEDF01-E289-4740-8AA6-5D1818BFCC97}"/>
              </a:ext>
            </a:extLst>
          </p:cNvPr>
          <p:cNvSpPr>
            <a:spLocks noGrp="1"/>
          </p:cNvSpPr>
          <p:nvPr>
            <p:ph idx="1"/>
          </p:nvPr>
        </p:nvSpPr>
        <p:spPr/>
        <p:txBody>
          <a:bodyPr>
            <a:normAutofit/>
          </a:bodyPr>
          <a:lstStyle/>
          <a:p>
            <a:r>
              <a:rPr lang="en-US" sz="2800" b="1" i="1" dirty="0"/>
              <a:t>Yet over the next year, through the interplay of the deputies meeting in various legislative assembles, the common people in the streets of Paris and other cities, and the peasants in the countryside, much of the old regime would be destroyed, and Europe would have a new model for political and social change. </a:t>
            </a:r>
          </a:p>
        </p:txBody>
      </p:sp>
    </p:spTree>
    <p:extLst>
      <p:ext uri="{BB962C8B-B14F-4D97-AF65-F5344CB8AC3E}">
        <p14:creationId xmlns:p14="http://schemas.microsoft.com/office/powerpoint/2010/main" val="2473091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7639AD-47C7-4559-A162-41A3238EA35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41553BF-8389-41A0-9419-96BD6779439E}"/>
              </a:ext>
            </a:extLst>
          </p:cNvPr>
          <p:cNvSpPr>
            <a:spLocks noGrp="1"/>
          </p:cNvSpPr>
          <p:nvPr>
            <p:ph idx="1"/>
          </p:nvPr>
        </p:nvSpPr>
        <p:spPr/>
        <p:txBody>
          <a:bodyPr>
            <a:normAutofit fontScale="92500"/>
          </a:bodyPr>
          <a:lstStyle/>
          <a:p>
            <a:r>
              <a:rPr lang="en-US" dirty="0"/>
              <a:t>By 1791, France had moved into a revolutionary recording of the old regime that had been achieved by a revolutionary consensus that was largely the work of the wealthier members of the bourgeoisie. </a:t>
            </a:r>
          </a:p>
          <a:p>
            <a:endParaRPr lang="en-US" sz="2400" b="1" i="1" dirty="0"/>
          </a:p>
          <a:p>
            <a:r>
              <a:rPr lang="en-US" sz="2400" b="1" i="1" dirty="0"/>
              <a:t>By mid-1791 this consensus faced growing opposition from clerics angered by the Civil Constitution of the Clergy, lower classes hurt by the rise in the cost of living resulting from the inflation of the assignats, peasants who remained opposed to dues that had still not been abandoned, and political clubs offering more radical solutions to the nation’s problems. </a:t>
            </a:r>
          </a:p>
        </p:txBody>
      </p:sp>
    </p:spTree>
    <p:extLst>
      <p:ext uri="{BB962C8B-B14F-4D97-AF65-F5344CB8AC3E}">
        <p14:creationId xmlns:p14="http://schemas.microsoft.com/office/powerpoint/2010/main" val="6895450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32E00-7408-4623-B333-4BBD7A4BC5F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59275C1-50C7-4410-AF78-6AD16C6D4BA9}"/>
              </a:ext>
            </a:extLst>
          </p:cNvPr>
          <p:cNvSpPr>
            <a:spLocks noGrp="1"/>
          </p:cNvSpPr>
          <p:nvPr>
            <p:ph idx="1"/>
          </p:nvPr>
        </p:nvSpPr>
        <p:spPr/>
        <p:txBody>
          <a:bodyPr/>
          <a:lstStyle/>
          <a:p>
            <a:r>
              <a:rPr lang="en-US" dirty="0"/>
              <a:t>The most famous were the</a:t>
            </a:r>
            <a:r>
              <a:rPr lang="en-US" b="1" u="sng" dirty="0"/>
              <a:t> Jacobins</a:t>
            </a:r>
            <a:r>
              <a:rPr lang="en-US" dirty="0"/>
              <a:t>, who first emerged as a gathering of more radical deputies at the beginning of the revolution, especially during the events of the night of August 4</a:t>
            </a:r>
            <a:r>
              <a:rPr lang="en-US" baseline="30000" dirty="0"/>
              <a:t>th</a:t>
            </a:r>
            <a:r>
              <a:rPr lang="en-US" dirty="0"/>
              <a:t>, 1789. </a:t>
            </a:r>
          </a:p>
          <a:p>
            <a:pPr lvl="1"/>
            <a:r>
              <a:rPr lang="en-US" dirty="0"/>
              <a:t>After October 1789, they occupied the former Jacobin convent in Paris.</a:t>
            </a:r>
          </a:p>
          <a:p>
            <a:pPr lvl="1"/>
            <a:r>
              <a:rPr lang="en-US" dirty="0"/>
              <a:t>Jacobin clubs also formed in the provinces, where they served primarily as discussion groups. </a:t>
            </a:r>
          </a:p>
          <a:p>
            <a:pPr lvl="1"/>
            <a:r>
              <a:rPr lang="en-US" dirty="0"/>
              <a:t>They joined together in an extensive correspondence network and by spring 1790 were seeking affiliation with  the Parisian club. </a:t>
            </a:r>
          </a:p>
          <a:p>
            <a:pPr lvl="2"/>
            <a:r>
              <a:rPr lang="en-US" dirty="0"/>
              <a:t>One year later, there were 900 Jacobin clubs in France associated with the Parisian center. </a:t>
            </a:r>
          </a:p>
          <a:p>
            <a:pPr lvl="2"/>
            <a:r>
              <a:rPr lang="en-US" dirty="0"/>
              <a:t>Members were usually the elite of their local societies, but they also included artisans and tradespeople. </a:t>
            </a:r>
          </a:p>
        </p:txBody>
      </p:sp>
    </p:spTree>
    <p:extLst>
      <p:ext uri="{BB962C8B-B14F-4D97-AF65-F5344CB8AC3E}">
        <p14:creationId xmlns:p14="http://schemas.microsoft.com/office/powerpoint/2010/main" val="41823580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16A66F-CAB2-430C-AFDC-E6342205EEE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1234413-C80F-4600-8360-A732A9C2D198}"/>
              </a:ext>
            </a:extLst>
          </p:cNvPr>
          <p:cNvSpPr>
            <a:spLocks noGrp="1"/>
          </p:cNvSpPr>
          <p:nvPr>
            <p:ph idx="1"/>
          </p:nvPr>
        </p:nvSpPr>
        <p:spPr/>
        <p:txBody>
          <a:bodyPr/>
          <a:lstStyle/>
          <a:p>
            <a:r>
              <a:rPr lang="en-US" dirty="0"/>
              <a:t>By mid-1791, the government was still facing severe financial difficulties due to massive tax evasion. </a:t>
            </a:r>
          </a:p>
          <a:p>
            <a:endParaRPr lang="en-US" dirty="0"/>
          </a:p>
          <a:p>
            <a:r>
              <a:rPr lang="en-US" dirty="0"/>
              <a:t>Despite all of their problems, the bourgeois politicians in charge remained relatively unified on the basis of their trust in the king. </a:t>
            </a:r>
          </a:p>
          <a:p>
            <a:pPr lvl="1"/>
            <a:r>
              <a:rPr lang="en-US" b="1" i="1" dirty="0"/>
              <a:t>But King Louis XVI disastrously undercut them. </a:t>
            </a:r>
          </a:p>
        </p:txBody>
      </p:sp>
    </p:spTree>
    <p:extLst>
      <p:ext uri="{BB962C8B-B14F-4D97-AF65-F5344CB8AC3E}">
        <p14:creationId xmlns:p14="http://schemas.microsoft.com/office/powerpoint/2010/main" val="227954459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09D0C7-8043-4253-810C-67B7441C9C6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CE6B038-F374-4ACA-AE7E-848D3FC5B7D4}"/>
              </a:ext>
            </a:extLst>
          </p:cNvPr>
          <p:cNvSpPr>
            <a:spLocks noGrp="1"/>
          </p:cNvSpPr>
          <p:nvPr>
            <p:ph idx="1"/>
          </p:nvPr>
        </p:nvSpPr>
        <p:spPr/>
        <p:txBody>
          <a:bodyPr/>
          <a:lstStyle/>
          <a:p>
            <a:r>
              <a:rPr lang="en-US" dirty="0"/>
              <a:t>Quit upset with the whole turn of revolutionary events, King Louis XVI sought to flee France in June 1791 and almost succeeded before being recognized, captured at Varennes, and brought back to Paris. </a:t>
            </a:r>
          </a:p>
          <a:p>
            <a:endParaRPr lang="en-US" dirty="0"/>
          </a:p>
          <a:p>
            <a:pPr lvl="1"/>
            <a:r>
              <a:rPr lang="en-US" dirty="0"/>
              <a:t>Though radicals called for the king to be deposed, the members of the National Assembly, fearful of the popular forces in Paris calling for a republic, chose to ignore the king’s flight and pretended that he had been kidnapped. </a:t>
            </a:r>
          </a:p>
        </p:txBody>
      </p:sp>
    </p:spTree>
    <p:extLst>
      <p:ext uri="{BB962C8B-B14F-4D97-AF65-F5344CB8AC3E}">
        <p14:creationId xmlns:p14="http://schemas.microsoft.com/office/powerpoint/2010/main" val="71302865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DEBA1E-459E-4484-9D94-F09BA1EFB7C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80FAD6C-9C1F-43EE-ACD4-7935620CB8C5}"/>
              </a:ext>
            </a:extLst>
          </p:cNvPr>
          <p:cNvSpPr>
            <a:spLocks noGrp="1"/>
          </p:cNvSpPr>
          <p:nvPr>
            <p:ph idx="1"/>
          </p:nvPr>
        </p:nvSpPr>
        <p:spPr/>
        <p:txBody>
          <a:bodyPr/>
          <a:lstStyle/>
          <a:p>
            <a:r>
              <a:rPr lang="en-US" dirty="0"/>
              <a:t>Because the National Assembly had passed a “self-denying ordinance” that prohibited the reelection of hits members, the composition of the Legislative Assembly tended to be quite different from that of the National Assembly. </a:t>
            </a:r>
          </a:p>
          <a:p>
            <a:endParaRPr lang="en-US" dirty="0"/>
          </a:p>
          <a:p>
            <a:endParaRPr lang="en-US" dirty="0"/>
          </a:p>
          <a:p>
            <a:pPr lvl="1"/>
            <a:r>
              <a:rPr lang="en-US" dirty="0"/>
              <a:t>The king made what seemed to be a genuine effort to work with the new Legislative Assembly, but France’s relations with the rest of Europe soon led to Louis’s downfall. </a:t>
            </a:r>
          </a:p>
        </p:txBody>
      </p:sp>
    </p:spTree>
    <p:extLst>
      <p:ext uri="{BB962C8B-B14F-4D97-AF65-F5344CB8AC3E}">
        <p14:creationId xmlns:p14="http://schemas.microsoft.com/office/powerpoint/2010/main" val="28046320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B650B-236E-4A0D-AC21-02498C90756F}"/>
              </a:ext>
            </a:extLst>
          </p:cNvPr>
          <p:cNvSpPr>
            <a:spLocks noGrp="1"/>
          </p:cNvSpPr>
          <p:nvPr>
            <p:ph type="title"/>
          </p:nvPr>
        </p:nvSpPr>
        <p:spPr/>
        <p:txBody>
          <a:bodyPr/>
          <a:lstStyle/>
          <a:p>
            <a:r>
              <a:rPr lang="en-US" dirty="0"/>
              <a:t>Opposition from abroad </a:t>
            </a:r>
          </a:p>
        </p:txBody>
      </p:sp>
      <p:sp>
        <p:nvSpPr>
          <p:cNvPr id="3" name="Content Placeholder 2">
            <a:extLst>
              <a:ext uri="{FF2B5EF4-FFF2-40B4-BE49-F238E27FC236}">
                <a16:creationId xmlns:a16="http://schemas.microsoft.com/office/drawing/2014/main" id="{E8912711-A118-483D-B54E-38AEADC188EE}"/>
              </a:ext>
            </a:extLst>
          </p:cNvPr>
          <p:cNvSpPr>
            <a:spLocks noGrp="1"/>
          </p:cNvSpPr>
          <p:nvPr>
            <p:ph idx="1"/>
          </p:nvPr>
        </p:nvSpPr>
        <p:spPr>
          <a:xfrm>
            <a:off x="1251678" y="2286001"/>
            <a:ext cx="10178322" cy="4061636"/>
          </a:xfrm>
        </p:spPr>
        <p:txBody>
          <a:bodyPr/>
          <a:lstStyle/>
          <a:p>
            <a:r>
              <a:rPr lang="en-US" dirty="0"/>
              <a:t>Some European countries had become concerned about the French example and feared that revolution would spread to their countries. </a:t>
            </a:r>
          </a:p>
          <a:p>
            <a:endParaRPr lang="en-US" dirty="0"/>
          </a:p>
          <a:p>
            <a:r>
              <a:rPr lang="en-US" dirty="0"/>
              <a:t>On August 27, 1791, Emperor Leopold II of Austria and King Frederick William II of Prussia issued the </a:t>
            </a:r>
            <a:r>
              <a:rPr lang="en-US" b="1" u="sng" dirty="0"/>
              <a:t>Declaration of </a:t>
            </a:r>
            <a:r>
              <a:rPr lang="en-US" b="1" u="sng" dirty="0" err="1"/>
              <a:t>Pillnitz</a:t>
            </a:r>
            <a:r>
              <a:rPr lang="en-US" dirty="0"/>
              <a:t>, which invited other European monarchs to take “the most effectual means…to put the king of France in a state to strengthen, in the most perfect liberty, the bases of a monarchical government equally becoming to the rights of sovereigns and to the wellbeing of the French Nation.” </a:t>
            </a:r>
          </a:p>
        </p:txBody>
      </p:sp>
    </p:spTree>
    <p:extLst>
      <p:ext uri="{BB962C8B-B14F-4D97-AF65-F5344CB8AC3E}">
        <p14:creationId xmlns:p14="http://schemas.microsoft.com/office/powerpoint/2010/main" val="84465765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77DF2A-CC33-4E40-B661-26B41DA1929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463A094-D004-4A0B-9D34-328F84F02EF0}"/>
              </a:ext>
            </a:extLst>
          </p:cNvPr>
          <p:cNvSpPr>
            <a:spLocks noGrp="1"/>
          </p:cNvSpPr>
          <p:nvPr>
            <p:ph idx="1"/>
          </p:nvPr>
        </p:nvSpPr>
        <p:spPr/>
        <p:txBody>
          <a:bodyPr/>
          <a:lstStyle/>
          <a:p>
            <a:r>
              <a:rPr lang="en-US" dirty="0"/>
              <a:t>French enthusiasm for was led the Legislative Assembly to declare war on Austria on April 20, 1792. </a:t>
            </a:r>
          </a:p>
          <a:p>
            <a:endParaRPr lang="en-US" dirty="0"/>
          </a:p>
          <a:p>
            <a:r>
              <a:rPr lang="en-US" dirty="0"/>
              <a:t>Reactionaries hoped that a preoccupation with war would cool off the revolution; French defeat, which seemed likely in view of the army’s disintegration, might even lead to the restoration of the old regime. </a:t>
            </a:r>
          </a:p>
          <a:p>
            <a:endParaRPr lang="en-US" dirty="0"/>
          </a:p>
          <a:p>
            <a:r>
              <a:rPr lang="en-US" dirty="0"/>
              <a:t>Leftists hope that war would consolidate the revolution at home and spread it to all of Europe. </a:t>
            </a:r>
          </a:p>
        </p:txBody>
      </p:sp>
    </p:spTree>
    <p:extLst>
      <p:ext uri="{BB962C8B-B14F-4D97-AF65-F5344CB8AC3E}">
        <p14:creationId xmlns:p14="http://schemas.microsoft.com/office/powerpoint/2010/main" val="349096166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C70A5-8FC6-459F-ABDE-A2D7C3DA09E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3A171CC-76B9-4B16-B281-F8E56AC0F638}"/>
              </a:ext>
            </a:extLst>
          </p:cNvPr>
          <p:cNvSpPr>
            <a:spLocks noGrp="1"/>
          </p:cNvSpPr>
          <p:nvPr>
            <p:ph idx="1"/>
          </p:nvPr>
        </p:nvSpPr>
        <p:spPr/>
        <p:txBody>
          <a:bodyPr/>
          <a:lstStyle/>
          <a:p>
            <a:r>
              <a:rPr lang="en-US" dirty="0"/>
              <a:t>The French fared badly in the initial fighting, and loud recrimination were soon heard in Paris. </a:t>
            </a:r>
          </a:p>
          <a:p>
            <a:r>
              <a:rPr lang="en-US" dirty="0"/>
              <a:t>A frantic search for scapegoats began. </a:t>
            </a:r>
          </a:p>
          <a:p>
            <a:endParaRPr lang="en-US" dirty="0"/>
          </a:p>
          <a:p>
            <a:pPr lvl="1"/>
            <a:r>
              <a:rPr lang="en-US" dirty="0"/>
              <a:t>Defeats in war coupled with economic shortages in the spring rein vigored popular groups that had been dormant since the previous summer and led to renewed political demonstrations, especially against the king. </a:t>
            </a:r>
          </a:p>
        </p:txBody>
      </p:sp>
    </p:spTree>
    <p:extLst>
      <p:ext uri="{BB962C8B-B14F-4D97-AF65-F5344CB8AC3E}">
        <p14:creationId xmlns:p14="http://schemas.microsoft.com/office/powerpoint/2010/main" val="235307742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244A2A-1F77-4CC5-97F4-F4B77849CB7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847930F-2A16-4214-85AD-46B7F1289B3E}"/>
              </a:ext>
            </a:extLst>
          </p:cNvPr>
          <p:cNvSpPr>
            <a:spLocks noGrp="1"/>
          </p:cNvSpPr>
          <p:nvPr>
            <p:ph idx="1"/>
          </p:nvPr>
        </p:nvSpPr>
        <p:spPr/>
        <p:txBody>
          <a:bodyPr>
            <a:normAutofit/>
          </a:bodyPr>
          <a:lstStyle/>
          <a:p>
            <a:r>
              <a:rPr lang="en-US" sz="2800" b="1" i="1" dirty="0"/>
              <a:t>Radical Parisian political groups, declaring themselves an insurrectionary commune, organized a mob attack on the royal palace and Legislative Assembly in August 1792, took the king captive, and forced the Legislative Assembly to suspend the monarchy and call for a national convention, chosen on the bias of universal male suffrage, to decide on the future form of government. </a:t>
            </a:r>
          </a:p>
        </p:txBody>
      </p:sp>
    </p:spTree>
    <p:extLst>
      <p:ext uri="{BB962C8B-B14F-4D97-AF65-F5344CB8AC3E}">
        <p14:creationId xmlns:p14="http://schemas.microsoft.com/office/powerpoint/2010/main" val="44599591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F9ABC3-0BE2-4E92-B16C-AEBCE49F783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9631FCF-21C9-42EF-9A61-C770277897D6}"/>
              </a:ext>
            </a:extLst>
          </p:cNvPr>
          <p:cNvSpPr>
            <a:spLocks noGrp="1"/>
          </p:cNvSpPr>
          <p:nvPr>
            <p:ph idx="1"/>
          </p:nvPr>
        </p:nvSpPr>
        <p:spPr/>
        <p:txBody>
          <a:bodyPr/>
          <a:lstStyle/>
          <a:p>
            <a:r>
              <a:rPr lang="en-US" dirty="0"/>
              <a:t>The French Revolution was about to enter a more radical stage as power passed from the assembly to the new Paris Commune, composed of many who proudly called themselves the </a:t>
            </a:r>
            <a:r>
              <a:rPr lang="en-US" b="1" i="1" dirty="0"/>
              <a:t>sans-culottes, </a:t>
            </a:r>
            <a:r>
              <a:rPr lang="en-US" dirty="0"/>
              <a:t>ordinary patriots without fine clothes. </a:t>
            </a:r>
          </a:p>
          <a:p>
            <a:endParaRPr lang="en-US" dirty="0"/>
          </a:p>
          <a:p>
            <a:r>
              <a:rPr lang="en-US" dirty="0"/>
              <a:t>Many </a:t>
            </a:r>
            <a:r>
              <a:rPr lang="en-US" i="1" dirty="0"/>
              <a:t>sans-culottes</a:t>
            </a:r>
            <a:r>
              <a:rPr lang="en-US" dirty="0"/>
              <a:t> were merchants and better-off artisans who were often the elite of their neighborhoods and trades. </a:t>
            </a:r>
          </a:p>
        </p:txBody>
      </p:sp>
    </p:spTree>
    <p:extLst>
      <p:ext uri="{BB962C8B-B14F-4D97-AF65-F5344CB8AC3E}">
        <p14:creationId xmlns:p14="http://schemas.microsoft.com/office/powerpoint/2010/main" val="5911839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18236-1618-4D37-A6D6-D14B44FE7F45}"/>
              </a:ext>
            </a:extLst>
          </p:cNvPr>
          <p:cNvSpPr>
            <a:spLocks noGrp="1"/>
          </p:cNvSpPr>
          <p:nvPr>
            <p:ph type="title"/>
          </p:nvPr>
        </p:nvSpPr>
        <p:spPr/>
        <p:txBody>
          <a:bodyPr/>
          <a:lstStyle/>
          <a:p>
            <a:r>
              <a:rPr lang="en-US" dirty="0"/>
              <a:t>From Estates-General to a national assembly </a:t>
            </a:r>
          </a:p>
        </p:txBody>
      </p:sp>
      <p:sp>
        <p:nvSpPr>
          <p:cNvPr id="3" name="Content Placeholder 2">
            <a:extLst>
              <a:ext uri="{FF2B5EF4-FFF2-40B4-BE49-F238E27FC236}">
                <a16:creationId xmlns:a16="http://schemas.microsoft.com/office/drawing/2014/main" id="{8DAF7DB5-1972-4705-BF6B-1894954444EE}"/>
              </a:ext>
            </a:extLst>
          </p:cNvPr>
          <p:cNvSpPr>
            <a:spLocks noGrp="1"/>
          </p:cNvSpPr>
          <p:nvPr>
            <p:ph idx="1"/>
          </p:nvPr>
        </p:nvSpPr>
        <p:spPr/>
        <p:txBody>
          <a:bodyPr/>
          <a:lstStyle/>
          <a:p>
            <a:r>
              <a:rPr lang="en-US" dirty="0"/>
              <a:t>The Estates-General consisted of representatives from the three orders of French society. </a:t>
            </a:r>
          </a:p>
          <a:p>
            <a:pPr marL="0" indent="0">
              <a:buNone/>
            </a:pPr>
            <a:endParaRPr lang="en-US" dirty="0"/>
          </a:p>
          <a:p>
            <a:r>
              <a:rPr lang="en-US" dirty="0"/>
              <a:t>In the elections for the Estates-General, the government had ruled that the Third Estate should get double representation (it did, after all, constitute 97 percent of the population). </a:t>
            </a:r>
          </a:p>
          <a:p>
            <a:endParaRPr lang="en-US" dirty="0"/>
          </a:p>
          <a:p>
            <a:pPr lvl="1"/>
            <a:r>
              <a:rPr lang="en-US" dirty="0"/>
              <a:t>The First Estate (the clergy) and the Second (the nobility) had about 300 delegates each, the commoners had almost 600 representatives. </a:t>
            </a:r>
          </a:p>
        </p:txBody>
      </p:sp>
    </p:spTree>
    <p:extLst>
      <p:ext uri="{BB962C8B-B14F-4D97-AF65-F5344CB8AC3E}">
        <p14:creationId xmlns:p14="http://schemas.microsoft.com/office/powerpoint/2010/main" val="179894978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D376A-77EC-4290-A73F-DA49760D0C5F}"/>
              </a:ext>
            </a:extLst>
          </p:cNvPr>
          <p:cNvSpPr>
            <a:spLocks noGrp="1"/>
          </p:cNvSpPr>
          <p:nvPr>
            <p:ph type="title"/>
          </p:nvPr>
        </p:nvSpPr>
        <p:spPr/>
        <p:txBody>
          <a:bodyPr/>
          <a:lstStyle/>
          <a:p>
            <a:r>
              <a:rPr lang="en-US" dirty="0"/>
              <a:t>The Radical Revolution </a:t>
            </a:r>
          </a:p>
        </p:txBody>
      </p:sp>
      <p:sp>
        <p:nvSpPr>
          <p:cNvPr id="3" name="Content Placeholder 2">
            <a:extLst>
              <a:ext uri="{FF2B5EF4-FFF2-40B4-BE49-F238E27FC236}">
                <a16:creationId xmlns:a16="http://schemas.microsoft.com/office/drawing/2014/main" id="{8EAFE0A0-B54D-496B-B2AF-D8F67369068F}"/>
              </a:ext>
            </a:extLst>
          </p:cNvPr>
          <p:cNvSpPr>
            <a:spLocks noGrp="1"/>
          </p:cNvSpPr>
          <p:nvPr>
            <p:ph idx="1"/>
          </p:nvPr>
        </p:nvSpPr>
        <p:spPr/>
        <p:txBody>
          <a:bodyPr/>
          <a:lstStyle/>
          <a:p>
            <a:r>
              <a:rPr lang="en-US" dirty="0"/>
              <a:t>Before the National Convention met, the Paris Commune dominated the political scene. </a:t>
            </a:r>
          </a:p>
          <a:p>
            <a:r>
              <a:rPr lang="en-US" dirty="0"/>
              <a:t>Led by the newly appointed minister of justice, Georges Danton (1759-1794), the </a:t>
            </a:r>
            <a:r>
              <a:rPr lang="en-US" dirty="0" err="1"/>
              <a:t>sancusculottes</a:t>
            </a:r>
            <a:r>
              <a:rPr lang="en-US" dirty="0"/>
              <a:t> sought revenge on those who had aided the king and resisted the popular will. </a:t>
            </a:r>
          </a:p>
        </p:txBody>
      </p:sp>
    </p:spTree>
    <p:extLst>
      <p:ext uri="{BB962C8B-B14F-4D97-AF65-F5344CB8AC3E}">
        <p14:creationId xmlns:p14="http://schemas.microsoft.com/office/powerpoint/2010/main" val="151492529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37585-EEF5-4A35-BA23-C17443A1F25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DAA8E5B-2E82-4616-B422-99CFB0763E4D}"/>
              </a:ext>
            </a:extLst>
          </p:cNvPr>
          <p:cNvSpPr>
            <a:spLocks noGrp="1"/>
          </p:cNvSpPr>
          <p:nvPr>
            <p:ph idx="1"/>
          </p:nvPr>
        </p:nvSpPr>
        <p:spPr/>
        <p:txBody>
          <a:bodyPr/>
          <a:lstStyle/>
          <a:p>
            <a:r>
              <a:rPr lang="en-US" dirty="0"/>
              <a:t>Thousands of presumed traitors were arrested and then massacred as ordinary Parisian tradespeople and artisans solved the problem of overcrowded prisons by mass executions of their inmates. </a:t>
            </a:r>
          </a:p>
          <a:p>
            <a:endParaRPr lang="en-US" dirty="0"/>
          </a:p>
          <a:p>
            <a:r>
              <a:rPr lang="en-US" dirty="0"/>
              <a:t>Although it was called to draft a new constitution, it also acted as the sovereign ruling body of France. </a:t>
            </a:r>
          </a:p>
        </p:txBody>
      </p:sp>
    </p:spTree>
    <p:extLst>
      <p:ext uri="{BB962C8B-B14F-4D97-AF65-F5344CB8AC3E}">
        <p14:creationId xmlns:p14="http://schemas.microsoft.com/office/powerpoint/2010/main" val="371074025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C2D78-4FB9-47E8-8051-B5A275A2E83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713F98A-41CA-4E4C-8726-D8F593514CC0}"/>
              </a:ext>
            </a:extLst>
          </p:cNvPr>
          <p:cNvSpPr>
            <a:spLocks noGrp="1"/>
          </p:cNvSpPr>
          <p:nvPr>
            <p:ph idx="1"/>
          </p:nvPr>
        </p:nvSpPr>
        <p:spPr/>
        <p:txBody>
          <a:bodyPr/>
          <a:lstStyle/>
          <a:p>
            <a:r>
              <a:rPr lang="en-US" b="1" dirty="0"/>
              <a:t>It was no surprise that the convention’s first major step on September 21 was to abolish the monarchy and establish a republic. </a:t>
            </a:r>
          </a:p>
          <a:p>
            <a:r>
              <a:rPr lang="en-US" dirty="0"/>
              <a:t>That was about as far as members of the convention could agree, and the National Convention soon split into factions over the fate of the king. </a:t>
            </a:r>
          </a:p>
          <a:p>
            <a:pPr lvl="1"/>
            <a:r>
              <a:rPr lang="en-US" i="1" dirty="0"/>
              <a:t>The two most important were the Girondins and the Mountain. </a:t>
            </a:r>
          </a:p>
          <a:p>
            <a:pPr lvl="1"/>
            <a:r>
              <a:rPr lang="en-US" i="1" dirty="0"/>
              <a:t>Both were members of the Jacobin club. </a:t>
            </a:r>
          </a:p>
        </p:txBody>
      </p:sp>
    </p:spTree>
    <p:extLst>
      <p:ext uri="{BB962C8B-B14F-4D97-AF65-F5344CB8AC3E}">
        <p14:creationId xmlns:p14="http://schemas.microsoft.com/office/powerpoint/2010/main" val="46996775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8C23C-3917-415C-93F4-CA8B127C7AFE}"/>
              </a:ext>
            </a:extLst>
          </p:cNvPr>
          <p:cNvSpPr>
            <a:spLocks noGrp="1"/>
          </p:cNvSpPr>
          <p:nvPr>
            <p:ph type="title"/>
          </p:nvPr>
        </p:nvSpPr>
        <p:spPr/>
        <p:txBody>
          <a:bodyPr/>
          <a:lstStyle/>
          <a:p>
            <a:r>
              <a:rPr lang="en-US" dirty="0"/>
              <a:t>Domestic Crises </a:t>
            </a:r>
          </a:p>
        </p:txBody>
      </p:sp>
      <p:sp>
        <p:nvSpPr>
          <p:cNvPr id="3" name="Content Placeholder 2">
            <a:extLst>
              <a:ext uri="{FF2B5EF4-FFF2-40B4-BE49-F238E27FC236}">
                <a16:creationId xmlns:a16="http://schemas.microsoft.com/office/drawing/2014/main" id="{A86C7329-3005-491F-A6DB-2C0A9DA29FC0}"/>
              </a:ext>
            </a:extLst>
          </p:cNvPr>
          <p:cNvSpPr>
            <a:spLocks noGrp="1"/>
          </p:cNvSpPr>
          <p:nvPr>
            <p:ph idx="1"/>
          </p:nvPr>
        </p:nvSpPr>
        <p:spPr/>
        <p:txBody>
          <a:bodyPr/>
          <a:lstStyle/>
          <a:p>
            <a:r>
              <a:rPr lang="en-US" dirty="0"/>
              <a:t>Representing primarily the provinces, the Girondins came to fear the radical mobs in Paris and were disposed to keep the king alive as a hedge against future eventualities. </a:t>
            </a:r>
          </a:p>
          <a:p>
            <a:endParaRPr lang="en-US" dirty="0"/>
          </a:p>
          <a:p>
            <a:r>
              <a:rPr lang="en-US" dirty="0"/>
              <a:t>The Mountain represented the interests of the city of Paris and owed much of its strength to the radical and popular elements in the city, although the members of the Mountain themselves were middle-class. </a:t>
            </a:r>
          </a:p>
        </p:txBody>
      </p:sp>
    </p:spTree>
    <p:extLst>
      <p:ext uri="{BB962C8B-B14F-4D97-AF65-F5344CB8AC3E}">
        <p14:creationId xmlns:p14="http://schemas.microsoft.com/office/powerpoint/2010/main" val="328111410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252AE-7B9E-477B-918E-FBA5A9F12CA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C7C7FB8-49C7-4449-8962-A39FD985188C}"/>
              </a:ext>
            </a:extLst>
          </p:cNvPr>
          <p:cNvSpPr>
            <a:spLocks noGrp="1"/>
          </p:cNvSpPr>
          <p:nvPr>
            <p:ph idx="1"/>
          </p:nvPr>
        </p:nvSpPr>
        <p:spPr/>
        <p:txBody>
          <a:bodyPr/>
          <a:lstStyle/>
          <a:p>
            <a:r>
              <a:rPr lang="en-US" dirty="0"/>
              <a:t>The Mountain won out at the beginning of 1793 when it passed a decree condemning Louis XVI to death, by a very low margin. </a:t>
            </a:r>
          </a:p>
          <a:p>
            <a:endParaRPr lang="en-US" b="1" i="1" u="sng" dirty="0"/>
          </a:p>
          <a:p>
            <a:pPr lvl="1"/>
            <a:r>
              <a:rPr lang="en-US" b="1" i="1" u="sng" dirty="0"/>
              <a:t>On January 21</a:t>
            </a:r>
            <a:r>
              <a:rPr lang="en-US" b="1" i="1" u="sng" baseline="30000" dirty="0"/>
              <a:t>st</a:t>
            </a:r>
            <a:r>
              <a:rPr lang="en-US" b="1" i="1" u="sng" dirty="0"/>
              <a:t>, 1793, the king was executed, and the destruction of the old regime was complete. </a:t>
            </a:r>
          </a:p>
          <a:p>
            <a:pPr lvl="1"/>
            <a:r>
              <a:rPr lang="en-US" dirty="0"/>
              <a:t>Now there could be no turning back. </a:t>
            </a:r>
          </a:p>
          <a:p>
            <a:pPr lvl="1"/>
            <a:r>
              <a:rPr lang="en-US" dirty="0"/>
              <a:t>But the execution of the king produced further challenges by creating new enemies for the revolution both at home and abroad while strengthening those who were already its enemies. </a:t>
            </a:r>
          </a:p>
        </p:txBody>
      </p:sp>
    </p:spTree>
    <p:extLst>
      <p:ext uri="{BB962C8B-B14F-4D97-AF65-F5344CB8AC3E}">
        <p14:creationId xmlns:p14="http://schemas.microsoft.com/office/powerpoint/2010/main" val="65930053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22CB4B-5E19-49A7-AB59-2C93F27C718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7B11EC4-41C4-4976-87F0-FC1279B4DDC4}"/>
              </a:ext>
            </a:extLst>
          </p:cNvPr>
          <p:cNvSpPr>
            <a:spLocks noGrp="1"/>
          </p:cNvSpPr>
          <p:nvPr>
            <p:ph idx="1"/>
          </p:nvPr>
        </p:nvSpPr>
        <p:spPr/>
        <p:txBody>
          <a:bodyPr/>
          <a:lstStyle/>
          <a:p>
            <a:r>
              <a:rPr lang="en-US" dirty="0"/>
              <a:t>The Commune favored radical change and put constant pressure on the National Convention, pushing it to ever more radical positions. </a:t>
            </a:r>
          </a:p>
          <a:p>
            <a:r>
              <a:rPr lang="en-US" dirty="0"/>
              <a:t>At the end of May and the beginning of June 1793, the Commune organized a demonstration, invaded the National Convention, and forced the arrest and execution of the leading Girondins, thus leaving the Mountain in control of the convention. </a:t>
            </a:r>
          </a:p>
          <a:p>
            <a:pPr lvl="1"/>
            <a:r>
              <a:rPr lang="en-US" b="1" dirty="0"/>
              <a:t>The National Convention itself still did not rule all of France. </a:t>
            </a:r>
          </a:p>
        </p:txBody>
      </p:sp>
    </p:spTree>
    <p:extLst>
      <p:ext uri="{BB962C8B-B14F-4D97-AF65-F5344CB8AC3E}">
        <p14:creationId xmlns:p14="http://schemas.microsoft.com/office/powerpoint/2010/main" val="385563141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7C33A8-5A04-4A7C-ABB3-4B5E4AC6FCF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6F80375-E5B9-4A32-828A-BDE9FEE573F0}"/>
              </a:ext>
            </a:extLst>
          </p:cNvPr>
          <p:cNvSpPr>
            <a:spLocks noGrp="1"/>
          </p:cNvSpPr>
          <p:nvPr>
            <p:ph idx="1"/>
          </p:nvPr>
        </p:nvSpPr>
        <p:spPr/>
        <p:txBody>
          <a:bodyPr/>
          <a:lstStyle/>
          <a:p>
            <a:r>
              <a:rPr lang="en-US" dirty="0"/>
              <a:t>The authority of the convention was repudiated in western France, particularly in the department of the Vendee, by peasants who revolted against the new military draft. </a:t>
            </a:r>
          </a:p>
          <a:p>
            <a:endParaRPr lang="en-US" dirty="0"/>
          </a:p>
          <a:p>
            <a:r>
              <a:rPr lang="en-US" dirty="0"/>
              <a:t>The Vendean rebellion soon escalated into a full-blown counterrevolutionary appeal:  “Long live the king and our good priests.” </a:t>
            </a:r>
          </a:p>
          <a:p>
            <a:endParaRPr lang="en-US" dirty="0"/>
          </a:p>
          <a:p>
            <a:endParaRPr lang="en-US" dirty="0"/>
          </a:p>
        </p:txBody>
      </p:sp>
    </p:spTree>
    <p:extLst>
      <p:ext uri="{BB962C8B-B14F-4D97-AF65-F5344CB8AC3E}">
        <p14:creationId xmlns:p14="http://schemas.microsoft.com/office/powerpoint/2010/main" val="148058001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B1628-52CF-473E-96F4-2905B104301B}"/>
              </a:ext>
            </a:extLst>
          </p:cNvPr>
          <p:cNvSpPr>
            <a:spLocks noGrp="1"/>
          </p:cNvSpPr>
          <p:nvPr>
            <p:ph type="title"/>
          </p:nvPr>
        </p:nvSpPr>
        <p:spPr/>
        <p:txBody>
          <a:bodyPr/>
          <a:lstStyle/>
          <a:p>
            <a:r>
              <a:rPr lang="en-US" dirty="0"/>
              <a:t>Foreign Crisis </a:t>
            </a:r>
          </a:p>
        </p:txBody>
      </p:sp>
      <p:sp>
        <p:nvSpPr>
          <p:cNvPr id="3" name="Content Placeholder 2">
            <a:extLst>
              <a:ext uri="{FF2B5EF4-FFF2-40B4-BE49-F238E27FC236}">
                <a16:creationId xmlns:a16="http://schemas.microsoft.com/office/drawing/2014/main" id="{09E4D8F0-4966-43C6-8B85-D089D392E99B}"/>
              </a:ext>
            </a:extLst>
          </p:cNvPr>
          <p:cNvSpPr>
            <a:spLocks noGrp="1"/>
          </p:cNvSpPr>
          <p:nvPr>
            <p:ph idx="1"/>
          </p:nvPr>
        </p:nvSpPr>
        <p:spPr/>
        <p:txBody>
          <a:bodyPr/>
          <a:lstStyle/>
          <a:p>
            <a:r>
              <a:rPr lang="en-US" dirty="0"/>
              <a:t>Domestic turmoil was paralleled by a foreign crisis. </a:t>
            </a:r>
          </a:p>
          <a:p>
            <a:r>
              <a:rPr lang="en-US" dirty="0"/>
              <a:t>Early in 1793, after Louis XVI had been executed, much of Europe- an informal coalition of Austria, Prussia, Spain, Portugal, Britain, and the Dutch Republic- was pitted against France. </a:t>
            </a:r>
          </a:p>
        </p:txBody>
      </p:sp>
    </p:spTree>
    <p:extLst>
      <p:ext uri="{BB962C8B-B14F-4D97-AF65-F5344CB8AC3E}">
        <p14:creationId xmlns:p14="http://schemas.microsoft.com/office/powerpoint/2010/main" val="382604091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DDCC52-F65D-41B3-A2E2-4C7A8B3F516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E30CA52-4F2A-4510-9413-6832A4D9D97F}"/>
              </a:ext>
            </a:extLst>
          </p:cNvPr>
          <p:cNvSpPr>
            <a:spLocks noGrp="1"/>
          </p:cNvSpPr>
          <p:nvPr>
            <p:ph idx="1"/>
          </p:nvPr>
        </p:nvSpPr>
        <p:spPr/>
        <p:txBody>
          <a:bodyPr/>
          <a:lstStyle/>
          <a:p>
            <a:r>
              <a:rPr lang="en-US" dirty="0"/>
              <a:t>Grossly overextended, the French armies began to experience reverses, and by late spring some members of the anti-French coalition were poised for an invasion of France. </a:t>
            </a:r>
          </a:p>
        </p:txBody>
      </p:sp>
    </p:spTree>
    <p:extLst>
      <p:ext uri="{BB962C8B-B14F-4D97-AF65-F5344CB8AC3E}">
        <p14:creationId xmlns:p14="http://schemas.microsoft.com/office/powerpoint/2010/main" val="183851376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C50B89-7095-425F-B105-B9D43B3AB60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1E72C64-5C31-45BC-B292-8F42DC9F2B99}"/>
              </a:ext>
            </a:extLst>
          </p:cNvPr>
          <p:cNvSpPr>
            <a:spLocks noGrp="1"/>
          </p:cNvSpPr>
          <p:nvPr>
            <p:ph idx="1"/>
          </p:nvPr>
        </p:nvSpPr>
        <p:spPr/>
        <p:txBody>
          <a:bodyPr/>
          <a:lstStyle/>
          <a:p>
            <a:r>
              <a:rPr lang="en-US" dirty="0"/>
              <a:t>To administer the government, the convention gave broad powers to an executive committee known as the Committee of Public Safety, which was dominated initially by Danton. </a:t>
            </a:r>
          </a:p>
          <a:p>
            <a:endParaRPr lang="en-US" dirty="0"/>
          </a:p>
          <a:p>
            <a:r>
              <a:rPr lang="en-US" dirty="0"/>
              <a:t>Maximilien Robespierre (1758-1794) eventually became one of its most important members. </a:t>
            </a:r>
          </a:p>
        </p:txBody>
      </p:sp>
    </p:spTree>
    <p:extLst>
      <p:ext uri="{BB962C8B-B14F-4D97-AF65-F5344CB8AC3E}">
        <p14:creationId xmlns:p14="http://schemas.microsoft.com/office/powerpoint/2010/main" val="17975003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09F6F-D270-4564-901C-BEA92F30975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8CE7E41-1D89-4104-9D6C-09A509B28B78}"/>
              </a:ext>
            </a:extLst>
          </p:cNvPr>
          <p:cNvSpPr>
            <a:spLocks noGrp="1"/>
          </p:cNvSpPr>
          <p:nvPr>
            <p:ph idx="1"/>
          </p:nvPr>
        </p:nvSpPr>
        <p:spPr/>
        <p:txBody>
          <a:bodyPr/>
          <a:lstStyle/>
          <a:p>
            <a:r>
              <a:rPr lang="en-US" dirty="0"/>
              <a:t>The </a:t>
            </a:r>
            <a:r>
              <a:rPr lang="en-US" b="1" i="1" dirty="0"/>
              <a:t>cahiers de </a:t>
            </a:r>
            <a:r>
              <a:rPr lang="en-US" b="1" i="1" dirty="0" err="1"/>
              <a:t>doleances</a:t>
            </a:r>
            <a:r>
              <a:rPr lang="en-US" dirty="0"/>
              <a:t>, or statements of local grievances, which were drafted throughout France during the elections to the Estates-General, advocated a regular constitutional government that would abolish the fiscal privileges of the church and nobility as the major way to regenerate the country. </a:t>
            </a:r>
          </a:p>
        </p:txBody>
      </p:sp>
    </p:spTree>
    <p:extLst>
      <p:ext uri="{BB962C8B-B14F-4D97-AF65-F5344CB8AC3E}">
        <p14:creationId xmlns:p14="http://schemas.microsoft.com/office/powerpoint/2010/main" val="145636388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9C8E6B-6F3E-41FC-9BD0-5FC5AB0C41C7}"/>
              </a:ext>
            </a:extLst>
          </p:cNvPr>
          <p:cNvSpPr>
            <a:spLocks noGrp="1"/>
          </p:cNvSpPr>
          <p:nvPr>
            <p:ph type="title"/>
          </p:nvPr>
        </p:nvSpPr>
        <p:spPr/>
        <p:txBody>
          <a:bodyPr/>
          <a:lstStyle/>
          <a:p>
            <a:r>
              <a:rPr lang="en-US" dirty="0"/>
              <a:t>A nation in arms </a:t>
            </a:r>
          </a:p>
        </p:txBody>
      </p:sp>
      <p:sp>
        <p:nvSpPr>
          <p:cNvPr id="3" name="Content Placeholder 2">
            <a:extLst>
              <a:ext uri="{FF2B5EF4-FFF2-40B4-BE49-F238E27FC236}">
                <a16:creationId xmlns:a16="http://schemas.microsoft.com/office/drawing/2014/main" id="{0202DC86-9982-4018-B5C4-7949B8773AA4}"/>
              </a:ext>
            </a:extLst>
          </p:cNvPr>
          <p:cNvSpPr>
            <a:spLocks noGrp="1"/>
          </p:cNvSpPr>
          <p:nvPr>
            <p:ph idx="1"/>
          </p:nvPr>
        </p:nvSpPr>
        <p:spPr/>
        <p:txBody>
          <a:bodyPr/>
          <a:lstStyle/>
          <a:p>
            <a:pPr marL="0" indent="0">
              <a:buNone/>
            </a:pPr>
            <a:r>
              <a:rPr lang="en-US" dirty="0"/>
              <a:t>To meet the foreign crisis and save the Republic from its foreign enemies, the Committee of Public Safety decreed a universal mobilization of the nation on August 23, 1793. </a:t>
            </a:r>
          </a:p>
        </p:txBody>
      </p:sp>
    </p:spTree>
    <p:extLst>
      <p:ext uri="{BB962C8B-B14F-4D97-AF65-F5344CB8AC3E}">
        <p14:creationId xmlns:p14="http://schemas.microsoft.com/office/powerpoint/2010/main" val="249662412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1DBE96-6AC8-430E-9524-710D72D1325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21203B3-3287-4158-B8FF-F18EBED3E805}"/>
              </a:ext>
            </a:extLst>
          </p:cNvPr>
          <p:cNvSpPr>
            <a:spLocks noGrp="1"/>
          </p:cNvSpPr>
          <p:nvPr>
            <p:ph idx="1"/>
          </p:nvPr>
        </p:nvSpPr>
        <p:spPr/>
        <p:txBody>
          <a:bodyPr/>
          <a:lstStyle/>
          <a:p>
            <a:r>
              <a:rPr lang="en-US" dirty="0"/>
              <a:t>In less than a year, the French revolutionary government had raised an army of 650,000; by September 1794, it numbered 1,169,000. </a:t>
            </a:r>
          </a:p>
          <a:p>
            <a:endParaRPr lang="en-US" dirty="0"/>
          </a:p>
          <a:p>
            <a:r>
              <a:rPr lang="en-US" dirty="0"/>
              <a:t>The Republic’s army was the largest ever seen in European history. </a:t>
            </a:r>
          </a:p>
        </p:txBody>
      </p:sp>
    </p:spTree>
    <p:extLst>
      <p:ext uri="{BB962C8B-B14F-4D97-AF65-F5344CB8AC3E}">
        <p14:creationId xmlns:p14="http://schemas.microsoft.com/office/powerpoint/2010/main" val="133724437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4C445-B19B-4736-B5D0-BAFFEB80713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91B8C00-EEA6-409B-8906-D49F7A7CFCC7}"/>
              </a:ext>
            </a:extLst>
          </p:cNvPr>
          <p:cNvSpPr>
            <a:spLocks noGrp="1"/>
          </p:cNvSpPr>
          <p:nvPr>
            <p:ph idx="1"/>
          </p:nvPr>
        </p:nvSpPr>
        <p:spPr/>
        <p:txBody>
          <a:bodyPr/>
          <a:lstStyle/>
          <a:p>
            <a:r>
              <a:rPr lang="en-US" dirty="0"/>
              <a:t>Historians have focused on the importance of the French revolutionary army in the creation of modern nationalism. </a:t>
            </a:r>
          </a:p>
          <a:p>
            <a:endParaRPr lang="en-US" dirty="0"/>
          </a:p>
          <a:p>
            <a:r>
              <a:rPr lang="en-US" dirty="0"/>
              <a:t>The new French army was the creation of a “people’s” government; its wars were now “people’s” wars. </a:t>
            </a:r>
          </a:p>
        </p:txBody>
      </p:sp>
    </p:spTree>
    <p:extLst>
      <p:ext uri="{BB962C8B-B14F-4D97-AF65-F5344CB8AC3E}">
        <p14:creationId xmlns:p14="http://schemas.microsoft.com/office/powerpoint/2010/main" val="62857764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0F9BC-7604-4BCB-AA93-57187115C2D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AD6813C-03D0-4F26-A4AE-CF7842E529BD}"/>
              </a:ext>
            </a:extLst>
          </p:cNvPr>
          <p:cNvSpPr>
            <a:spLocks noGrp="1"/>
          </p:cNvSpPr>
          <p:nvPr>
            <p:ph idx="1"/>
          </p:nvPr>
        </p:nvSpPr>
        <p:spPr/>
        <p:txBody>
          <a:bodyPr/>
          <a:lstStyle/>
          <a:p>
            <a:r>
              <a:rPr lang="en-US" dirty="0"/>
              <a:t>When dynastic wars became people’s wars, warfare increased in ferocity and lack of restraint. </a:t>
            </a:r>
          </a:p>
          <a:p>
            <a:endParaRPr lang="en-US" dirty="0"/>
          </a:p>
          <a:p>
            <a:r>
              <a:rPr lang="en-US" dirty="0"/>
              <a:t>Although innocent civilians had suffered in the earlier struggles, now the carnage became appalling at times. </a:t>
            </a:r>
          </a:p>
          <a:p>
            <a:r>
              <a:rPr lang="en-US" dirty="0"/>
              <a:t>The wars of the French revolutionary era opened the door to the total war of the modern world. </a:t>
            </a:r>
          </a:p>
        </p:txBody>
      </p:sp>
    </p:spTree>
    <p:extLst>
      <p:ext uri="{BB962C8B-B14F-4D97-AF65-F5344CB8AC3E}">
        <p14:creationId xmlns:p14="http://schemas.microsoft.com/office/powerpoint/2010/main" val="89314318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BBFD1-6BB2-41EB-AD5F-D0EFD99FDB95}"/>
              </a:ext>
            </a:extLst>
          </p:cNvPr>
          <p:cNvSpPr>
            <a:spLocks noGrp="1"/>
          </p:cNvSpPr>
          <p:nvPr>
            <p:ph type="title"/>
          </p:nvPr>
        </p:nvSpPr>
        <p:spPr/>
        <p:txBody>
          <a:bodyPr/>
          <a:lstStyle/>
          <a:p>
            <a:r>
              <a:rPr lang="en-US" dirty="0"/>
              <a:t>The Committee of public safety </a:t>
            </a:r>
          </a:p>
        </p:txBody>
      </p:sp>
      <p:sp>
        <p:nvSpPr>
          <p:cNvPr id="3" name="Content Placeholder 2">
            <a:extLst>
              <a:ext uri="{FF2B5EF4-FFF2-40B4-BE49-F238E27FC236}">
                <a16:creationId xmlns:a16="http://schemas.microsoft.com/office/drawing/2014/main" id="{B33C700D-60DD-490F-82A3-735BACDA0346}"/>
              </a:ext>
            </a:extLst>
          </p:cNvPr>
          <p:cNvSpPr>
            <a:spLocks noGrp="1"/>
          </p:cNvSpPr>
          <p:nvPr>
            <p:ph idx="1"/>
          </p:nvPr>
        </p:nvSpPr>
        <p:spPr/>
        <p:txBody>
          <a:bodyPr>
            <a:normAutofit lnSpcReduction="10000"/>
          </a:bodyPr>
          <a:lstStyle/>
          <a:p>
            <a:r>
              <a:rPr lang="en-US" dirty="0"/>
              <a:t>To meet the domestic crisis, the National Convention and the Committee of Public Safety established the “Reign of Terror.” </a:t>
            </a:r>
          </a:p>
          <a:p>
            <a:endParaRPr lang="en-US" dirty="0"/>
          </a:p>
          <a:p>
            <a:r>
              <a:rPr lang="en-US" dirty="0"/>
              <a:t>Victims of the Terror ranged from royalists, such as Queen Marie Antoinette, to former revolutionary Girondins, including </a:t>
            </a:r>
            <a:r>
              <a:rPr lang="en-US" dirty="0" err="1"/>
              <a:t>Olympe</a:t>
            </a:r>
            <a:r>
              <a:rPr lang="en-US" dirty="0"/>
              <a:t> de Gouges, the chief advocate for political rights for women, and even included thousands of peasants. </a:t>
            </a:r>
          </a:p>
          <a:p>
            <a:endParaRPr lang="en-US" dirty="0"/>
          </a:p>
          <a:p>
            <a:r>
              <a:rPr lang="en-US" dirty="0"/>
              <a:t>In the course of nine months, sixteen thousand people were officially killed under the blade of the guillotine, a revolutionary device for the quick and efficient separation of heads from bodies. </a:t>
            </a:r>
          </a:p>
        </p:txBody>
      </p:sp>
    </p:spTree>
    <p:extLst>
      <p:ext uri="{BB962C8B-B14F-4D97-AF65-F5344CB8AC3E}">
        <p14:creationId xmlns:p14="http://schemas.microsoft.com/office/powerpoint/2010/main" val="247350817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A82D0-52F7-47A7-918A-35ACF6C8131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B3D24FD-A29F-4FC2-B3F8-9D6BB37D450B}"/>
              </a:ext>
            </a:extLst>
          </p:cNvPr>
          <p:cNvSpPr>
            <a:spLocks noGrp="1"/>
          </p:cNvSpPr>
          <p:nvPr>
            <p:ph idx="1"/>
          </p:nvPr>
        </p:nvSpPr>
        <p:spPr/>
        <p:txBody>
          <a:bodyPr/>
          <a:lstStyle/>
          <a:p>
            <a:r>
              <a:rPr lang="en-US" dirty="0"/>
              <a:t>The true number of the Terror’s victims was probably closer to fifty thousand. </a:t>
            </a:r>
          </a:p>
          <a:p>
            <a:endParaRPr lang="en-US" dirty="0"/>
          </a:p>
          <a:p>
            <a:r>
              <a:rPr lang="en-US" dirty="0"/>
              <a:t>Military force in the form of revolutionary armies was used to bring recalcitrant (uncooperative) cities and districts back under the control of the National Convention. </a:t>
            </a:r>
          </a:p>
        </p:txBody>
      </p:sp>
    </p:spTree>
    <p:extLst>
      <p:ext uri="{BB962C8B-B14F-4D97-AF65-F5344CB8AC3E}">
        <p14:creationId xmlns:p14="http://schemas.microsoft.com/office/powerpoint/2010/main" val="257278415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BE7A83-FB31-4B12-9B9B-5B78537B115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4345B6B-CECE-4080-81F5-EE3071A710E7}"/>
              </a:ext>
            </a:extLst>
          </p:cNvPr>
          <p:cNvSpPr>
            <a:spLocks noGrp="1"/>
          </p:cNvSpPr>
          <p:nvPr>
            <p:ph idx="1"/>
          </p:nvPr>
        </p:nvSpPr>
        <p:spPr>
          <a:xfrm>
            <a:off x="1251678" y="2286001"/>
            <a:ext cx="10178322" cy="4338083"/>
          </a:xfrm>
        </p:spPr>
        <p:txBody>
          <a:bodyPr>
            <a:normAutofit/>
          </a:bodyPr>
          <a:lstStyle/>
          <a:p>
            <a:r>
              <a:rPr lang="en-US" sz="2400" dirty="0"/>
              <a:t>Since Lyons was France’s second city after Paris and had defied the National Convention during a time when the Republic was in peril, the Committee of Public Safety decided to make and example of it. </a:t>
            </a:r>
          </a:p>
          <a:p>
            <a:endParaRPr lang="en-US" sz="2400" dirty="0"/>
          </a:p>
          <a:p>
            <a:r>
              <a:rPr lang="en-US" sz="2400" dirty="0"/>
              <a:t>By April 1794, some 1,880 citizens of Lyons had been executed. </a:t>
            </a:r>
          </a:p>
          <a:p>
            <a:endParaRPr lang="en-US" sz="2400" dirty="0"/>
          </a:p>
          <a:p>
            <a:r>
              <a:rPr lang="en-US" sz="2400" dirty="0"/>
              <a:t>When guillotining proved too slow, cannon fire and grapeshot were used to blow condemned men into open graves. </a:t>
            </a:r>
          </a:p>
        </p:txBody>
      </p:sp>
    </p:spTree>
    <p:extLst>
      <p:ext uri="{BB962C8B-B14F-4D97-AF65-F5344CB8AC3E}">
        <p14:creationId xmlns:p14="http://schemas.microsoft.com/office/powerpoint/2010/main" val="425334605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EEB6D-D9D3-4501-82A2-0996695A0F4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1A4D1FF-880A-4040-BAE9-0F6DB824D908}"/>
              </a:ext>
            </a:extLst>
          </p:cNvPr>
          <p:cNvSpPr>
            <a:spLocks noGrp="1"/>
          </p:cNvSpPr>
          <p:nvPr>
            <p:ph idx="1"/>
          </p:nvPr>
        </p:nvSpPr>
        <p:spPr/>
        <p:txBody>
          <a:bodyPr/>
          <a:lstStyle/>
          <a:p>
            <a:r>
              <a:rPr lang="en-US" dirty="0"/>
              <a:t>The terror was at its most destructive in the Vendee. </a:t>
            </a:r>
          </a:p>
          <a:p>
            <a:r>
              <a:rPr lang="en-US" dirty="0"/>
              <a:t>Forty-two percent of the death sentences during the Terror were passed in territories affected by the Vendee rebellion. </a:t>
            </a:r>
          </a:p>
        </p:txBody>
      </p:sp>
    </p:spTree>
    <p:extLst>
      <p:ext uri="{BB962C8B-B14F-4D97-AF65-F5344CB8AC3E}">
        <p14:creationId xmlns:p14="http://schemas.microsoft.com/office/powerpoint/2010/main" val="232566130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2A9F00-EC73-4DC4-B297-65A6F368A20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7684F68-85E6-4CA2-9639-C97A96BC60FD}"/>
              </a:ext>
            </a:extLst>
          </p:cNvPr>
          <p:cNvSpPr>
            <a:spLocks noGrp="1"/>
          </p:cNvSpPr>
          <p:nvPr>
            <p:ph idx="1"/>
          </p:nvPr>
        </p:nvSpPr>
        <p:spPr/>
        <p:txBody>
          <a:bodyPr/>
          <a:lstStyle/>
          <a:p>
            <a:r>
              <a:rPr lang="en-US" dirty="0"/>
              <a:t>Perhaps the most notorious act of violence occurred in Nantes, where victims were executed by sinking them in barges in the Loire River. </a:t>
            </a:r>
          </a:p>
        </p:txBody>
      </p:sp>
    </p:spTree>
    <p:extLst>
      <p:ext uri="{BB962C8B-B14F-4D97-AF65-F5344CB8AC3E}">
        <p14:creationId xmlns:p14="http://schemas.microsoft.com/office/powerpoint/2010/main" val="403964872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23EEA-FF53-4432-BF5C-01C305AF061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54AABAE-22B9-40A6-8267-C3526AA0110E}"/>
              </a:ext>
            </a:extLst>
          </p:cNvPr>
          <p:cNvSpPr>
            <a:spLocks noGrp="1"/>
          </p:cNvSpPr>
          <p:nvPr>
            <p:ph idx="1"/>
          </p:nvPr>
        </p:nvSpPr>
        <p:spPr/>
        <p:txBody>
          <a:bodyPr/>
          <a:lstStyle/>
          <a:p>
            <a:r>
              <a:rPr lang="en-US" dirty="0"/>
              <a:t>The Terror demonstrated no class prejudice. </a:t>
            </a:r>
          </a:p>
          <a:p>
            <a:r>
              <a:rPr lang="en-US" dirty="0"/>
              <a:t>Estimates are that the nobles constituted 8 percent of its victims; the middle classes 25 percent, the clergy 6 percent, and the peasant and laboring classes 60 percent. </a:t>
            </a:r>
          </a:p>
          <a:p>
            <a:endParaRPr lang="en-US" dirty="0"/>
          </a:p>
          <a:p>
            <a:endParaRPr lang="en-US" dirty="0"/>
          </a:p>
          <a:p>
            <a:r>
              <a:rPr lang="en-US" dirty="0"/>
              <a:t>Once the war and domestic emergency were over, “the republic of virtue” would ensure, and the Declaration of the Rights of Man and the Citizen would be fully established. </a:t>
            </a:r>
          </a:p>
        </p:txBody>
      </p:sp>
    </p:spTree>
    <p:extLst>
      <p:ext uri="{BB962C8B-B14F-4D97-AF65-F5344CB8AC3E}">
        <p14:creationId xmlns:p14="http://schemas.microsoft.com/office/powerpoint/2010/main" val="1722393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14C00-87C4-4BD3-9017-8D193CB70C2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CEE538A-9597-40A2-B561-CBC120F007D5}"/>
              </a:ext>
            </a:extLst>
          </p:cNvPr>
          <p:cNvSpPr>
            <a:spLocks noGrp="1"/>
          </p:cNvSpPr>
          <p:nvPr>
            <p:ph idx="1"/>
          </p:nvPr>
        </p:nvSpPr>
        <p:spPr/>
        <p:txBody>
          <a:bodyPr/>
          <a:lstStyle/>
          <a:p>
            <a:r>
              <a:rPr lang="en-US" dirty="0"/>
              <a:t>The Estates-General opened at Versailles on May 5</a:t>
            </a:r>
            <a:r>
              <a:rPr lang="en-US" baseline="30000" dirty="0"/>
              <a:t>th</a:t>
            </a:r>
            <a:r>
              <a:rPr lang="en-US" dirty="0"/>
              <a:t>, 1789. It was divided from the start over the question of whether voting should be by order or by head (each delegate having one vote). </a:t>
            </a:r>
          </a:p>
          <a:p>
            <a:endParaRPr lang="en-US" dirty="0"/>
          </a:p>
          <a:p>
            <a:r>
              <a:rPr lang="en-US" dirty="0"/>
              <a:t>One group of patriots known as the Society of Thirty drew most of its members from the salons of Paris. </a:t>
            </a:r>
          </a:p>
          <a:p>
            <a:r>
              <a:rPr lang="en-US" dirty="0"/>
              <a:t>Some of this largely noble group had been directly influenced by the American Revolution, but all had been affected by the ideas of the Enlightenment and favored reforms made in the light of reason and utility. </a:t>
            </a:r>
          </a:p>
        </p:txBody>
      </p:sp>
    </p:spTree>
    <p:extLst>
      <p:ext uri="{BB962C8B-B14F-4D97-AF65-F5344CB8AC3E}">
        <p14:creationId xmlns:p14="http://schemas.microsoft.com/office/powerpoint/2010/main" val="186780464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60463E-AE53-4906-81F3-788C07789EE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D9A7B76-E1B0-4613-860F-A33DBEC1ADB3}"/>
              </a:ext>
            </a:extLst>
          </p:cNvPr>
          <p:cNvSpPr>
            <a:spLocks noGrp="1"/>
          </p:cNvSpPr>
          <p:nvPr>
            <p:ph idx="1"/>
          </p:nvPr>
        </p:nvSpPr>
        <p:spPr/>
        <p:txBody>
          <a:bodyPr/>
          <a:lstStyle/>
          <a:p>
            <a:r>
              <a:rPr lang="en-US" dirty="0"/>
              <a:t>Although theoretically a republic, the French government during the Terror was led by a group of twelve men who ordered the execution of people as enemies of the Republic. </a:t>
            </a:r>
          </a:p>
          <a:p>
            <a:pPr marL="0" indent="0">
              <a:buNone/>
            </a:pPr>
            <a:endParaRPr lang="en-US" dirty="0"/>
          </a:p>
          <a:p>
            <a:r>
              <a:rPr lang="en-US" dirty="0"/>
              <a:t>How did they justify this? </a:t>
            </a:r>
          </a:p>
        </p:txBody>
      </p:sp>
    </p:spTree>
    <p:extLst>
      <p:ext uri="{BB962C8B-B14F-4D97-AF65-F5344CB8AC3E}">
        <p14:creationId xmlns:p14="http://schemas.microsoft.com/office/powerpoint/2010/main" val="92409966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19A09-B707-45AA-B466-1CBE1527A46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02DD766-8089-411E-A39E-8E25F489AD99}"/>
              </a:ext>
            </a:extLst>
          </p:cNvPr>
          <p:cNvSpPr>
            <a:spLocks noGrp="1"/>
          </p:cNvSpPr>
          <p:nvPr>
            <p:ph idx="1"/>
          </p:nvPr>
        </p:nvSpPr>
        <p:spPr/>
        <p:txBody>
          <a:bodyPr>
            <a:normAutofit/>
          </a:bodyPr>
          <a:lstStyle/>
          <a:p>
            <a:r>
              <a:rPr lang="en-US" sz="2800" dirty="0"/>
              <a:t>Louis Saint-Just, one the younger members of the Committee of Public Safety, explained their rationalization in a speech to the convention: </a:t>
            </a:r>
          </a:p>
          <a:p>
            <a:pPr lvl="1"/>
            <a:r>
              <a:rPr lang="en-US" sz="2800" b="1" i="1" dirty="0"/>
              <a:t>“Since the French people has manifested its will, everything opposed to it is outside the sovereign. Whatever is outside the sovereign is an enemy.” </a:t>
            </a:r>
          </a:p>
        </p:txBody>
      </p:sp>
    </p:spTree>
    <p:extLst>
      <p:ext uri="{BB962C8B-B14F-4D97-AF65-F5344CB8AC3E}">
        <p14:creationId xmlns:p14="http://schemas.microsoft.com/office/powerpoint/2010/main" val="120274952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49EE7D-D3ED-4F9C-877F-50D9B74900E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5DB5D63-A213-430C-9381-8BBBB240B7CD}"/>
              </a:ext>
            </a:extLst>
          </p:cNvPr>
          <p:cNvSpPr>
            <a:spLocks noGrp="1"/>
          </p:cNvSpPr>
          <p:nvPr>
            <p:ph idx="1"/>
          </p:nvPr>
        </p:nvSpPr>
        <p:spPr/>
        <p:txBody>
          <a:bodyPr>
            <a:normAutofit/>
          </a:bodyPr>
          <a:lstStyle/>
          <a:p>
            <a:r>
              <a:rPr lang="en-US" sz="2800" dirty="0"/>
              <a:t>Clearly Saint-Just was referring to Rousseau’s concept of the general will, but it is equally apparent that these twelve men, in the name of the Republic, had taken upon themselves the right to ascertain the sovereign will of the French people and to kill their enemies as “outside the sovereign.” </a:t>
            </a:r>
          </a:p>
        </p:txBody>
      </p:sp>
    </p:spTree>
    <p:extLst>
      <p:ext uri="{BB962C8B-B14F-4D97-AF65-F5344CB8AC3E}">
        <p14:creationId xmlns:p14="http://schemas.microsoft.com/office/powerpoint/2010/main" val="420987897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9E046-C9BC-4031-850A-F5B58EB644F2}"/>
              </a:ext>
            </a:extLst>
          </p:cNvPr>
          <p:cNvSpPr>
            <a:spLocks noGrp="1"/>
          </p:cNvSpPr>
          <p:nvPr>
            <p:ph type="title"/>
          </p:nvPr>
        </p:nvSpPr>
        <p:spPr/>
        <p:txBody>
          <a:bodyPr/>
          <a:lstStyle/>
          <a:p>
            <a:r>
              <a:rPr lang="en-US" dirty="0"/>
              <a:t>The republic of virtue </a:t>
            </a:r>
          </a:p>
        </p:txBody>
      </p:sp>
      <p:sp>
        <p:nvSpPr>
          <p:cNvPr id="3" name="Content Placeholder 2">
            <a:extLst>
              <a:ext uri="{FF2B5EF4-FFF2-40B4-BE49-F238E27FC236}">
                <a16:creationId xmlns:a16="http://schemas.microsoft.com/office/drawing/2014/main" id="{EAE7E34C-F42C-4181-A3E9-1C0845A1F5D4}"/>
              </a:ext>
            </a:extLst>
          </p:cNvPr>
          <p:cNvSpPr>
            <a:spLocks noGrp="1"/>
          </p:cNvSpPr>
          <p:nvPr>
            <p:ph idx="1"/>
          </p:nvPr>
        </p:nvSpPr>
        <p:spPr/>
        <p:txBody>
          <a:bodyPr/>
          <a:lstStyle/>
          <a:p>
            <a:r>
              <a:rPr lang="en-US" dirty="0"/>
              <a:t>Along with the Terror, the Committee of Public Safety took other steps both to control France and to create a new republican order and new republican citizens. </a:t>
            </a:r>
          </a:p>
          <a:p>
            <a:endParaRPr lang="en-US" dirty="0"/>
          </a:p>
          <a:p>
            <a:r>
              <a:rPr lang="en-US" dirty="0"/>
              <a:t>By spring 1793, they were sending “representatives on mission” as agents of the central government to all departments to explain the war emergency measures and to implement the laws dealing with the wartime emergency. </a:t>
            </a:r>
          </a:p>
        </p:txBody>
      </p:sp>
    </p:spTree>
    <p:extLst>
      <p:ext uri="{BB962C8B-B14F-4D97-AF65-F5344CB8AC3E}">
        <p14:creationId xmlns:p14="http://schemas.microsoft.com/office/powerpoint/2010/main" val="220250932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9400C-151F-4BC8-8B19-1847008DBFD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FE4C06F-D723-4462-BAA7-A40B5FD5627B}"/>
              </a:ext>
            </a:extLst>
          </p:cNvPr>
          <p:cNvSpPr>
            <a:spLocks noGrp="1"/>
          </p:cNvSpPr>
          <p:nvPr>
            <p:ph idx="1"/>
          </p:nvPr>
        </p:nvSpPr>
        <p:spPr/>
        <p:txBody>
          <a:bodyPr/>
          <a:lstStyle/>
          <a:p>
            <a:r>
              <a:rPr lang="en-US" dirty="0"/>
              <a:t>The committee also attempted to provide some economic controls, especially since members of the more radical working class were advocating them. </a:t>
            </a:r>
          </a:p>
          <a:p>
            <a:endParaRPr lang="en-US" dirty="0"/>
          </a:p>
          <a:p>
            <a:r>
              <a:rPr lang="en-US" dirty="0"/>
              <a:t>The Law of the General Maximum established price controls on goods declared of first necessity, ranging from food and drink to fuel and clothing. </a:t>
            </a:r>
          </a:p>
          <a:p>
            <a:r>
              <a:rPr lang="en-US" dirty="0"/>
              <a:t>These controls failed to work very well because the government lacked the machinery to enforce them. </a:t>
            </a:r>
          </a:p>
        </p:txBody>
      </p:sp>
    </p:spTree>
    <p:extLst>
      <p:ext uri="{BB962C8B-B14F-4D97-AF65-F5344CB8AC3E}">
        <p14:creationId xmlns:p14="http://schemas.microsoft.com/office/powerpoint/2010/main" val="267992033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34B25-EDB6-49EE-97A6-546526714A4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6E2856A-8734-4A2F-997A-D44A23F0146C}"/>
              </a:ext>
            </a:extLst>
          </p:cNvPr>
          <p:cNvSpPr>
            <a:spLocks noGrp="1"/>
          </p:cNvSpPr>
          <p:nvPr>
            <p:ph idx="1"/>
          </p:nvPr>
        </p:nvSpPr>
        <p:spPr/>
        <p:txBody>
          <a:bodyPr/>
          <a:lstStyle/>
          <a:p>
            <a:r>
              <a:rPr lang="en-US" dirty="0"/>
              <a:t>Women continued to play an active role in this radical phase of the French Revolution. </a:t>
            </a:r>
          </a:p>
          <a:p>
            <a:endParaRPr lang="en-US" dirty="0"/>
          </a:p>
          <a:p>
            <a:r>
              <a:rPr lang="en-US" dirty="0"/>
              <a:t>In 1793, two women, an actress and a chocolate manufacturer, founded the Society for Revolutionary Republican Women. Composed largely of working-class women, this Parisian group viewed itself as a “family of sisters” and vowed “to rush to the defense of the Fatherland.” </a:t>
            </a:r>
          </a:p>
        </p:txBody>
      </p:sp>
    </p:spTree>
    <p:extLst>
      <p:ext uri="{BB962C8B-B14F-4D97-AF65-F5344CB8AC3E}">
        <p14:creationId xmlns:p14="http://schemas.microsoft.com/office/powerpoint/2010/main" val="422075696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078C7-EC49-417B-B2B5-A12B7697A4B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4BE6E3B-5795-4079-A5C9-7124A64C2BCF}"/>
              </a:ext>
            </a:extLst>
          </p:cNvPr>
          <p:cNvSpPr>
            <a:spLocks noGrp="1"/>
          </p:cNvSpPr>
          <p:nvPr>
            <p:ph idx="1"/>
          </p:nvPr>
        </p:nvSpPr>
        <p:spPr/>
        <p:txBody>
          <a:bodyPr/>
          <a:lstStyle/>
          <a:p>
            <a:r>
              <a:rPr lang="en-US" dirty="0"/>
              <a:t>In the radical phase of the revolution, the Paris Commune outlawed women’s clubs and forbade women to be present at its meetings. </a:t>
            </a:r>
          </a:p>
          <a:p>
            <a:endParaRPr lang="en-US" dirty="0"/>
          </a:p>
          <a:p>
            <a:r>
              <a:rPr lang="en-US" dirty="0"/>
              <a:t>Most men, radical or conservative, agreed that a woman’s place was in the home and not in military or political affairs. </a:t>
            </a:r>
          </a:p>
        </p:txBody>
      </p:sp>
    </p:spTree>
    <p:extLst>
      <p:ext uri="{BB962C8B-B14F-4D97-AF65-F5344CB8AC3E}">
        <p14:creationId xmlns:p14="http://schemas.microsoft.com/office/powerpoint/2010/main" val="190239720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E30EB-3328-4A50-B206-BF69AB0B14F7}"/>
              </a:ext>
            </a:extLst>
          </p:cNvPr>
          <p:cNvSpPr>
            <a:spLocks noGrp="1"/>
          </p:cNvSpPr>
          <p:nvPr>
            <p:ph type="title"/>
          </p:nvPr>
        </p:nvSpPr>
        <p:spPr/>
        <p:txBody>
          <a:bodyPr/>
          <a:lstStyle/>
          <a:p>
            <a:r>
              <a:rPr lang="en-US" dirty="0" err="1"/>
              <a:t>DEChristianization</a:t>
            </a:r>
            <a:r>
              <a:rPr lang="en-US" dirty="0"/>
              <a:t> and a new calendar </a:t>
            </a:r>
          </a:p>
        </p:txBody>
      </p:sp>
      <p:sp>
        <p:nvSpPr>
          <p:cNvPr id="3" name="Content Placeholder 2">
            <a:extLst>
              <a:ext uri="{FF2B5EF4-FFF2-40B4-BE49-F238E27FC236}">
                <a16:creationId xmlns:a16="http://schemas.microsoft.com/office/drawing/2014/main" id="{E259C3CF-891D-4C12-8EBF-770B07324B96}"/>
              </a:ext>
            </a:extLst>
          </p:cNvPr>
          <p:cNvSpPr>
            <a:spLocks noGrp="1"/>
          </p:cNvSpPr>
          <p:nvPr>
            <p:ph idx="1"/>
          </p:nvPr>
        </p:nvSpPr>
        <p:spPr/>
        <p:txBody>
          <a:bodyPr/>
          <a:lstStyle/>
          <a:p>
            <a:r>
              <a:rPr lang="en-US" dirty="0"/>
              <a:t>It its attempt to create a new order, the National Convention also pursed a policy of </a:t>
            </a:r>
            <a:r>
              <a:rPr lang="en-US" dirty="0" err="1"/>
              <a:t>dechristianization</a:t>
            </a:r>
            <a:r>
              <a:rPr lang="en-US" dirty="0"/>
              <a:t>. </a:t>
            </a:r>
          </a:p>
          <a:p>
            <a:r>
              <a:rPr lang="en-US" dirty="0"/>
              <a:t>The word saint was removed from street names, churches were pillaged and closed by revolutionary armies, and priests were encouraged to marry. </a:t>
            </a:r>
          </a:p>
          <a:p>
            <a:endParaRPr lang="en-US" dirty="0"/>
          </a:p>
          <a:p>
            <a:r>
              <a:rPr lang="en-US" dirty="0"/>
              <a:t>In Paris, the cathedral of Notre-Dame was designated Temple of Reason. </a:t>
            </a:r>
          </a:p>
          <a:p>
            <a:endParaRPr lang="en-US" dirty="0"/>
          </a:p>
          <a:p>
            <a:r>
              <a:rPr lang="en-US" dirty="0" err="1"/>
              <a:t>Dechristianization</a:t>
            </a:r>
            <a:r>
              <a:rPr lang="en-US" dirty="0"/>
              <a:t> backfired because France was still overwhelmingly Catholic. In fact, </a:t>
            </a:r>
            <a:r>
              <a:rPr lang="en-US" dirty="0" err="1"/>
              <a:t>dechristization</a:t>
            </a:r>
            <a:r>
              <a:rPr lang="en-US" dirty="0"/>
              <a:t> created more enemies than friends. </a:t>
            </a:r>
          </a:p>
        </p:txBody>
      </p:sp>
    </p:spTree>
    <p:extLst>
      <p:ext uri="{BB962C8B-B14F-4D97-AF65-F5344CB8AC3E}">
        <p14:creationId xmlns:p14="http://schemas.microsoft.com/office/powerpoint/2010/main" val="150536003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4F08EE-CBF1-4425-870B-2E0FF5CEB93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3A1F202-BB99-4155-8CEB-963A398944F6}"/>
              </a:ext>
            </a:extLst>
          </p:cNvPr>
          <p:cNvSpPr>
            <a:spLocks noGrp="1"/>
          </p:cNvSpPr>
          <p:nvPr>
            <p:ph idx="1"/>
          </p:nvPr>
        </p:nvSpPr>
        <p:spPr/>
        <p:txBody>
          <a:bodyPr/>
          <a:lstStyle/>
          <a:p>
            <a:r>
              <a:rPr lang="en-US" dirty="0"/>
              <a:t>- Adoption of a new republican calendar- October 5</a:t>
            </a:r>
            <a:r>
              <a:rPr lang="en-US" baseline="30000" dirty="0"/>
              <a:t>th</a:t>
            </a:r>
            <a:r>
              <a:rPr lang="en-US" dirty="0"/>
              <a:t>, 1793.</a:t>
            </a:r>
          </a:p>
          <a:p>
            <a:pPr lvl="1"/>
            <a:r>
              <a:rPr lang="en-US" dirty="0"/>
              <a:t>Year would no longer be numbered from the birth of Jesus but from September 22 1792, the day the French Republic was proclaimed </a:t>
            </a:r>
          </a:p>
        </p:txBody>
      </p:sp>
    </p:spTree>
    <p:extLst>
      <p:ext uri="{BB962C8B-B14F-4D97-AF65-F5344CB8AC3E}">
        <p14:creationId xmlns:p14="http://schemas.microsoft.com/office/powerpoint/2010/main" val="370475375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CB1F22-C9A3-4482-AB48-EEA9D04E36E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7094D7D-75DA-4538-8B17-8AB1A02B30C6}"/>
              </a:ext>
            </a:extLst>
          </p:cNvPr>
          <p:cNvSpPr>
            <a:spLocks noGrp="1"/>
          </p:cNvSpPr>
          <p:nvPr>
            <p:ph idx="1"/>
          </p:nvPr>
        </p:nvSpPr>
        <p:spPr/>
        <p:txBody>
          <a:bodyPr/>
          <a:lstStyle/>
          <a:p>
            <a:r>
              <a:rPr lang="en-US" dirty="0"/>
              <a:t>In addition to its anti-Christian function, the revolutionary calendar had also served to mark the revolution as a new historical beginning, a radical break in time. </a:t>
            </a:r>
          </a:p>
        </p:txBody>
      </p:sp>
    </p:spTree>
    <p:extLst>
      <p:ext uri="{BB962C8B-B14F-4D97-AF65-F5344CB8AC3E}">
        <p14:creationId xmlns:p14="http://schemas.microsoft.com/office/powerpoint/2010/main" val="16282240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40813C-72EA-45BA-9B45-C6097D7DD0B9}"/>
              </a:ext>
            </a:extLst>
          </p:cNvPr>
          <p:cNvSpPr>
            <a:spLocks noGrp="1"/>
          </p:cNvSpPr>
          <p:nvPr>
            <p:ph type="title"/>
          </p:nvPr>
        </p:nvSpPr>
        <p:spPr/>
        <p:txBody>
          <a:bodyPr/>
          <a:lstStyle/>
          <a:p>
            <a:r>
              <a:rPr lang="en-US" dirty="0"/>
              <a:t>The national assembly </a:t>
            </a:r>
          </a:p>
        </p:txBody>
      </p:sp>
      <p:sp>
        <p:nvSpPr>
          <p:cNvPr id="3" name="Content Placeholder 2">
            <a:extLst>
              <a:ext uri="{FF2B5EF4-FFF2-40B4-BE49-F238E27FC236}">
                <a16:creationId xmlns:a16="http://schemas.microsoft.com/office/drawing/2014/main" id="{F1375B9B-9CAD-4DA9-AE0D-3EE26B087DC5}"/>
              </a:ext>
            </a:extLst>
          </p:cNvPr>
          <p:cNvSpPr>
            <a:spLocks noGrp="1"/>
          </p:cNvSpPr>
          <p:nvPr>
            <p:ph idx="1"/>
          </p:nvPr>
        </p:nvSpPr>
        <p:spPr/>
        <p:txBody>
          <a:bodyPr/>
          <a:lstStyle/>
          <a:p>
            <a:r>
              <a:rPr lang="en-US" dirty="0"/>
              <a:t>The failure of the government to assume the leadership at the opening of the Estates-General created an opportunity for the Third Estate to push its demands for voting by head. </a:t>
            </a:r>
          </a:p>
          <a:p>
            <a:endParaRPr lang="en-US" b="1" i="1" dirty="0"/>
          </a:p>
          <a:p>
            <a:pPr lvl="1"/>
            <a:r>
              <a:rPr lang="en-US" b="1" i="1" dirty="0"/>
              <a:t>Since it had double representation, with the assistance of liberal nobles and clerics, it could turn the three estates into a single-chamber legislature that would reform France in its own way. </a:t>
            </a:r>
          </a:p>
        </p:txBody>
      </p:sp>
    </p:spTree>
    <p:extLst>
      <p:ext uri="{BB962C8B-B14F-4D97-AF65-F5344CB8AC3E}">
        <p14:creationId xmlns:p14="http://schemas.microsoft.com/office/powerpoint/2010/main" val="377425556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45A5A-D446-42A6-8A05-8769779D0ACF}"/>
              </a:ext>
            </a:extLst>
          </p:cNvPr>
          <p:cNvSpPr>
            <a:spLocks noGrp="1"/>
          </p:cNvSpPr>
          <p:nvPr>
            <p:ph type="title"/>
          </p:nvPr>
        </p:nvSpPr>
        <p:spPr/>
        <p:txBody>
          <a:bodyPr/>
          <a:lstStyle/>
          <a:p>
            <a:r>
              <a:rPr lang="en-US" dirty="0"/>
              <a:t>Equality and slavery </a:t>
            </a:r>
          </a:p>
        </p:txBody>
      </p:sp>
      <p:sp>
        <p:nvSpPr>
          <p:cNvPr id="3" name="Content Placeholder 2">
            <a:extLst>
              <a:ext uri="{FF2B5EF4-FFF2-40B4-BE49-F238E27FC236}">
                <a16:creationId xmlns:a16="http://schemas.microsoft.com/office/drawing/2014/main" id="{D49ACEDF-32A1-4A73-AF65-856B6E3184B6}"/>
              </a:ext>
            </a:extLst>
          </p:cNvPr>
          <p:cNvSpPr>
            <a:spLocks noGrp="1"/>
          </p:cNvSpPr>
          <p:nvPr>
            <p:ph idx="1"/>
          </p:nvPr>
        </p:nvSpPr>
        <p:spPr/>
        <p:txBody>
          <a:bodyPr/>
          <a:lstStyle/>
          <a:p>
            <a:r>
              <a:rPr lang="en-US" dirty="0"/>
              <a:t>Early in the French Revolution, the desire for equality led to a discussion of what to do about slavery. </a:t>
            </a:r>
          </a:p>
          <a:p>
            <a:endParaRPr lang="en-US" dirty="0"/>
          </a:p>
          <a:p>
            <a:r>
              <a:rPr lang="en-US" dirty="0"/>
              <a:t>A club called Friends of the Blacks advocated the abolition of slavery, which was achieved in France in September 1791. </a:t>
            </a:r>
          </a:p>
        </p:txBody>
      </p:sp>
    </p:spTree>
    <p:extLst>
      <p:ext uri="{BB962C8B-B14F-4D97-AF65-F5344CB8AC3E}">
        <p14:creationId xmlns:p14="http://schemas.microsoft.com/office/powerpoint/2010/main" val="419386372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8D2E43-7D4F-4BD1-AAFA-9B18AE6B821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F4D2015-A702-42C0-B33A-1E484CC761CE}"/>
              </a:ext>
            </a:extLst>
          </p:cNvPr>
          <p:cNvSpPr>
            <a:spLocks noGrp="1"/>
          </p:cNvSpPr>
          <p:nvPr>
            <p:ph idx="1"/>
          </p:nvPr>
        </p:nvSpPr>
        <p:spPr/>
        <p:txBody>
          <a:bodyPr/>
          <a:lstStyle/>
          <a:p>
            <a:r>
              <a:rPr lang="en-US" dirty="0"/>
              <a:t>Slave Revolts </a:t>
            </a:r>
          </a:p>
          <a:p>
            <a:pPr lvl="1"/>
            <a:r>
              <a:rPr lang="en-US" dirty="0"/>
              <a:t>Led by Toussaint L’ </a:t>
            </a:r>
            <a:r>
              <a:rPr lang="en-US" dirty="0" err="1"/>
              <a:t>Ouverture</a:t>
            </a:r>
            <a:r>
              <a:rPr lang="en-US" dirty="0"/>
              <a:t> (1746-1803) </a:t>
            </a:r>
          </a:p>
          <a:p>
            <a:pPr lvl="1"/>
            <a:r>
              <a:rPr lang="en-US" dirty="0"/>
              <a:t>Sone of African Slaves, over 100,000 black slaves rose in revolt and seized control of all Hispaniola. </a:t>
            </a:r>
          </a:p>
          <a:p>
            <a:pPr lvl="1"/>
            <a:r>
              <a:rPr lang="en-US" dirty="0"/>
              <a:t>Later an army sent by Napoleon captured L’ </a:t>
            </a:r>
            <a:r>
              <a:rPr lang="en-US" dirty="0" err="1"/>
              <a:t>Ouverture</a:t>
            </a:r>
            <a:r>
              <a:rPr lang="en-US" dirty="0"/>
              <a:t>, who died in captivity in </a:t>
            </a:r>
            <a:r>
              <a:rPr lang="en-US" dirty="0" err="1"/>
              <a:t>Fance</a:t>
            </a:r>
            <a:r>
              <a:rPr lang="en-US" dirty="0"/>
              <a:t>. </a:t>
            </a:r>
          </a:p>
        </p:txBody>
      </p:sp>
    </p:spTree>
    <p:extLst>
      <p:ext uri="{BB962C8B-B14F-4D97-AF65-F5344CB8AC3E}">
        <p14:creationId xmlns:p14="http://schemas.microsoft.com/office/powerpoint/2010/main" val="303703169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FF2963-1313-457A-8D28-DAD131F2869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265B599-E224-48B7-BF32-009190BF9EE1}"/>
              </a:ext>
            </a:extLst>
          </p:cNvPr>
          <p:cNvSpPr>
            <a:spLocks noGrp="1"/>
          </p:cNvSpPr>
          <p:nvPr>
            <p:ph idx="1"/>
          </p:nvPr>
        </p:nvSpPr>
        <p:spPr/>
        <p:txBody>
          <a:bodyPr/>
          <a:lstStyle/>
          <a:p>
            <a:r>
              <a:rPr lang="en-US" dirty="0"/>
              <a:t>The French Soldiers, weakened by disease, soon succumbed to the slave forces. </a:t>
            </a:r>
          </a:p>
          <a:p>
            <a:r>
              <a:rPr lang="en-US" dirty="0"/>
              <a:t>On January 1</a:t>
            </a:r>
            <a:r>
              <a:rPr lang="en-US" baseline="30000" dirty="0"/>
              <a:t>st</a:t>
            </a:r>
            <a:r>
              <a:rPr lang="en-US" dirty="0"/>
              <a:t>, 1804, the western part of Hispaniola, now called Haiti, announced its freedom and became the first independent state in Latin American. </a:t>
            </a:r>
          </a:p>
          <a:p>
            <a:r>
              <a:rPr lang="en-US" dirty="0"/>
              <a:t>One of the French revolutionary ideals had triumphed abroad. </a:t>
            </a:r>
          </a:p>
        </p:txBody>
      </p:sp>
    </p:spTree>
    <p:extLst>
      <p:ext uri="{BB962C8B-B14F-4D97-AF65-F5344CB8AC3E}">
        <p14:creationId xmlns:p14="http://schemas.microsoft.com/office/powerpoint/2010/main" val="284925735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DEE168-934C-40C1-81E9-CCEB4ADAF88E}"/>
              </a:ext>
            </a:extLst>
          </p:cNvPr>
          <p:cNvSpPr>
            <a:spLocks noGrp="1"/>
          </p:cNvSpPr>
          <p:nvPr>
            <p:ph type="title"/>
          </p:nvPr>
        </p:nvSpPr>
        <p:spPr/>
        <p:txBody>
          <a:bodyPr/>
          <a:lstStyle/>
          <a:p>
            <a:r>
              <a:rPr lang="en-US" dirty="0"/>
              <a:t>The decline of the committee of public safety </a:t>
            </a:r>
          </a:p>
        </p:txBody>
      </p:sp>
      <p:sp>
        <p:nvSpPr>
          <p:cNvPr id="3" name="Content Placeholder 2">
            <a:extLst>
              <a:ext uri="{FF2B5EF4-FFF2-40B4-BE49-F238E27FC236}">
                <a16:creationId xmlns:a16="http://schemas.microsoft.com/office/drawing/2014/main" id="{94C3576D-65DD-4475-88D0-B55C7684D238}"/>
              </a:ext>
            </a:extLst>
          </p:cNvPr>
          <p:cNvSpPr>
            <a:spLocks noGrp="1"/>
          </p:cNvSpPr>
          <p:nvPr>
            <p:ph idx="1"/>
          </p:nvPr>
        </p:nvSpPr>
        <p:spPr/>
        <p:txBody>
          <a:bodyPr/>
          <a:lstStyle/>
          <a:p>
            <a:r>
              <a:rPr lang="en-US" dirty="0"/>
              <a:t>By the Law of 14 </a:t>
            </a:r>
            <a:r>
              <a:rPr lang="en-US" dirty="0" err="1"/>
              <a:t>Frimaire</a:t>
            </a:r>
            <a:r>
              <a:rPr lang="en-US" dirty="0"/>
              <a:t> (passed on December 4</a:t>
            </a:r>
            <a:r>
              <a:rPr lang="en-US" baseline="30000" dirty="0"/>
              <a:t>th</a:t>
            </a:r>
            <a:r>
              <a:rPr lang="en-US" dirty="0"/>
              <a:t>, 1793), the Committee of Public Safety sought to centralize the administration of France more effectively and to exercise greater control in order to check the excess of the Reign of Terror. </a:t>
            </a:r>
          </a:p>
          <a:p>
            <a:endParaRPr lang="en-US" dirty="0"/>
          </a:p>
          <a:p>
            <a:r>
              <a:rPr lang="en-US" dirty="0"/>
              <a:t>The Military success meant that the Terror no longer served much purpose. But the terror continued because Maximilien Robespierre  obsessed with purifying the body of politic of all the corrupt. </a:t>
            </a:r>
          </a:p>
        </p:txBody>
      </p:sp>
    </p:spTree>
    <p:extLst>
      <p:ext uri="{BB962C8B-B14F-4D97-AF65-F5344CB8AC3E}">
        <p14:creationId xmlns:p14="http://schemas.microsoft.com/office/powerpoint/2010/main" val="386317552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74113-5689-4CE9-A826-579E3CE9B0A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482A4E8-A45B-4465-8DA0-973659A8D882}"/>
              </a:ext>
            </a:extLst>
          </p:cNvPr>
          <p:cNvSpPr>
            <a:spLocks noGrp="1"/>
          </p:cNvSpPr>
          <p:nvPr>
            <p:ph idx="1"/>
          </p:nvPr>
        </p:nvSpPr>
        <p:spPr/>
        <p:txBody>
          <a:bodyPr/>
          <a:lstStyle/>
          <a:p>
            <a:r>
              <a:rPr lang="en-US" dirty="0"/>
              <a:t>An anti-Robespierre coalition in the National Convention, eager now to destroy Robespierre before he destroyed them, gathered enough votes to condemn him. </a:t>
            </a:r>
          </a:p>
          <a:p>
            <a:endParaRPr lang="en-US" dirty="0"/>
          </a:p>
          <a:p>
            <a:r>
              <a:rPr lang="en-US" dirty="0"/>
              <a:t>Robespierre was guillotined on July 28</a:t>
            </a:r>
            <a:r>
              <a:rPr lang="en-US" baseline="30000" dirty="0"/>
              <a:t>th</a:t>
            </a:r>
            <a:r>
              <a:rPr lang="en-US" dirty="0"/>
              <a:t>, 1794, beginning a reaction that brought an end to this radical stage of the French Revolution. </a:t>
            </a:r>
          </a:p>
        </p:txBody>
      </p:sp>
    </p:spTree>
    <p:extLst>
      <p:ext uri="{BB962C8B-B14F-4D97-AF65-F5344CB8AC3E}">
        <p14:creationId xmlns:p14="http://schemas.microsoft.com/office/powerpoint/2010/main" val="204028742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C1D5E-5615-4F89-A08E-82845C11FA7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EDA6CDE-DA92-4AAE-8D8D-251D9C0D14A1}"/>
              </a:ext>
            </a:extLst>
          </p:cNvPr>
          <p:cNvSpPr>
            <a:spLocks noGrp="1"/>
          </p:cNvSpPr>
          <p:nvPr>
            <p:ph idx="1"/>
          </p:nvPr>
        </p:nvSpPr>
        <p:spPr/>
        <p:txBody>
          <a:bodyPr>
            <a:normAutofit lnSpcReduction="10000"/>
          </a:bodyPr>
          <a:lstStyle/>
          <a:p>
            <a:r>
              <a:rPr lang="en-US" dirty="0"/>
              <a:t>The National Convention and its Committee of Public Safety had accomplished a great deal. </a:t>
            </a:r>
          </a:p>
          <a:p>
            <a:r>
              <a:rPr lang="en-US" dirty="0"/>
              <a:t>By creating a nation in arms, they preserved the French Revolution and prevented it from being destroyed by its foreign enemies, who, if they had succeeded, would have reestablished the old monarchical order. </a:t>
            </a:r>
          </a:p>
          <a:p>
            <a:endParaRPr lang="en-US" dirty="0"/>
          </a:p>
          <a:p>
            <a:r>
              <a:rPr lang="en-US" dirty="0"/>
              <a:t>Domestically, the revolution had also been saved from the forces of counterrevolution. </a:t>
            </a:r>
          </a:p>
          <a:p>
            <a:r>
              <a:rPr lang="en-US" sz="2400" b="1" i="1" dirty="0"/>
              <a:t>The committee’s tactics, however, provided an example for the use of violence in domestic politics that has continued to bedevil the Western world to this day. </a:t>
            </a:r>
          </a:p>
        </p:txBody>
      </p:sp>
    </p:spTree>
    <p:extLst>
      <p:ext uri="{BB962C8B-B14F-4D97-AF65-F5344CB8AC3E}">
        <p14:creationId xmlns:p14="http://schemas.microsoft.com/office/powerpoint/2010/main" val="179902360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B4C5D9-BE93-4969-ABF6-D0327ADEAED9}"/>
              </a:ext>
            </a:extLst>
          </p:cNvPr>
          <p:cNvSpPr>
            <a:spLocks noGrp="1"/>
          </p:cNvSpPr>
          <p:nvPr>
            <p:ph type="title"/>
          </p:nvPr>
        </p:nvSpPr>
        <p:spPr/>
        <p:txBody>
          <a:bodyPr/>
          <a:lstStyle/>
          <a:p>
            <a:r>
              <a:rPr lang="en-US" dirty="0"/>
              <a:t>Reaction and the directory </a:t>
            </a:r>
          </a:p>
        </p:txBody>
      </p:sp>
      <p:sp>
        <p:nvSpPr>
          <p:cNvPr id="3" name="Content Placeholder 2">
            <a:extLst>
              <a:ext uri="{FF2B5EF4-FFF2-40B4-BE49-F238E27FC236}">
                <a16:creationId xmlns:a16="http://schemas.microsoft.com/office/drawing/2014/main" id="{C5DDC6D7-8EA1-4D37-802E-87E5A2E15432}"/>
              </a:ext>
            </a:extLst>
          </p:cNvPr>
          <p:cNvSpPr>
            <a:spLocks noGrp="1"/>
          </p:cNvSpPr>
          <p:nvPr>
            <p:ph idx="1"/>
          </p:nvPr>
        </p:nvSpPr>
        <p:spPr/>
        <p:txBody>
          <a:bodyPr/>
          <a:lstStyle/>
          <a:p>
            <a:r>
              <a:rPr lang="en-US" dirty="0"/>
              <a:t>After the death of Robespierre on July 28</a:t>
            </a:r>
            <a:r>
              <a:rPr lang="en-US" baseline="30000" dirty="0"/>
              <a:t>th</a:t>
            </a:r>
            <a:r>
              <a:rPr lang="en-US" dirty="0"/>
              <a:t>, 1794, revolutionary fervor began to give way to the Thermidorian Reaction, named after the month of Thermidor. </a:t>
            </a:r>
          </a:p>
          <a:p>
            <a:endParaRPr lang="en-US" dirty="0"/>
          </a:p>
          <a:p>
            <a:r>
              <a:rPr lang="en-US" dirty="0"/>
              <a:t>The National Convention curtailed the power of the Committee of Public Safety, shut down the Jacobin club, and attempted to provide better protection for its deputies against the Parisian mobs. </a:t>
            </a:r>
          </a:p>
          <a:p>
            <a:endParaRPr lang="en-US" dirty="0"/>
          </a:p>
        </p:txBody>
      </p:sp>
    </p:spTree>
    <p:extLst>
      <p:ext uri="{BB962C8B-B14F-4D97-AF65-F5344CB8AC3E}">
        <p14:creationId xmlns:p14="http://schemas.microsoft.com/office/powerpoint/2010/main" val="23716882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79229-A196-4D97-B292-2F1ADDEED10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B96CFC3-B933-4A0C-9138-872BEA04796C}"/>
              </a:ext>
            </a:extLst>
          </p:cNvPr>
          <p:cNvSpPr>
            <a:spLocks noGrp="1"/>
          </p:cNvSpPr>
          <p:nvPr>
            <p:ph idx="1"/>
          </p:nvPr>
        </p:nvSpPr>
        <p:spPr/>
        <p:txBody>
          <a:bodyPr/>
          <a:lstStyle/>
          <a:p>
            <a:r>
              <a:rPr lang="en-US" dirty="0"/>
              <a:t>Churches were allowed to reopen for public for public worship, and a decree of February 21, 1795, gave freedom of worship to all cults. </a:t>
            </a:r>
          </a:p>
          <a:p>
            <a:endParaRPr lang="en-US" dirty="0"/>
          </a:p>
          <a:p>
            <a:r>
              <a:rPr lang="en-US" dirty="0"/>
              <a:t>In addition, a new constitution was written in August 1795 that reflected this more conservative republicanism or a desire for a stability that did not sacrifice the ideals of 1789. </a:t>
            </a:r>
          </a:p>
        </p:txBody>
      </p:sp>
    </p:spTree>
    <p:extLst>
      <p:ext uri="{BB962C8B-B14F-4D97-AF65-F5344CB8AC3E}">
        <p14:creationId xmlns:p14="http://schemas.microsoft.com/office/powerpoint/2010/main" val="398252347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730B5-5353-42A8-979A-86F3B2E54AD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7515BE4-137E-40B3-95F6-5FD3F86F6BA5}"/>
              </a:ext>
            </a:extLst>
          </p:cNvPr>
          <p:cNvSpPr>
            <a:spLocks noGrp="1"/>
          </p:cNvSpPr>
          <p:nvPr>
            <p:ph idx="1"/>
          </p:nvPr>
        </p:nvSpPr>
        <p:spPr/>
        <p:txBody>
          <a:bodyPr/>
          <a:lstStyle/>
          <a:p>
            <a:r>
              <a:rPr lang="en-US" dirty="0"/>
              <a:t>To avoid the dangers of another single legislative assembly, the Constitution of 1795 established a national legislative assembly consisting of two chambers; a lower house, known as the Council of 500, whose function was to initiate legislation and an upper house of 250 members, the Council of Elders, composed of married or widowed members over age 40, which accepted or rejected the proposed laws. </a:t>
            </a:r>
          </a:p>
        </p:txBody>
      </p:sp>
    </p:spTree>
    <p:extLst>
      <p:ext uri="{BB962C8B-B14F-4D97-AF65-F5344CB8AC3E}">
        <p14:creationId xmlns:p14="http://schemas.microsoft.com/office/powerpoint/2010/main" val="232465960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D36B03-C55A-4E28-8D18-0750C8427B3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45B8E47-732D-4741-ACD3-563CDBBFD8E1}"/>
              </a:ext>
            </a:extLst>
          </p:cNvPr>
          <p:cNvSpPr>
            <a:spLocks noGrp="1"/>
          </p:cNvSpPr>
          <p:nvPr>
            <p:ph idx="1"/>
          </p:nvPr>
        </p:nvSpPr>
        <p:spPr/>
        <p:txBody>
          <a:bodyPr/>
          <a:lstStyle/>
          <a:p>
            <a:r>
              <a:rPr lang="en-US" dirty="0"/>
              <a:t>The period of the Directory was an era of stagnation, corruption, and graft, a materialistic reaction to the suffering and sacrifices that had been demanded in the Reign of Terror and the Republic of </a:t>
            </a:r>
            <a:r>
              <a:rPr lang="en-US" dirty="0" err="1"/>
              <a:t>Viture</a:t>
            </a:r>
            <a:r>
              <a:rPr lang="en-US" dirty="0"/>
              <a:t>. </a:t>
            </a:r>
          </a:p>
        </p:txBody>
      </p:sp>
    </p:spTree>
    <p:extLst>
      <p:ext uri="{BB962C8B-B14F-4D97-AF65-F5344CB8AC3E}">
        <p14:creationId xmlns:p14="http://schemas.microsoft.com/office/powerpoint/2010/main" val="24187606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78FF67-81C4-4D3A-BCDF-2D1642398A1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9CCB5E0-3BFE-4DF6-BB78-4F0928B7DBAB}"/>
              </a:ext>
            </a:extLst>
          </p:cNvPr>
          <p:cNvSpPr>
            <a:spLocks noGrp="1"/>
          </p:cNvSpPr>
          <p:nvPr>
            <p:ph idx="1"/>
          </p:nvPr>
        </p:nvSpPr>
        <p:spPr/>
        <p:txBody>
          <a:bodyPr/>
          <a:lstStyle/>
          <a:p>
            <a:r>
              <a:rPr lang="en-US" dirty="0"/>
              <a:t>On June 17</a:t>
            </a:r>
            <a:r>
              <a:rPr lang="en-US" baseline="30000" dirty="0"/>
              <a:t>th</a:t>
            </a:r>
            <a:r>
              <a:rPr lang="en-US" dirty="0"/>
              <a:t>, 1789, the Third Estate voted to constitute itself a “National Assembly” and decided to draw up a constitution. </a:t>
            </a:r>
          </a:p>
          <a:p>
            <a:pPr lvl="1"/>
            <a:r>
              <a:rPr lang="en-US" b="1" i="1" dirty="0"/>
              <a:t>Three days later, on June 20</a:t>
            </a:r>
            <a:r>
              <a:rPr lang="en-US" b="1" i="1" baseline="30000" dirty="0"/>
              <a:t>th</a:t>
            </a:r>
            <a:r>
              <a:rPr lang="en-US" b="1" i="1" dirty="0"/>
              <a:t>, the deputies of the Third Estate arrived at their meeting place only to find the doors locked; thereupon they moved to a nearby indoor tennis court and swore (in what has come to be known as the Tennis Court Oath) that they would continue to meet  until they had produced a French constitution. </a:t>
            </a:r>
          </a:p>
        </p:txBody>
      </p:sp>
    </p:spTree>
    <p:extLst>
      <p:ext uri="{BB962C8B-B14F-4D97-AF65-F5344CB8AC3E}">
        <p14:creationId xmlns:p14="http://schemas.microsoft.com/office/powerpoint/2010/main" val="220030720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D772FD-5CDC-4EA0-B89B-2592E7D9C4A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1004A30-F88E-4CB1-978A-4438F16C9DE5}"/>
              </a:ext>
            </a:extLst>
          </p:cNvPr>
          <p:cNvSpPr>
            <a:spLocks noGrp="1"/>
          </p:cNvSpPr>
          <p:nvPr>
            <p:ph idx="1"/>
          </p:nvPr>
        </p:nvSpPr>
        <p:spPr/>
        <p:txBody>
          <a:bodyPr/>
          <a:lstStyle/>
          <a:p>
            <a:r>
              <a:rPr lang="en-US" b="1" dirty="0"/>
              <a:t>What is the French Revolution? </a:t>
            </a:r>
          </a:p>
          <a:p>
            <a:pPr lvl="1"/>
            <a:r>
              <a:rPr lang="en-US" dirty="0"/>
              <a:t>“An open war between patricians and plebeians, between rich and poor.” </a:t>
            </a:r>
          </a:p>
          <a:p>
            <a:pPr lvl="1"/>
            <a:r>
              <a:rPr lang="en-US" dirty="0"/>
              <a:t>Babeuf, who was appalled at the misery of the common people, wanted to abolish private property and eliminate private enterprise. </a:t>
            </a:r>
          </a:p>
          <a:p>
            <a:pPr lvl="1"/>
            <a:r>
              <a:rPr lang="en-US" dirty="0"/>
              <a:t>His Conspiracy of Equals was crushed in 1797. </a:t>
            </a:r>
          </a:p>
        </p:txBody>
      </p:sp>
    </p:spTree>
    <p:extLst>
      <p:ext uri="{BB962C8B-B14F-4D97-AF65-F5344CB8AC3E}">
        <p14:creationId xmlns:p14="http://schemas.microsoft.com/office/powerpoint/2010/main" val="1321175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6DACF-C019-4972-811B-32A020B8503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8A524E4-7F06-4BDF-A83B-4F1977238AC9}"/>
              </a:ext>
            </a:extLst>
          </p:cNvPr>
          <p:cNvSpPr>
            <a:spLocks noGrp="1"/>
          </p:cNvSpPr>
          <p:nvPr>
            <p:ph idx="1"/>
          </p:nvPr>
        </p:nvSpPr>
        <p:spPr/>
        <p:txBody>
          <a:bodyPr/>
          <a:lstStyle/>
          <a:p>
            <a:r>
              <a:rPr lang="en-US" dirty="0"/>
              <a:t>New elections in 1797 created even more uncertainty and instability. </a:t>
            </a:r>
          </a:p>
          <a:p>
            <a:r>
              <a:rPr lang="en-US" dirty="0"/>
              <a:t>Battered by the left and right, unable to find a definitive solution to the country’s economic problems, and still carrying on the wars left from the Committee of Public Safety, the Directory increasingly relied on the military to maintain its power. </a:t>
            </a:r>
          </a:p>
          <a:p>
            <a:endParaRPr lang="en-US" dirty="0"/>
          </a:p>
          <a:p>
            <a:r>
              <a:rPr lang="en-US" dirty="0"/>
              <a:t>The led to a coup </a:t>
            </a:r>
            <a:r>
              <a:rPr lang="en-US" dirty="0" err="1"/>
              <a:t>d’etat</a:t>
            </a:r>
            <a:r>
              <a:rPr lang="en-US" dirty="0"/>
              <a:t> in 1799 in which the successful and popular general Napoleon Bonaparte was able to seize power. </a:t>
            </a:r>
          </a:p>
        </p:txBody>
      </p:sp>
    </p:spTree>
    <p:extLst>
      <p:ext uri="{BB962C8B-B14F-4D97-AF65-F5344CB8AC3E}">
        <p14:creationId xmlns:p14="http://schemas.microsoft.com/office/powerpoint/2010/main" val="3861521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A3155-2E19-4654-9708-E6B6081E38F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39B9854-5B26-496B-B052-973424CAF58C}"/>
              </a:ext>
            </a:extLst>
          </p:cNvPr>
          <p:cNvSpPr>
            <a:spLocks noGrp="1"/>
          </p:cNvSpPr>
          <p:nvPr>
            <p:ph idx="1"/>
          </p:nvPr>
        </p:nvSpPr>
        <p:spPr/>
        <p:txBody>
          <a:bodyPr/>
          <a:lstStyle/>
          <a:p>
            <a:r>
              <a:rPr lang="en-US" dirty="0"/>
              <a:t>These actions of June 17 and June 20 constituted the first step in the French Revolution, since the Third Estate had no legal right to act as the National Assembly. </a:t>
            </a:r>
          </a:p>
          <a:p>
            <a:endParaRPr lang="en-US" dirty="0"/>
          </a:p>
          <a:p>
            <a:pPr lvl="1"/>
            <a:r>
              <a:rPr lang="en-US" b="1" i="1" dirty="0"/>
              <a:t>This revolution, largely the work of the lawyers of the Third Estate, was soon in jeopardy, however, as the king sided with the First Estate and threatened to dissolve the Estates-General. </a:t>
            </a:r>
          </a:p>
          <a:p>
            <a:pPr lvl="1"/>
            <a:r>
              <a:rPr lang="en-US" b="1" i="1" dirty="0"/>
              <a:t>King Louis XVI now prepared to use force. </a:t>
            </a:r>
          </a:p>
          <a:p>
            <a:pPr lvl="1"/>
            <a:r>
              <a:rPr lang="en-US" b="1" i="1" dirty="0"/>
              <a:t>The revolution of the lawyers appeared doomed. </a:t>
            </a:r>
          </a:p>
        </p:txBody>
      </p:sp>
    </p:spTree>
    <p:extLst>
      <p:ext uri="{BB962C8B-B14F-4D97-AF65-F5344CB8AC3E}">
        <p14:creationId xmlns:p14="http://schemas.microsoft.com/office/powerpoint/2010/main" val="2966607824"/>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171312"/>
      </a:dk2>
      <a:lt2>
        <a:srgbClr val="F7F0DF"/>
      </a:lt2>
      <a:accent1>
        <a:srgbClr val="53AE6E"/>
      </a:accent1>
      <a:accent2>
        <a:srgbClr val="326267"/>
      </a:accent2>
      <a:accent3>
        <a:srgbClr val="C5C34A"/>
      </a:accent3>
      <a:accent4>
        <a:srgbClr val="BF6546"/>
      </a:accent4>
      <a:accent5>
        <a:srgbClr val="81B5A8"/>
      </a:accent5>
      <a:accent6>
        <a:srgbClr val="636455"/>
      </a:accent6>
      <a:hlink>
        <a:srgbClr val="81B5A8"/>
      </a:hlink>
      <a:folHlink>
        <a:srgbClr val="936888"/>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A1A3E1F0-B5EF-49C5-810A-B1B32AEDDC80}"/>
    </a:ext>
  </a:extLst>
</a:theme>
</file>

<file path=docProps/app.xml><?xml version="1.0" encoding="utf-8"?>
<Properties xmlns="http://schemas.openxmlformats.org/officeDocument/2006/extended-properties" xmlns:vt="http://schemas.openxmlformats.org/officeDocument/2006/docPropsVTypes">
  <Template>TM10001106[[fn=Badge]]</Template>
  <TotalTime>4307</TotalTime>
  <Words>5200</Words>
  <Application>Microsoft Office PowerPoint</Application>
  <PresentationFormat>Widescreen</PresentationFormat>
  <Paragraphs>279</Paragraphs>
  <Slides>81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81</vt:i4>
      </vt:variant>
    </vt:vector>
  </HeadingPairs>
  <TitlesOfParts>
    <vt:vector size="85" baseType="lpstr">
      <vt:lpstr>Arial</vt:lpstr>
      <vt:lpstr>Gill Sans MT</vt:lpstr>
      <vt:lpstr>Impact</vt:lpstr>
      <vt:lpstr>Badge</vt:lpstr>
      <vt:lpstr>Ap European history chapter 19 section 3: the French revolution </vt:lpstr>
      <vt:lpstr>The French revolution </vt:lpstr>
      <vt:lpstr>PowerPoint Presentation</vt:lpstr>
      <vt:lpstr>From Estates-General to a national assembly </vt:lpstr>
      <vt:lpstr>PowerPoint Presentation</vt:lpstr>
      <vt:lpstr>PowerPoint Presentation</vt:lpstr>
      <vt:lpstr>The national assembly </vt:lpstr>
      <vt:lpstr>PowerPoint Presentation</vt:lpstr>
      <vt:lpstr>PowerPoint Presentation</vt:lpstr>
      <vt:lpstr>Intervention of the Common people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Destruction of the Old regime </vt:lpstr>
      <vt:lpstr>The Declaration of the rights of man and the citizen </vt:lpstr>
      <vt:lpstr>PowerPoint Presentation</vt:lpstr>
      <vt:lpstr>PowerPoint Presentation</vt:lpstr>
      <vt:lpstr>The women’s march to Versailles </vt:lpstr>
      <vt:lpstr>PowerPoint Presentation</vt:lpstr>
      <vt:lpstr>The Catholic church </vt:lpstr>
      <vt:lpstr>PowerPoint Presentation</vt:lpstr>
      <vt:lpstr>A new constitution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Opposition from abroad </vt:lpstr>
      <vt:lpstr>PowerPoint Presentation</vt:lpstr>
      <vt:lpstr>PowerPoint Presentation</vt:lpstr>
      <vt:lpstr>PowerPoint Presentation</vt:lpstr>
      <vt:lpstr>PowerPoint Presentation</vt:lpstr>
      <vt:lpstr>The Radical Revolution </vt:lpstr>
      <vt:lpstr>PowerPoint Presentation</vt:lpstr>
      <vt:lpstr>PowerPoint Presentation</vt:lpstr>
      <vt:lpstr>Domestic Crises </vt:lpstr>
      <vt:lpstr>PowerPoint Presentation</vt:lpstr>
      <vt:lpstr>PowerPoint Presentation</vt:lpstr>
      <vt:lpstr>PowerPoint Presentation</vt:lpstr>
      <vt:lpstr>Foreign Crisis </vt:lpstr>
      <vt:lpstr>PowerPoint Presentation</vt:lpstr>
      <vt:lpstr>PowerPoint Presentation</vt:lpstr>
      <vt:lpstr>A nation in arms </vt:lpstr>
      <vt:lpstr>PowerPoint Presentation</vt:lpstr>
      <vt:lpstr>PowerPoint Presentation</vt:lpstr>
      <vt:lpstr>PowerPoint Presentation</vt:lpstr>
      <vt:lpstr>The Committee of public safety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republic of virtue </vt:lpstr>
      <vt:lpstr>PowerPoint Presentation</vt:lpstr>
      <vt:lpstr>PowerPoint Presentation</vt:lpstr>
      <vt:lpstr>PowerPoint Presentation</vt:lpstr>
      <vt:lpstr>DEChristianization and a new calendar </vt:lpstr>
      <vt:lpstr>PowerPoint Presentation</vt:lpstr>
      <vt:lpstr>PowerPoint Presentation</vt:lpstr>
      <vt:lpstr>Equality and slavery </vt:lpstr>
      <vt:lpstr>PowerPoint Presentation</vt:lpstr>
      <vt:lpstr>PowerPoint Presentation</vt:lpstr>
      <vt:lpstr>The decline of the committee of public safety </vt:lpstr>
      <vt:lpstr>PowerPoint Presentation</vt:lpstr>
      <vt:lpstr>PowerPoint Presentation</vt:lpstr>
      <vt:lpstr>Reaction and the directory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 European history chapter 19 section 3: the French revolution </dc:title>
  <dc:creator>Tyler Moudry</dc:creator>
  <cp:lastModifiedBy>Tyler Moudry</cp:lastModifiedBy>
  <cp:revision>48</cp:revision>
  <dcterms:created xsi:type="dcterms:W3CDTF">2019-01-01T15:25:36Z</dcterms:created>
  <dcterms:modified xsi:type="dcterms:W3CDTF">2019-01-06T03:57:03Z</dcterms:modified>
</cp:coreProperties>
</file>