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12/31/2018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12/31/2018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12/31/2018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12/31/2018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12/31/2018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12/31/2018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12/31/2018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0B4DB-8717-4C97-80C7-416EFFDD1605}"/>
              </a:ext>
            </a:extLst>
          </p:cNvPr>
          <p:cNvSpPr>
            <a:spLocks noGrp="1"/>
          </p:cNvSpPr>
          <p:nvPr>
            <p:ph type="ctrTitle"/>
          </p:nvPr>
        </p:nvSpPr>
        <p:spPr/>
        <p:txBody>
          <a:bodyPr/>
          <a:lstStyle/>
          <a:p>
            <a:r>
              <a:rPr lang="en-US" dirty="0"/>
              <a:t>AP European history </a:t>
            </a:r>
          </a:p>
        </p:txBody>
      </p:sp>
      <p:sp>
        <p:nvSpPr>
          <p:cNvPr id="3" name="Subtitle 2">
            <a:extLst>
              <a:ext uri="{FF2B5EF4-FFF2-40B4-BE49-F238E27FC236}">
                <a16:creationId xmlns:a16="http://schemas.microsoft.com/office/drawing/2014/main" id="{D5C1D6CC-1347-4DC4-9861-88DF00DF029B}"/>
              </a:ext>
            </a:extLst>
          </p:cNvPr>
          <p:cNvSpPr>
            <a:spLocks noGrp="1"/>
          </p:cNvSpPr>
          <p:nvPr>
            <p:ph type="subTitle" idx="1"/>
          </p:nvPr>
        </p:nvSpPr>
        <p:spPr/>
        <p:txBody>
          <a:bodyPr/>
          <a:lstStyle/>
          <a:p>
            <a:r>
              <a:rPr lang="en-US" dirty="0"/>
              <a:t>Chapter 19 section 2: Background to the French revolution </a:t>
            </a:r>
          </a:p>
        </p:txBody>
      </p:sp>
    </p:spTree>
    <p:extLst>
      <p:ext uri="{BB962C8B-B14F-4D97-AF65-F5344CB8AC3E}">
        <p14:creationId xmlns:p14="http://schemas.microsoft.com/office/powerpoint/2010/main" val="2196838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BF196-03AC-4659-88AB-01F8DB7B39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6A4F30-763C-4A3F-851A-544F3CFAE374}"/>
              </a:ext>
            </a:extLst>
          </p:cNvPr>
          <p:cNvSpPr>
            <a:spLocks noGrp="1"/>
          </p:cNvSpPr>
          <p:nvPr>
            <p:ph idx="1"/>
          </p:nvPr>
        </p:nvSpPr>
        <p:spPr/>
        <p:txBody>
          <a:bodyPr/>
          <a:lstStyle/>
          <a:p>
            <a:r>
              <a:rPr lang="en-US" dirty="0"/>
              <a:t>Resentments of the middle class were for a long time assumed to be a major cause of the French Revolution. </a:t>
            </a:r>
          </a:p>
          <a:p>
            <a:r>
              <a:rPr lang="en-US" dirty="0"/>
              <a:t>However,  the nobles faced separation as well. </a:t>
            </a:r>
          </a:p>
          <a:p>
            <a:endParaRPr lang="en-US" dirty="0"/>
          </a:p>
          <a:p>
            <a:endParaRPr lang="en-US" dirty="0"/>
          </a:p>
        </p:txBody>
      </p:sp>
    </p:spTree>
    <p:extLst>
      <p:ext uri="{BB962C8B-B14F-4D97-AF65-F5344CB8AC3E}">
        <p14:creationId xmlns:p14="http://schemas.microsoft.com/office/powerpoint/2010/main" val="3226495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5FBAC-474D-46BE-B620-D9F9615C4C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C95120-1EAD-41DB-B30E-2B503794966B}"/>
              </a:ext>
            </a:extLst>
          </p:cNvPr>
          <p:cNvSpPr>
            <a:spLocks noGrp="1"/>
          </p:cNvSpPr>
          <p:nvPr>
            <p:ph idx="1"/>
          </p:nvPr>
        </p:nvSpPr>
        <p:spPr/>
        <p:txBody>
          <a:bodyPr>
            <a:normAutofit/>
          </a:bodyPr>
          <a:lstStyle/>
          <a:p>
            <a:r>
              <a:rPr lang="en-US" sz="2400" b="1" i="1" dirty="0"/>
              <a:t>Both aristocratic and bourgeoisies elites, long accustomed to a new socioeconomic reality based on wealth and economic achievement, were increasingly frustrated by a monarchical system resting on privileges and on an old and rigid social order based on the concept of estates. </a:t>
            </a:r>
          </a:p>
        </p:txBody>
      </p:sp>
    </p:spTree>
    <p:extLst>
      <p:ext uri="{BB962C8B-B14F-4D97-AF65-F5344CB8AC3E}">
        <p14:creationId xmlns:p14="http://schemas.microsoft.com/office/powerpoint/2010/main" val="894615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DB964-5CBD-44C7-815A-4BBF40597C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12777E-3119-4E83-8312-B82406D76809}"/>
              </a:ext>
            </a:extLst>
          </p:cNvPr>
          <p:cNvSpPr>
            <a:spLocks noGrp="1"/>
          </p:cNvSpPr>
          <p:nvPr>
            <p:ph idx="1"/>
          </p:nvPr>
        </p:nvSpPr>
        <p:spPr/>
        <p:txBody>
          <a:bodyPr/>
          <a:lstStyle/>
          <a:p>
            <a:r>
              <a:rPr lang="en-US" dirty="0"/>
              <a:t>The opposition of these elites to the old order ultimately led them to take drastic action against the monarchical regime. </a:t>
            </a:r>
          </a:p>
          <a:p>
            <a:endParaRPr lang="en-US" sz="2800" b="1" i="1" dirty="0"/>
          </a:p>
          <a:p>
            <a:r>
              <a:rPr lang="en-US" sz="2800" b="1" i="1" dirty="0"/>
              <a:t>In a real sense, the revolution had its origins in political grievances. </a:t>
            </a:r>
          </a:p>
        </p:txBody>
      </p:sp>
    </p:spTree>
    <p:extLst>
      <p:ext uri="{BB962C8B-B14F-4D97-AF65-F5344CB8AC3E}">
        <p14:creationId xmlns:p14="http://schemas.microsoft.com/office/powerpoint/2010/main" val="3094228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3A52E-DF9C-4559-981C-3502EF1226A1}"/>
              </a:ext>
            </a:extLst>
          </p:cNvPr>
          <p:cNvSpPr>
            <a:spLocks noGrp="1"/>
          </p:cNvSpPr>
          <p:nvPr>
            <p:ph type="title"/>
          </p:nvPr>
        </p:nvSpPr>
        <p:spPr/>
        <p:txBody>
          <a:bodyPr/>
          <a:lstStyle/>
          <a:p>
            <a:r>
              <a:rPr lang="en-US" dirty="0"/>
              <a:t>Other problems facing the French monarchy </a:t>
            </a:r>
          </a:p>
        </p:txBody>
      </p:sp>
      <p:sp>
        <p:nvSpPr>
          <p:cNvPr id="3" name="Content Placeholder 2">
            <a:extLst>
              <a:ext uri="{FF2B5EF4-FFF2-40B4-BE49-F238E27FC236}">
                <a16:creationId xmlns:a16="http://schemas.microsoft.com/office/drawing/2014/main" id="{37369031-6DBB-4035-A575-81DBAD508E21}"/>
              </a:ext>
            </a:extLst>
          </p:cNvPr>
          <p:cNvSpPr>
            <a:spLocks noGrp="1"/>
          </p:cNvSpPr>
          <p:nvPr>
            <p:ph idx="1"/>
          </p:nvPr>
        </p:nvSpPr>
        <p:spPr/>
        <p:txBody>
          <a:bodyPr/>
          <a:lstStyle/>
          <a:p>
            <a:r>
              <a:rPr lang="en-US" dirty="0"/>
              <a:t>The failure of the French monarchy was exacerbated by specific problems in the 1780s. </a:t>
            </a:r>
          </a:p>
          <a:p>
            <a:r>
              <a:rPr lang="en-US" dirty="0"/>
              <a:t>Although the country had enjoyed 50 years of growth overall, periodic economic crises still occurred. </a:t>
            </a:r>
          </a:p>
          <a:p>
            <a:endParaRPr lang="en-US" dirty="0"/>
          </a:p>
          <a:p>
            <a:pPr lvl="1"/>
            <a:r>
              <a:rPr lang="en-US" dirty="0"/>
              <a:t>Bad harvests in 1787 and 1788 and the beginnings of a manufacturing depression resulted in food shortages, rising prices for food and other necessities, and unemployment in the cities. </a:t>
            </a:r>
          </a:p>
        </p:txBody>
      </p:sp>
    </p:spTree>
    <p:extLst>
      <p:ext uri="{BB962C8B-B14F-4D97-AF65-F5344CB8AC3E}">
        <p14:creationId xmlns:p14="http://schemas.microsoft.com/office/powerpoint/2010/main" val="314840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2AEA2-D20A-493B-8139-B3EA1C52FD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E576A8-A43D-4BD2-97AE-475A0FA972E9}"/>
              </a:ext>
            </a:extLst>
          </p:cNvPr>
          <p:cNvSpPr>
            <a:spLocks noGrp="1"/>
          </p:cNvSpPr>
          <p:nvPr>
            <p:ph idx="1"/>
          </p:nvPr>
        </p:nvSpPr>
        <p:spPr/>
        <p:txBody>
          <a:bodyPr/>
          <a:lstStyle/>
          <a:p>
            <a:r>
              <a:rPr lang="en-US" dirty="0"/>
              <a:t>Increased criticism of existing privileges as well as social and political institutions also characterized the 18</a:t>
            </a:r>
            <a:r>
              <a:rPr lang="en-US" baseline="30000" dirty="0"/>
              <a:t>th</a:t>
            </a:r>
            <a:r>
              <a:rPr lang="en-US" dirty="0"/>
              <a:t> century. </a:t>
            </a:r>
          </a:p>
          <a:p>
            <a:endParaRPr lang="en-US" dirty="0"/>
          </a:p>
          <a:p>
            <a:pPr lvl="1"/>
            <a:r>
              <a:rPr lang="en-US" b="1" i="1" dirty="0"/>
              <a:t>Although the philosophes did not advocate revolution, their ideas were widely circulated among the literate bourgeois and noble elites of France. </a:t>
            </a:r>
          </a:p>
          <a:p>
            <a:pPr lvl="1"/>
            <a:r>
              <a:rPr lang="en-US" b="1" i="1" dirty="0"/>
              <a:t>Once the Revolution began, the revolutionary leaders frequently quoted Enlightenment writers, especially Rousseau. </a:t>
            </a:r>
          </a:p>
        </p:txBody>
      </p:sp>
    </p:spTree>
    <p:extLst>
      <p:ext uri="{BB962C8B-B14F-4D97-AF65-F5344CB8AC3E}">
        <p14:creationId xmlns:p14="http://schemas.microsoft.com/office/powerpoint/2010/main" val="753014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C4DBE-4853-4E0A-A310-78FA40E03E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4FBFF8-FF9D-42AC-91D7-6D876A40ECB0}"/>
              </a:ext>
            </a:extLst>
          </p:cNvPr>
          <p:cNvSpPr>
            <a:spLocks noGrp="1"/>
          </p:cNvSpPr>
          <p:nvPr>
            <p:ph idx="1"/>
          </p:nvPr>
        </p:nvSpPr>
        <p:spPr/>
        <p:txBody>
          <a:bodyPr>
            <a:normAutofit fontScale="92500"/>
          </a:bodyPr>
          <a:lstStyle/>
          <a:p>
            <a:r>
              <a:rPr lang="en-US" dirty="0"/>
              <a:t>Although Louis XIV had forced them into submission, the Parliaments had gained new strength in the 18</a:t>
            </a:r>
            <a:r>
              <a:rPr lang="en-US" baseline="30000" dirty="0"/>
              <a:t>th</a:t>
            </a:r>
            <a:r>
              <a:rPr lang="en-US" dirty="0"/>
              <a:t> century as they and their noble judges assumed the role of defenders of liberty against the arbitrary power of the monarchy. </a:t>
            </a:r>
          </a:p>
          <a:p>
            <a:endParaRPr lang="en-US" dirty="0"/>
          </a:p>
          <a:p>
            <a:pPr lvl="1"/>
            <a:r>
              <a:rPr lang="en-US" dirty="0"/>
              <a:t>As noble defenders, however, they often pushed their own interest as well, especially by blocking new taxes. </a:t>
            </a:r>
          </a:p>
          <a:p>
            <a:pPr lvl="1"/>
            <a:endParaRPr lang="en-US" dirty="0"/>
          </a:p>
          <a:p>
            <a:pPr lvl="1"/>
            <a:r>
              <a:rPr lang="en-US" sz="3200" b="1" i="1" dirty="0"/>
              <a:t>This last point reminds us that one of the fundamental problems facing the monarchy was financial. </a:t>
            </a:r>
          </a:p>
        </p:txBody>
      </p:sp>
    </p:spTree>
    <p:extLst>
      <p:ext uri="{BB962C8B-B14F-4D97-AF65-F5344CB8AC3E}">
        <p14:creationId xmlns:p14="http://schemas.microsoft.com/office/powerpoint/2010/main" val="4253330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C43B-D16D-47FC-9B56-155B4DFD789E}"/>
              </a:ext>
            </a:extLst>
          </p:cNvPr>
          <p:cNvSpPr>
            <a:spLocks noGrp="1"/>
          </p:cNvSpPr>
          <p:nvPr>
            <p:ph type="title"/>
          </p:nvPr>
        </p:nvSpPr>
        <p:spPr/>
        <p:txBody>
          <a:bodyPr/>
          <a:lstStyle/>
          <a:p>
            <a:r>
              <a:rPr lang="en-US" dirty="0"/>
              <a:t>The immediate cause of the French revolution </a:t>
            </a:r>
          </a:p>
        </p:txBody>
      </p:sp>
      <p:sp>
        <p:nvSpPr>
          <p:cNvPr id="3" name="Content Placeholder 2">
            <a:extLst>
              <a:ext uri="{FF2B5EF4-FFF2-40B4-BE49-F238E27FC236}">
                <a16:creationId xmlns:a16="http://schemas.microsoft.com/office/drawing/2014/main" id="{9185FED6-C46E-410D-8396-2ED0A0326907}"/>
              </a:ext>
            </a:extLst>
          </p:cNvPr>
          <p:cNvSpPr>
            <a:spLocks noGrp="1"/>
          </p:cNvSpPr>
          <p:nvPr>
            <p:ph idx="1"/>
          </p:nvPr>
        </p:nvSpPr>
        <p:spPr/>
        <p:txBody>
          <a:bodyPr/>
          <a:lstStyle/>
          <a:p>
            <a:r>
              <a:rPr lang="en-US" dirty="0"/>
              <a:t>The immediate cause of the French Revolution was the near collapse of government finances. </a:t>
            </a:r>
          </a:p>
          <a:p>
            <a:r>
              <a:rPr lang="en-US" dirty="0"/>
              <a:t>French governmental expenditures continued to grow due to costly wars and royal extravagance. </a:t>
            </a:r>
          </a:p>
          <a:p>
            <a:endParaRPr lang="en-US" dirty="0"/>
          </a:p>
          <a:p>
            <a:pPr lvl="1"/>
            <a:r>
              <a:rPr lang="en-US" dirty="0"/>
              <a:t>Since the government responded by borrowing, by 1788 the interest of the debt alone constituted half of the government’s spending. </a:t>
            </a:r>
          </a:p>
          <a:p>
            <a:pPr lvl="1"/>
            <a:endParaRPr lang="en-US" dirty="0"/>
          </a:p>
        </p:txBody>
      </p:sp>
    </p:spTree>
    <p:extLst>
      <p:ext uri="{BB962C8B-B14F-4D97-AF65-F5344CB8AC3E}">
        <p14:creationId xmlns:p14="http://schemas.microsoft.com/office/powerpoint/2010/main" val="1229877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000B3-3D75-4A7D-9F3B-2C3B8F12D2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D946AD-02F9-4E7D-8DB5-D3640152B4D3}"/>
              </a:ext>
            </a:extLst>
          </p:cNvPr>
          <p:cNvSpPr>
            <a:spLocks noGrp="1"/>
          </p:cNvSpPr>
          <p:nvPr>
            <p:ph idx="1"/>
          </p:nvPr>
        </p:nvSpPr>
        <p:spPr/>
        <p:txBody>
          <a:bodyPr/>
          <a:lstStyle/>
          <a:p>
            <a:r>
              <a:rPr lang="en-US" dirty="0"/>
              <a:t>In 1786, </a:t>
            </a:r>
            <a:r>
              <a:rPr lang="en-US" b="1" i="1" dirty="0"/>
              <a:t>Charles de Calonne</a:t>
            </a:r>
            <a:r>
              <a:rPr lang="en-US" dirty="0"/>
              <a:t>, the controller general of finance, proposed a complete revamping of the fiscal and administrative system of the state. </a:t>
            </a:r>
          </a:p>
          <a:p>
            <a:pPr lvl="1"/>
            <a:r>
              <a:rPr lang="en-US" dirty="0"/>
              <a:t>To gain support, Calonne convened an “assembly of notables” early in 1787. </a:t>
            </a:r>
          </a:p>
          <a:p>
            <a:pPr lvl="1"/>
            <a:r>
              <a:rPr lang="en-US" dirty="0"/>
              <a:t>This gathering of nobles, prelates, and magistrates refused to cooperate, and the government’s attempt to go it alone brought further disaster. </a:t>
            </a:r>
          </a:p>
        </p:txBody>
      </p:sp>
    </p:spTree>
    <p:extLst>
      <p:ext uri="{BB962C8B-B14F-4D97-AF65-F5344CB8AC3E}">
        <p14:creationId xmlns:p14="http://schemas.microsoft.com/office/powerpoint/2010/main" val="399100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26D8-38AB-445A-AC75-CDF0266B5D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F4C05C-37FF-4A3D-9AF7-2F149D251845}"/>
              </a:ext>
            </a:extLst>
          </p:cNvPr>
          <p:cNvSpPr>
            <a:spLocks noGrp="1"/>
          </p:cNvSpPr>
          <p:nvPr>
            <p:ph idx="1"/>
          </p:nvPr>
        </p:nvSpPr>
        <p:spPr/>
        <p:txBody>
          <a:bodyPr/>
          <a:lstStyle/>
          <a:p>
            <a:r>
              <a:rPr lang="en-US" dirty="0"/>
              <a:t>On the verge of a complete financial collapse, the government was finally forced to call a meeting of the Estates-General, the French parliamentary body that had not met since 1614. </a:t>
            </a:r>
          </a:p>
          <a:p>
            <a:pPr lvl="1"/>
            <a:r>
              <a:rPr lang="en-US" b="1" i="1" dirty="0"/>
              <a:t>By calling the Estates-General, the government was virtually admitting that the consent of the nation was required to raise taxes. </a:t>
            </a:r>
          </a:p>
          <a:p>
            <a:pPr marL="0" indent="0">
              <a:buNone/>
            </a:pPr>
            <a:endParaRPr lang="en-US" dirty="0"/>
          </a:p>
        </p:txBody>
      </p:sp>
    </p:spTree>
    <p:extLst>
      <p:ext uri="{BB962C8B-B14F-4D97-AF65-F5344CB8AC3E}">
        <p14:creationId xmlns:p14="http://schemas.microsoft.com/office/powerpoint/2010/main" val="975637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DA70-E8E6-4680-B9E7-4B807DB6D5E2}"/>
              </a:ext>
            </a:extLst>
          </p:cNvPr>
          <p:cNvSpPr>
            <a:spLocks noGrp="1"/>
          </p:cNvSpPr>
          <p:nvPr>
            <p:ph type="title"/>
          </p:nvPr>
        </p:nvSpPr>
        <p:spPr/>
        <p:txBody>
          <a:bodyPr/>
          <a:lstStyle/>
          <a:p>
            <a:r>
              <a:rPr lang="en-US" dirty="0"/>
              <a:t>Social structure of the old regime </a:t>
            </a:r>
          </a:p>
        </p:txBody>
      </p:sp>
      <p:sp>
        <p:nvSpPr>
          <p:cNvPr id="3" name="Content Placeholder 2">
            <a:extLst>
              <a:ext uri="{FF2B5EF4-FFF2-40B4-BE49-F238E27FC236}">
                <a16:creationId xmlns:a16="http://schemas.microsoft.com/office/drawing/2014/main" id="{C9A50CC6-4737-4357-8B72-60ADAA0AA09A}"/>
              </a:ext>
            </a:extLst>
          </p:cNvPr>
          <p:cNvSpPr>
            <a:spLocks noGrp="1"/>
          </p:cNvSpPr>
          <p:nvPr>
            <p:ph idx="1"/>
          </p:nvPr>
        </p:nvSpPr>
        <p:spPr/>
        <p:txBody>
          <a:bodyPr/>
          <a:lstStyle/>
          <a:p>
            <a:r>
              <a:rPr lang="en-US" dirty="0"/>
              <a:t>Although France experienced an increase in economic growth in the 18</a:t>
            </a:r>
            <a:r>
              <a:rPr lang="en-US" baseline="30000" dirty="0"/>
              <a:t>th</a:t>
            </a:r>
            <a:r>
              <a:rPr lang="en-US" dirty="0"/>
              <a:t> century, the wealth was not evenly distributed. </a:t>
            </a:r>
          </a:p>
          <a:p>
            <a:r>
              <a:rPr lang="en-US" dirty="0"/>
              <a:t>Before the revolution, French society was grounded in the inequality of rights or the idea of privilege. </a:t>
            </a:r>
          </a:p>
          <a:p>
            <a:r>
              <a:rPr lang="en-US" dirty="0"/>
              <a:t>The population of 27 million was divided, as it had been since the Middle Ages, into legal categories known as the three orders or estates. </a:t>
            </a:r>
          </a:p>
        </p:txBody>
      </p:sp>
    </p:spTree>
    <p:extLst>
      <p:ext uri="{BB962C8B-B14F-4D97-AF65-F5344CB8AC3E}">
        <p14:creationId xmlns:p14="http://schemas.microsoft.com/office/powerpoint/2010/main" val="4114450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3E4F6-8E53-427A-87E3-EADCB6A6B0D0}"/>
              </a:ext>
            </a:extLst>
          </p:cNvPr>
          <p:cNvSpPr>
            <a:spLocks noGrp="1"/>
          </p:cNvSpPr>
          <p:nvPr>
            <p:ph type="title"/>
          </p:nvPr>
        </p:nvSpPr>
        <p:spPr/>
        <p:txBody>
          <a:bodyPr/>
          <a:lstStyle/>
          <a:p>
            <a:r>
              <a:rPr lang="en-US" dirty="0"/>
              <a:t>The first and second estates </a:t>
            </a:r>
          </a:p>
        </p:txBody>
      </p:sp>
      <p:sp>
        <p:nvSpPr>
          <p:cNvPr id="3" name="Content Placeholder 2">
            <a:extLst>
              <a:ext uri="{FF2B5EF4-FFF2-40B4-BE49-F238E27FC236}">
                <a16:creationId xmlns:a16="http://schemas.microsoft.com/office/drawing/2014/main" id="{20415928-D414-4C86-B502-5C9C93982A4B}"/>
              </a:ext>
            </a:extLst>
          </p:cNvPr>
          <p:cNvSpPr>
            <a:spLocks noGrp="1"/>
          </p:cNvSpPr>
          <p:nvPr>
            <p:ph idx="1"/>
          </p:nvPr>
        </p:nvSpPr>
        <p:spPr/>
        <p:txBody>
          <a:bodyPr/>
          <a:lstStyle/>
          <a:p>
            <a:r>
              <a:rPr lang="en-US" b="1" i="1" u="sng" dirty="0"/>
              <a:t>The First Estate </a:t>
            </a:r>
            <a:r>
              <a:rPr lang="en-US" dirty="0"/>
              <a:t>consisted of the clergy and numbered about 130,000 people. </a:t>
            </a:r>
          </a:p>
          <a:p>
            <a:pPr marL="0" indent="0">
              <a:buNone/>
            </a:pPr>
            <a:r>
              <a:rPr lang="en-US" dirty="0"/>
              <a:t>	The church owned approximately 10 </a:t>
            </a:r>
            <a:r>
              <a:rPr lang="en-US" dirty="0" err="1"/>
              <a:t>perent</a:t>
            </a:r>
            <a:r>
              <a:rPr lang="en-US" dirty="0"/>
              <a:t> of the land. </a:t>
            </a:r>
          </a:p>
          <a:p>
            <a:pPr marL="0" indent="0">
              <a:buNone/>
            </a:pPr>
            <a:r>
              <a:rPr lang="en-US" dirty="0"/>
              <a:t>	Clergy were exempt from the </a:t>
            </a:r>
            <a:r>
              <a:rPr lang="en-US" dirty="0" err="1"/>
              <a:t>taille</a:t>
            </a:r>
            <a:r>
              <a:rPr lang="en-US" dirty="0"/>
              <a:t>, France’s chief tax, although the church had agreed to pay a volunteer contribution every five years to the state. </a:t>
            </a:r>
          </a:p>
        </p:txBody>
      </p:sp>
    </p:spTree>
    <p:extLst>
      <p:ext uri="{BB962C8B-B14F-4D97-AF65-F5344CB8AC3E}">
        <p14:creationId xmlns:p14="http://schemas.microsoft.com/office/powerpoint/2010/main" val="113003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7936-4ED0-46B5-904A-52C895F878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520A5B-2284-43CF-9097-44E92A2FC9F5}"/>
              </a:ext>
            </a:extLst>
          </p:cNvPr>
          <p:cNvSpPr>
            <a:spLocks noGrp="1"/>
          </p:cNvSpPr>
          <p:nvPr>
            <p:ph idx="1"/>
          </p:nvPr>
        </p:nvSpPr>
        <p:spPr/>
        <p:txBody>
          <a:bodyPr/>
          <a:lstStyle/>
          <a:p>
            <a:r>
              <a:rPr lang="en-US" b="1" i="1" u="sng" dirty="0"/>
              <a:t>The Second Estate </a:t>
            </a:r>
            <a:r>
              <a:rPr lang="en-US" dirty="0"/>
              <a:t>was the nobility, composed of nor mort than 350,000 people who nevertheless owned about 25 to 30 percent of the land. </a:t>
            </a:r>
          </a:p>
          <a:p>
            <a:pPr lvl="1"/>
            <a:r>
              <a:rPr lang="en-US" dirty="0"/>
              <a:t>Under Louis XV and Louis XVI, the nobility had continued to play an important and even crucial role in French society, holding many of the leading positions in the government, the military, the law courts, and the higher church offices. </a:t>
            </a:r>
          </a:p>
        </p:txBody>
      </p:sp>
    </p:spTree>
    <p:extLst>
      <p:ext uri="{BB962C8B-B14F-4D97-AF65-F5344CB8AC3E}">
        <p14:creationId xmlns:p14="http://schemas.microsoft.com/office/powerpoint/2010/main" val="2696423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816F5-E3FC-4C17-8DCD-4A4577E81F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6E74F1-B481-4F1C-AD86-2CB965239900}"/>
              </a:ext>
            </a:extLst>
          </p:cNvPr>
          <p:cNvSpPr>
            <a:spLocks noGrp="1"/>
          </p:cNvSpPr>
          <p:nvPr>
            <p:ph idx="1"/>
          </p:nvPr>
        </p:nvSpPr>
        <p:spPr/>
        <p:txBody>
          <a:bodyPr/>
          <a:lstStyle/>
          <a:p>
            <a:r>
              <a:rPr lang="en-US" i="1" dirty="0"/>
              <a:t>The </a:t>
            </a:r>
            <a:r>
              <a:rPr lang="en-US" i="1" dirty="0" err="1"/>
              <a:t>Segur</a:t>
            </a:r>
            <a:r>
              <a:rPr lang="en-US" i="1" dirty="0"/>
              <a:t> Law </a:t>
            </a:r>
            <a:r>
              <a:rPr lang="en-US" dirty="0"/>
              <a:t>attempted to limit the sale of military </a:t>
            </a:r>
            <a:r>
              <a:rPr lang="en-US" dirty="0" err="1"/>
              <a:t>officerships</a:t>
            </a:r>
            <a:r>
              <a:rPr lang="en-US" dirty="0"/>
              <a:t> to fourth generation nobles, thus excluding newly enrolled members of the nobility. </a:t>
            </a:r>
          </a:p>
        </p:txBody>
      </p:sp>
    </p:spTree>
    <p:extLst>
      <p:ext uri="{BB962C8B-B14F-4D97-AF65-F5344CB8AC3E}">
        <p14:creationId xmlns:p14="http://schemas.microsoft.com/office/powerpoint/2010/main" val="111070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E324F-4568-4D44-8441-2383810A7806}"/>
              </a:ext>
            </a:extLst>
          </p:cNvPr>
          <p:cNvSpPr>
            <a:spLocks noGrp="1"/>
          </p:cNvSpPr>
          <p:nvPr>
            <p:ph type="title"/>
          </p:nvPr>
        </p:nvSpPr>
        <p:spPr/>
        <p:txBody>
          <a:bodyPr/>
          <a:lstStyle/>
          <a:p>
            <a:r>
              <a:rPr lang="en-US" dirty="0"/>
              <a:t>The third estate</a:t>
            </a:r>
          </a:p>
        </p:txBody>
      </p:sp>
      <p:sp>
        <p:nvSpPr>
          <p:cNvPr id="3" name="Content Placeholder 2">
            <a:extLst>
              <a:ext uri="{FF2B5EF4-FFF2-40B4-BE49-F238E27FC236}">
                <a16:creationId xmlns:a16="http://schemas.microsoft.com/office/drawing/2014/main" id="{36567F94-F333-4846-A80B-2F51858AA3AE}"/>
              </a:ext>
            </a:extLst>
          </p:cNvPr>
          <p:cNvSpPr>
            <a:spLocks noGrp="1"/>
          </p:cNvSpPr>
          <p:nvPr>
            <p:ph idx="1"/>
          </p:nvPr>
        </p:nvSpPr>
        <p:spPr/>
        <p:txBody>
          <a:bodyPr/>
          <a:lstStyle/>
          <a:p>
            <a:r>
              <a:rPr lang="en-US" dirty="0"/>
              <a:t>The Third Estate, the commoners of society, constituted the overwhelming majority of the French population. </a:t>
            </a:r>
          </a:p>
          <a:p>
            <a:r>
              <a:rPr lang="en-US" dirty="0"/>
              <a:t>They were divided by vast differences in occupation, level of education, and wealth. </a:t>
            </a:r>
          </a:p>
          <a:p>
            <a:endParaRPr lang="en-US" dirty="0"/>
          </a:p>
          <a:p>
            <a:pPr lvl="1"/>
            <a:r>
              <a:rPr lang="en-US" dirty="0"/>
              <a:t>The peasants who alone constituted 75 to 80 percent of the total population were by far the largest segment of the Third Estate. They owned about 35 to 40 percent of the land, although their landholdings varied from area to area and over half had no or little land on which to survive. </a:t>
            </a:r>
          </a:p>
        </p:txBody>
      </p:sp>
    </p:spTree>
    <p:extLst>
      <p:ext uri="{BB962C8B-B14F-4D97-AF65-F5344CB8AC3E}">
        <p14:creationId xmlns:p14="http://schemas.microsoft.com/office/powerpoint/2010/main" val="323665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4C992-90D6-4D94-83BA-4D174B9471B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3C7CB1-C503-40FC-B699-CF444CC665C6}"/>
              </a:ext>
            </a:extLst>
          </p:cNvPr>
          <p:cNvSpPr>
            <a:spLocks noGrp="1"/>
          </p:cNvSpPr>
          <p:nvPr>
            <p:ph idx="1"/>
          </p:nvPr>
        </p:nvSpPr>
        <p:spPr/>
        <p:txBody>
          <a:bodyPr/>
          <a:lstStyle/>
          <a:p>
            <a:r>
              <a:rPr lang="en-US" dirty="0"/>
              <a:t>Serfdom no longer existed on any large scale in France, but French peasants still had obligations to their local landlords that they deeply resented. </a:t>
            </a:r>
          </a:p>
          <a:p>
            <a:pPr lvl="1"/>
            <a:r>
              <a:rPr lang="en-US" dirty="0"/>
              <a:t>Relics of feudalism included the payment of fees for the use of village facilities, such as the flour mill, community oven, and winepress, as well as tithes to the clergy. </a:t>
            </a:r>
          </a:p>
          <a:p>
            <a:pPr lvl="1"/>
            <a:endParaRPr lang="en-US" dirty="0"/>
          </a:p>
          <a:p>
            <a:pPr lvl="1"/>
            <a:r>
              <a:rPr lang="en-US" dirty="0"/>
              <a:t>The nobility also maintained the right to hunt on peasants’ land. </a:t>
            </a:r>
          </a:p>
        </p:txBody>
      </p:sp>
    </p:spTree>
    <p:extLst>
      <p:ext uri="{BB962C8B-B14F-4D97-AF65-F5344CB8AC3E}">
        <p14:creationId xmlns:p14="http://schemas.microsoft.com/office/powerpoint/2010/main" val="3601993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7ED70-C919-48BE-AB83-DFB6111B53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B7C5EF-4612-442F-8FFF-44C59FB63587}"/>
              </a:ext>
            </a:extLst>
          </p:cNvPr>
          <p:cNvSpPr>
            <a:spLocks noGrp="1"/>
          </p:cNvSpPr>
          <p:nvPr>
            <p:ph idx="1"/>
          </p:nvPr>
        </p:nvSpPr>
        <p:spPr/>
        <p:txBody>
          <a:bodyPr/>
          <a:lstStyle/>
          <a:p>
            <a:r>
              <a:rPr lang="en-US" dirty="0"/>
              <a:t>Another part of the Third Estate consisted of skilled artisans, shopkeepers, and other wage earners in the cites. </a:t>
            </a:r>
          </a:p>
          <a:p>
            <a:endParaRPr lang="en-US" dirty="0"/>
          </a:p>
          <a:p>
            <a:r>
              <a:rPr lang="en-US" dirty="0"/>
              <a:t>In the 18</a:t>
            </a:r>
            <a:r>
              <a:rPr lang="en-US" baseline="30000" dirty="0"/>
              <a:t>th</a:t>
            </a:r>
            <a:r>
              <a:rPr lang="en-US" dirty="0"/>
              <a:t> century, consumer prices rose faster than wages, with the result that these urban groups experienced a decline in purchasing power. </a:t>
            </a:r>
          </a:p>
        </p:txBody>
      </p:sp>
    </p:spTree>
    <p:extLst>
      <p:ext uri="{BB962C8B-B14F-4D97-AF65-F5344CB8AC3E}">
        <p14:creationId xmlns:p14="http://schemas.microsoft.com/office/powerpoint/2010/main" val="1468143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07E7-25ED-41D3-9009-F9A3F411C9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0D9990-0906-40E8-B752-7833AA01D524}"/>
              </a:ext>
            </a:extLst>
          </p:cNvPr>
          <p:cNvSpPr>
            <a:spLocks noGrp="1"/>
          </p:cNvSpPr>
          <p:nvPr>
            <p:ph idx="1"/>
          </p:nvPr>
        </p:nvSpPr>
        <p:spPr/>
        <p:txBody>
          <a:bodyPr/>
          <a:lstStyle/>
          <a:p>
            <a:r>
              <a:rPr lang="en-US" dirty="0"/>
              <a:t>The economic discontent of this segment of the Third Estate and often simply their struggle for survival led them to play an important role in the Revolution, especially in the city of Paris. </a:t>
            </a:r>
          </a:p>
          <a:p>
            <a:endParaRPr lang="en-US" dirty="0"/>
          </a:p>
          <a:p>
            <a:pPr lvl="1"/>
            <a:r>
              <a:rPr lang="en-US" dirty="0"/>
              <a:t>One historian has charted the ups and downs of revolutionary riots in Paris by showing their correlation to changes in bread prices. </a:t>
            </a:r>
          </a:p>
          <a:p>
            <a:pPr lvl="1"/>
            <a:r>
              <a:rPr lang="en-US" dirty="0"/>
              <a:t>Sudden increases in the price of bread, which constituted three fourths of an ordinary person’s diet and cost one third to one half of his or her income, immediately affected public order. </a:t>
            </a:r>
          </a:p>
          <a:p>
            <a:pPr lvl="1"/>
            <a:r>
              <a:rPr lang="en-US" dirty="0"/>
              <a:t>They only recourse was mob action to try to change the situation. </a:t>
            </a:r>
          </a:p>
        </p:txBody>
      </p:sp>
    </p:spTree>
    <p:extLst>
      <p:ext uri="{BB962C8B-B14F-4D97-AF65-F5344CB8AC3E}">
        <p14:creationId xmlns:p14="http://schemas.microsoft.com/office/powerpoint/2010/main" val="147112157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883</TotalTime>
  <Words>1017</Words>
  <Application>Microsoft Office PowerPoint</Application>
  <PresentationFormat>Widescreen</PresentationFormat>
  <Paragraphs>60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Gill Sans MT</vt:lpstr>
      <vt:lpstr>Impact</vt:lpstr>
      <vt:lpstr>Badge</vt:lpstr>
      <vt:lpstr>AP European history </vt:lpstr>
      <vt:lpstr>Social structure of the old regime </vt:lpstr>
      <vt:lpstr>The first and second estates </vt:lpstr>
      <vt:lpstr>PowerPoint Presentation</vt:lpstr>
      <vt:lpstr>PowerPoint Presentation</vt:lpstr>
      <vt:lpstr>The third estate</vt:lpstr>
      <vt:lpstr>PowerPoint Presentation</vt:lpstr>
      <vt:lpstr>PowerPoint Presentation</vt:lpstr>
      <vt:lpstr>PowerPoint Presentation</vt:lpstr>
      <vt:lpstr>PowerPoint Presentation</vt:lpstr>
      <vt:lpstr>PowerPoint Presentation</vt:lpstr>
      <vt:lpstr>PowerPoint Presentation</vt:lpstr>
      <vt:lpstr>Other problems facing the French monarchy </vt:lpstr>
      <vt:lpstr>PowerPoint Presentation</vt:lpstr>
      <vt:lpstr>PowerPoint Presentation</vt:lpstr>
      <vt:lpstr>The immediate cause of the French revolution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dc:title>
  <dc:creator>Tyler Moudry</dc:creator>
  <cp:lastModifiedBy>Tyler Moudry</cp:lastModifiedBy>
  <cp:revision>7</cp:revision>
  <dcterms:created xsi:type="dcterms:W3CDTF">2019-01-01T00:41:50Z</dcterms:created>
  <dcterms:modified xsi:type="dcterms:W3CDTF">2019-01-01T15:25:28Z</dcterms:modified>
</cp:coreProperties>
</file>