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12/31/2018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12/31/2018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12/31/2018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12/31/2018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12/31/2018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1FE4E-650A-40E5-932D-8BF6369EFFED}"/>
              </a:ext>
            </a:extLst>
          </p:cNvPr>
          <p:cNvSpPr>
            <a:spLocks noGrp="1"/>
          </p:cNvSpPr>
          <p:nvPr>
            <p:ph type="ctrTitle"/>
          </p:nvPr>
        </p:nvSpPr>
        <p:spPr/>
        <p:txBody>
          <a:bodyPr/>
          <a:lstStyle/>
          <a:p>
            <a:r>
              <a:rPr lang="en-US" dirty="0"/>
              <a:t>Chapter 19 </a:t>
            </a:r>
            <a:br>
              <a:rPr lang="en-US" dirty="0"/>
            </a:br>
            <a:r>
              <a:rPr lang="en-US" dirty="0"/>
              <a:t>A revolution in Politics </a:t>
            </a:r>
          </a:p>
        </p:txBody>
      </p:sp>
      <p:sp>
        <p:nvSpPr>
          <p:cNvPr id="3" name="Subtitle 2">
            <a:extLst>
              <a:ext uri="{FF2B5EF4-FFF2-40B4-BE49-F238E27FC236}">
                <a16:creationId xmlns:a16="http://schemas.microsoft.com/office/drawing/2014/main" id="{B3C1FDE2-2933-4802-8A18-34977BBFF80C}"/>
              </a:ext>
            </a:extLst>
          </p:cNvPr>
          <p:cNvSpPr>
            <a:spLocks noGrp="1"/>
          </p:cNvSpPr>
          <p:nvPr>
            <p:ph type="subTitle" idx="1"/>
          </p:nvPr>
        </p:nvSpPr>
        <p:spPr/>
        <p:txBody>
          <a:bodyPr/>
          <a:lstStyle/>
          <a:p>
            <a:r>
              <a:rPr lang="en-US" dirty="0"/>
              <a:t>The Era of the French revolution and napoleon </a:t>
            </a:r>
          </a:p>
        </p:txBody>
      </p:sp>
    </p:spTree>
    <p:extLst>
      <p:ext uri="{BB962C8B-B14F-4D97-AF65-F5344CB8AC3E}">
        <p14:creationId xmlns:p14="http://schemas.microsoft.com/office/powerpoint/2010/main" val="2153828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97B58-1281-423D-8939-3D4F78EEF6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D305A3-FB9F-48ED-9755-EED3C4D0F0E7}"/>
              </a:ext>
            </a:extLst>
          </p:cNvPr>
          <p:cNvSpPr>
            <a:spLocks noGrp="1"/>
          </p:cNvSpPr>
          <p:nvPr>
            <p:ph idx="1"/>
          </p:nvPr>
        </p:nvSpPr>
        <p:spPr/>
        <p:txBody>
          <a:bodyPr/>
          <a:lstStyle/>
          <a:p>
            <a:r>
              <a:rPr lang="en-US" dirty="0"/>
              <a:t>Treaty of Paris – 1783 </a:t>
            </a:r>
          </a:p>
          <a:p>
            <a:pPr lvl="1"/>
            <a:r>
              <a:rPr lang="en-US" dirty="0"/>
              <a:t>Recognized the independence of the American colonies and granted the Americans control of the western territory from the Appalachians to the Mississippi River. </a:t>
            </a:r>
          </a:p>
        </p:txBody>
      </p:sp>
    </p:spTree>
    <p:extLst>
      <p:ext uri="{BB962C8B-B14F-4D97-AF65-F5344CB8AC3E}">
        <p14:creationId xmlns:p14="http://schemas.microsoft.com/office/powerpoint/2010/main" val="2551598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BFFD7-6241-4BB3-BD82-5108849E783C}"/>
              </a:ext>
            </a:extLst>
          </p:cNvPr>
          <p:cNvSpPr>
            <a:spLocks noGrp="1"/>
          </p:cNvSpPr>
          <p:nvPr>
            <p:ph type="title"/>
          </p:nvPr>
        </p:nvSpPr>
        <p:spPr/>
        <p:txBody>
          <a:bodyPr/>
          <a:lstStyle/>
          <a:p>
            <a:r>
              <a:rPr lang="en-US" dirty="0"/>
              <a:t>Forming a new nation </a:t>
            </a:r>
          </a:p>
        </p:txBody>
      </p:sp>
      <p:sp>
        <p:nvSpPr>
          <p:cNvPr id="3" name="Content Placeholder 2">
            <a:extLst>
              <a:ext uri="{FF2B5EF4-FFF2-40B4-BE49-F238E27FC236}">
                <a16:creationId xmlns:a16="http://schemas.microsoft.com/office/drawing/2014/main" id="{003C336E-C264-44E4-A8F7-98B1B8B08418}"/>
              </a:ext>
            </a:extLst>
          </p:cNvPr>
          <p:cNvSpPr>
            <a:spLocks noGrp="1"/>
          </p:cNvSpPr>
          <p:nvPr>
            <p:ph idx="1"/>
          </p:nvPr>
        </p:nvSpPr>
        <p:spPr/>
        <p:txBody>
          <a:bodyPr/>
          <a:lstStyle/>
          <a:p>
            <a:r>
              <a:rPr lang="en-US" dirty="0"/>
              <a:t>The thirteen American colonies feared concentrated power. </a:t>
            </a:r>
          </a:p>
          <a:p>
            <a:r>
              <a:rPr lang="en-US" dirty="0"/>
              <a:t>The Articles of Confederation, ratified in 1781, did little to provide for a strong central government. </a:t>
            </a:r>
          </a:p>
        </p:txBody>
      </p:sp>
    </p:spTree>
    <p:extLst>
      <p:ext uri="{BB962C8B-B14F-4D97-AF65-F5344CB8AC3E}">
        <p14:creationId xmlns:p14="http://schemas.microsoft.com/office/powerpoint/2010/main" val="2671204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17CDB-E2FB-40F7-801C-3C3B95A02E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F87081-B4E4-4C22-8567-F6BD7E09D653}"/>
              </a:ext>
            </a:extLst>
          </p:cNvPr>
          <p:cNvSpPr>
            <a:spLocks noGrp="1"/>
          </p:cNvSpPr>
          <p:nvPr>
            <p:ph idx="1"/>
          </p:nvPr>
        </p:nvSpPr>
        <p:spPr/>
        <p:txBody>
          <a:bodyPr/>
          <a:lstStyle/>
          <a:p>
            <a:r>
              <a:rPr lang="en-US" dirty="0"/>
              <a:t>In the summer of 1787, 55 delegates attended a convention in Philadelphia to revise the Articles of Confederation. </a:t>
            </a:r>
          </a:p>
          <a:p>
            <a:endParaRPr lang="en-US" dirty="0"/>
          </a:p>
          <a:p>
            <a:r>
              <a:rPr lang="en-US" dirty="0"/>
              <a:t>The proposed constitution created a central government distinct from and superior to the government of the individual states. </a:t>
            </a:r>
          </a:p>
        </p:txBody>
      </p:sp>
    </p:spTree>
    <p:extLst>
      <p:ext uri="{BB962C8B-B14F-4D97-AF65-F5344CB8AC3E}">
        <p14:creationId xmlns:p14="http://schemas.microsoft.com/office/powerpoint/2010/main" val="4252995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F3597-05AA-4CBD-978F-C937B87DCC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365F72-F516-40A0-9C45-3BB3B7A9EC44}"/>
              </a:ext>
            </a:extLst>
          </p:cNvPr>
          <p:cNvSpPr>
            <a:spLocks noGrp="1"/>
          </p:cNvSpPr>
          <p:nvPr>
            <p:ph idx="1"/>
          </p:nvPr>
        </p:nvSpPr>
        <p:spPr/>
        <p:txBody>
          <a:bodyPr/>
          <a:lstStyle/>
          <a:p>
            <a:r>
              <a:rPr lang="en-US" dirty="0"/>
              <a:t>The national government was given power to levy taxes, raise a national army, regulate domestic and foreign trade, and create a national currency. </a:t>
            </a:r>
          </a:p>
          <a:p>
            <a:endParaRPr lang="en-US" dirty="0"/>
          </a:p>
          <a:p>
            <a:r>
              <a:rPr lang="en-US" dirty="0"/>
              <a:t>The United States Constitution was approved by the states- by a slim margin- in 1788.</a:t>
            </a:r>
          </a:p>
          <a:p>
            <a:r>
              <a:rPr lang="en-US" dirty="0"/>
              <a:t>Important to its success was a promise to add a bill of rights to it as the new government’s first piece of business. </a:t>
            </a:r>
          </a:p>
        </p:txBody>
      </p:sp>
    </p:spTree>
    <p:extLst>
      <p:ext uri="{BB962C8B-B14F-4D97-AF65-F5344CB8AC3E}">
        <p14:creationId xmlns:p14="http://schemas.microsoft.com/office/powerpoint/2010/main" val="605382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AA5FD-2613-4CDC-8AD0-4C63605D92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9ABF7F-7869-4C40-B790-108B054EDB6D}"/>
              </a:ext>
            </a:extLst>
          </p:cNvPr>
          <p:cNvSpPr>
            <a:spLocks noGrp="1"/>
          </p:cNvSpPr>
          <p:nvPr>
            <p:ph idx="1"/>
          </p:nvPr>
        </p:nvSpPr>
        <p:spPr/>
        <p:txBody>
          <a:bodyPr/>
          <a:lstStyle/>
          <a:p>
            <a:r>
              <a:rPr lang="en-US" b="1" i="1" dirty="0"/>
              <a:t>Bill of Rights</a:t>
            </a:r>
          </a:p>
          <a:p>
            <a:pPr lvl="1"/>
            <a:r>
              <a:rPr lang="en-US" dirty="0"/>
              <a:t>Firs ten amendments to the Constitution. </a:t>
            </a:r>
          </a:p>
          <a:p>
            <a:pPr lvl="2"/>
            <a:r>
              <a:rPr lang="en-US" dirty="0"/>
              <a:t>These guaranteed freedom or religion, speech, press, petition, and assembly, as well as the right to bear arms, protection against unreasonable searches and arrests, trial by jury, due process of law, and protection of property rights. </a:t>
            </a:r>
          </a:p>
        </p:txBody>
      </p:sp>
    </p:spTree>
    <p:extLst>
      <p:ext uri="{BB962C8B-B14F-4D97-AF65-F5344CB8AC3E}">
        <p14:creationId xmlns:p14="http://schemas.microsoft.com/office/powerpoint/2010/main" val="4242771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8BE4-E099-4BF1-BFBC-F7D96D10C1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2DF42D-FEF3-4F40-9A66-1FE27617EAE9}"/>
              </a:ext>
            </a:extLst>
          </p:cNvPr>
          <p:cNvSpPr>
            <a:spLocks noGrp="1"/>
          </p:cNvSpPr>
          <p:nvPr>
            <p:ph idx="1"/>
          </p:nvPr>
        </p:nvSpPr>
        <p:spPr/>
        <p:txBody>
          <a:bodyPr/>
          <a:lstStyle/>
          <a:p>
            <a:r>
              <a:rPr lang="en-US" dirty="0"/>
              <a:t>Many of these rights were derived from the natural rights philosophy of the 18</a:t>
            </a:r>
            <a:r>
              <a:rPr lang="en-US" baseline="30000" dirty="0"/>
              <a:t>th</a:t>
            </a:r>
            <a:r>
              <a:rPr lang="en-US" dirty="0"/>
              <a:t> century philosophers, which was popular among the American colonists. </a:t>
            </a:r>
          </a:p>
          <a:p>
            <a:endParaRPr lang="en-US" dirty="0"/>
          </a:p>
          <a:p>
            <a:pPr lvl="1"/>
            <a:r>
              <a:rPr lang="en-US" dirty="0"/>
              <a:t>Is it any wonder that many European intellectuals saw the American Revolution as the embodiment of the Enlightenment’s political dreams? </a:t>
            </a:r>
          </a:p>
        </p:txBody>
      </p:sp>
    </p:spTree>
    <p:extLst>
      <p:ext uri="{BB962C8B-B14F-4D97-AF65-F5344CB8AC3E}">
        <p14:creationId xmlns:p14="http://schemas.microsoft.com/office/powerpoint/2010/main" val="3853836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394B8-1FDB-4262-AF56-C56AF994D670}"/>
              </a:ext>
            </a:extLst>
          </p:cNvPr>
          <p:cNvSpPr>
            <a:spLocks noGrp="1"/>
          </p:cNvSpPr>
          <p:nvPr>
            <p:ph type="title"/>
          </p:nvPr>
        </p:nvSpPr>
        <p:spPr/>
        <p:txBody>
          <a:bodyPr/>
          <a:lstStyle/>
          <a:p>
            <a:r>
              <a:rPr lang="en-US" dirty="0"/>
              <a:t>The impact of the American revolution on Europe</a:t>
            </a:r>
          </a:p>
        </p:txBody>
      </p:sp>
      <p:sp>
        <p:nvSpPr>
          <p:cNvPr id="3" name="Content Placeholder 2">
            <a:extLst>
              <a:ext uri="{FF2B5EF4-FFF2-40B4-BE49-F238E27FC236}">
                <a16:creationId xmlns:a16="http://schemas.microsoft.com/office/drawing/2014/main" id="{CADAB24D-A4D4-496A-9456-CD3692568519}"/>
              </a:ext>
            </a:extLst>
          </p:cNvPr>
          <p:cNvSpPr>
            <a:spLocks noGrp="1"/>
          </p:cNvSpPr>
          <p:nvPr>
            <p:ph idx="1"/>
          </p:nvPr>
        </p:nvSpPr>
        <p:spPr/>
        <p:txBody>
          <a:bodyPr/>
          <a:lstStyle/>
          <a:p>
            <a:r>
              <a:rPr lang="en-US" dirty="0"/>
              <a:t>The year 1789 witnessed two far-reaching events, the beginning of a new United States of America and the eruption of the French Revolution. </a:t>
            </a:r>
          </a:p>
        </p:txBody>
      </p:sp>
    </p:spTree>
    <p:extLst>
      <p:ext uri="{BB962C8B-B14F-4D97-AF65-F5344CB8AC3E}">
        <p14:creationId xmlns:p14="http://schemas.microsoft.com/office/powerpoint/2010/main" val="34126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0688-3790-4883-83D1-6C36BAA7F7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CD4D72-9AB2-4A4A-89CE-3414CDFC17A4}"/>
              </a:ext>
            </a:extLst>
          </p:cNvPr>
          <p:cNvSpPr>
            <a:spLocks noGrp="1"/>
          </p:cNvSpPr>
          <p:nvPr>
            <p:ph idx="1"/>
          </p:nvPr>
        </p:nvSpPr>
        <p:spPr/>
        <p:txBody>
          <a:bodyPr/>
          <a:lstStyle/>
          <a:p>
            <a:r>
              <a:rPr lang="en-US" dirty="0"/>
              <a:t>There is no doubt that the American Revolution had an important impact on Europeans. </a:t>
            </a:r>
          </a:p>
          <a:p>
            <a:endParaRPr lang="en-US" dirty="0"/>
          </a:p>
          <a:p>
            <a:r>
              <a:rPr lang="en-US" dirty="0"/>
              <a:t>The American Revolution also meant far more.</a:t>
            </a:r>
          </a:p>
          <a:p>
            <a:pPr lvl="1"/>
            <a:r>
              <a:rPr lang="en-US" b="1" i="1" dirty="0"/>
              <a:t>It proved to many Europeans that the liberal political ideas of the Enlightenment were not merely the vapid utterances of intellectuals. </a:t>
            </a:r>
          </a:p>
          <a:p>
            <a:pPr lvl="1"/>
            <a:r>
              <a:rPr lang="en-US" b="1" i="1" dirty="0"/>
              <a:t>The rights of man, ideas of liberty and equality, popular sovereignty, freedom of religion, thought, and press and the separation of powers were not merely utopian ideals. </a:t>
            </a:r>
          </a:p>
          <a:p>
            <a:pPr lvl="1"/>
            <a:r>
              <a:rPr lang="en-US" b="1" i="1" dirty="0"/>
              <a:t>The premises of the Enlightenment seemed confirmed; a new age and a better world could be achieved. </a:t>
            </a:r>
          </a:p>
        </p:txBody>
      </p:sp>
    </p:spTree>
    <p:extLst>
      <p:ext uri="{BB962C8B-B14F-4D97-AF65-F5344CB8AC3E}">
        <p14:creationId xmlns:p14="http://schemas.microsoft.com/office/powerpoint/2010/main" val="2752103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150B2-A3CA-46CB-863D-6AB02E7446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248CA6-FCBE-4344-B040-E8F198229D11}"/>
              </a:ext>
            </a:extLst>
          </p:cNvPr>
          <p:cNvSpPr>
            <a:spLocks noGrp="1"/>
          </p:cNvSpPr>
          <p:nvPr>
            <p:ph idx="1"/>
          </p:nvPr>
        </p:nvSpPr>
        <p:spPr/>
        <p:txBody>
          <a:bodyPr/>
          <a:lstStyle/>
          <a:p>
            <a:r>
              <a:rPr lang="en-US" dirty="0"/>
              <a:t>Europeans obtained much o their information about America from returning soldiers, especially the hundreds of French officers who had served in the American war. </a:t>
            </a:r>
          </a:p>
        </p:txBody>
      </p:sp>
    </p:spTree>
    <p:extLst>
      <p:ext uri="{BB962C8B-B14F-4D97-AF65-F5344CB8AC3E}">
        <p14:creationId xmlns:p14="http://schemas.microsoft.com/office/powerpoint/2010/main" val="2822680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0E474-A115-45A7-96E4-0EF8D605F9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3797B5-0247-4EFC-9137-EF962E57A9C6}"/>
              </a:ext>
            </a:extLst>
          </p:cNvPr>
          <p:cNvSpPr>
            <a:spLocks noGrp="1"/>
          </p:cNvSpPr>
          <p:nvPr>
            <p:ph idx="1"/>
          </p:nvPr>
        </p:nvSpPr>
        <p:spPr/>
        <p:txBody>
          <a:bodyPr/>
          <a:lstStyle/>
          <a:p>
            <a:r>
              <a:rPr lang="en-US" dirty="0"/>
              <a:t>Marquis de Lafayette </a:t>
            </a:r>
          </a:p>
          <a:p>
            <a:pPr lvl="1"/>
            <a:r>
              <a:rPr lang="en-US" dirty="0"/>
              <a:t>Volunteered for service in America in order to “strike a blow against England,” France’s old enemy. </a:t>
            </a:r>
          </a:p>
          <a:p>
            <a:pPr lvl="1"/>
            <a:r>
              <a:rPr lang="en-US" dirty="0"/>
              <a:t>Lafayette returned to France with ides of individual liberties and notions of republicanism and popular sovereignty. </a:t>
            </a:r>
          </a:p>
          <a:p>
            <a:pPr lvl="1"/>
            <a:r>
              <a:rPr lang="en-US" dirty="0"/>
              <a:t>Lafayette became a member of the Society of Thirty, a club composed of people from the Paris salons ( These lovers of liberty were influential in the early stages of the French Revolution). </a:t>
            </a:r>
          </a:p>
        </p:txBody>
      </p:sp>
    </p:spTree>
    <p:extLst>
      <p:ext uri="{BB962C8B-B14F-4D97-AF65-F5344CB8AC3E}">
        <p14:creationId xmlns:p14="http://schemas.microsoft.com/office/powerpoint/2010/main" val="77246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4A130-258E-49AF-81FA-8B731338EB67}"/>
              </a:ext>
            </a:extLst>
          </p:cNvPr>
          <p:cNvSpPr>
            <a:spLocks noGrp="1"/>
          </p:cNvSpPr>
          <p:nvPr>
            <p:ph type="title"/>
          </p:nvPr>
        </p:nvSpPr>
        <p:spPr/>
        <p:txBody>
          <a:bodyPr/>
          <a:lstStyle/>
          <a:p>
            <a:r>
              <a:rPr lang="en-US" dirty="0"/>
              <a:t>Chapter Outline</a:t>
            </a:r>
          </a:p>
        </p:txBody>
      </p:sp>
      <p:sp>
        <p:nvSpPr>
          <p:cNvPr id="3" name="Content Placeholder 2">
            <a:extLst>
              <a:ext uri="{FF2B5EF4-FFF2-40B4-BE49-F238E27FC236}">
                <a16:creationId xmlns:a16="http://schemas.microsoft.com/office/drawing/2014/main" id="{D4CA4CE9-B7BD-4B72-B5B9-89BBFE4FD464}"/>
              </a:ext>
            </a:extLst>
          </p:cNvPr>
          <p:cNvSpPr>
            <a:spLocks noGrp="1"/>
          </p:cNvSpPr>
          <p:nvPr>
            <p:ph idx="1"/>
          </p:nvPr>
        </p:nvSpPr>
        <p:spPr/>
        <p:txBody>
          <a:bodyPr/>
          <a:lstStyle/>
          <a:p>
            <a:r>
              <a:rPr lang="en-US" dirty="0"/>
              <a:t>The Beginnings of the Revolutionary Era: The American Revolution </a:t>
            </a:r>
          </a:p>
          <a:p>
            <a:r>
              <a:rPr lang="en-US" dirty="0"/>
              <a:t>Background to the French Revolution </a:t>
            </a:r>
          </a:p>
          <a:p>
            <a:r>
              <a:rPr lang="en-US" dirty="0"/>
              <a:t>The French Revolution</a:t>
            </a:r>
          </a:p>
          <a:p>
            <a:r>
              <a:rPr lang="en-US" dirty="0"/>
              <a:t>The Age of Napoleon </a:t>
            </a:r>
          </a:p>
          <a:p>
            <a:r>
              <a:rPr lang="en-US" dirty="0"/>
              <a:t>Conclusion </a:t>
            </a:r>
          </a:p>
        </p:txBody>
      </p:sp>
    </p:spTree>
    <p:extLst>
      <p:ext uri="{BB962C8B-B14F-4D97-AF65-F5344CB8AC3E}">
        <p14:creationId xmlns:p14="http://schemas.microsoft.com/office/powerpoint/2010/main" val="2878908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AA85-4EF7-40D1-961F-B5C4D1583A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A2D148-166C-495A-9CB3-320A356C825F}"/>
              </a:ext>
            </a:extLst>
          </p:cNvPr>
          <p:cNvSpPr>
            <a:spLocks noGrp="1"/>
          </p:cNvSpPr>
          <p:nvPr>
            <p:ph idx="1"/>
          </p:nvPr>
        </p:nvSpPr>
        <p:spPr/>
        <p:txBody>
          <a:bodyPr/>
          <a:lstStyle/>
          <a:p>
            <a:r>
              <a:rPr lang="en-US" dirty="0"/>
              <a:t>Declaration of the Rights of Man and the Citizen showed unmistakable signs of the influence of the American Declaration of Independence as well as the American state constitutions. </a:t>
            </a:r>
          </a:p>
        </p:txBody>
      </p:sp>
    </p:spTree>
    <p:extLst>
      <p:ext uri="{BB962C8B-B14F-4D97-AF65-F5344CB8AC3E}">
        <p14:creationId xmlns:p14="http://schemas.microsoft.com/office/powerpoint/2010/main" val="26701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C48AB-A047-4FEB-81DC-36E7880023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CA92D8-0905-4FE9-A1F2-BA0B72B61F43}"/>
              </a:ext>
            </a:extLst>
          </p:cNvPr>
          <p:cNvSpPr>
            <a:spLocks noGrp="1"/>
          </p:cNvSpPr>
          <p:nvPr>
            <p:ph idx="1"/>
          </p:nvPr>
        </p:nvSpPr>
        <p:spPr/>
        <p:txBody>
          <a:bodyPr>
            <a:normAutofit/>
          </a:bodyPr>
          <a:lstStyle/>
          <a:p>
            <a:r>
              <a:rPr lang="en-US" sz="3200" b="1" i="1" dirty="0"/>
              <a:t>The French Revolution, however, provided a model of revolution for Europe and much of the rest of the world; to many analysts, it remains the political movement that truly inaugurated the modern political world. </a:t>
            </a:r>
          </a:p>
        </p:txBody>
      </p:sp>
    </p:spTree>
    <p:extLst>
      <p:ext uri="{BB962C8B-B14F-4D97-AF65-F5344CB8AC3E}">
        <p14:creationId xmlns:p14="http://schemas.microsoft.com/office/powerpoint/2010/main" val="454112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80187-46C8-4DD4-BFE6-AD7648CE542E}"/>
              </a:ext>
            </a:extLst>
          </p:cNvPr>
          <p:cNvSpPr>
            <a:spLocks noGrp="1"/>
          </p:cNvSpPr>
          <p:nvPr>
            <p:ph type="title"/>
          </p:nvPr>
        </p:nvSpPr>
        <p:spPr/>
        <p:txBody>
          <a:bodyPr/>
          <a:lstStyle/>
          <a:p>
            <a:r>
              <a:rPr lang="en-US" dirty="0"/>
              <a:t>Focus questions </a:t>
            </a:r>
          </a:p>
        </p:txBody>
      </p:sp>
      <p:sp>
        <p:nvSpPr>
          <p:cNvPr id="3" name="Content Placeholder 2">
            <a:extLst>
              <a:ext uri="{FF2B5EF4-FFF2-40B4-BE49-F238E27FC236}">
                <a16:creationId xmlns:a16="http://schemas.microsoft.com/office/drawing/2014/main" id="{5A43BABA-26BA-4789-A8A9-A4D27648E9B9}"/>
              </a:ext>
            </a:extLst>
          </p:cNvPr>
          <p:cNvSpPr>
            <a:spLocks noGrp="1"/>
          </p:cNvSpPr>
          <p:nvPr>
            <p:ph idx="1"/>
          </p:nvPr>
        </p:nvSpPr>
        <p:spPr>
          <a:xfrm>
            <a:off x="1251678" y="1573619"/>
            <a:ext cx="10178322" cy="5284381"/>
          </a:xfrm>
        </p:spPr>
        <p:txBody>
          <a:bodyPr>
            <a:normAutofit/>
          </a:bodyPr>
          <a:lstStyle/>
          <a:p>
            <a:r>
              <a:rPr lang="en-US" sz="2400" dirty="0"/>
              <a:t>What were the causes and results of the American Revolution, and what impact did it have on Europe? </a:t>
            </a:r>
          </a:p>
          <a:p>
            <a:r>
              <a:rPr lang="en-US" sz="2400" dirty="0"/>
              <a:t>What were the long-range and immediate causes of the French Revolution?</a:t>
            </a:r>
          </a:p>
          <a:p>
            <a:r>
              <a:rPr lang="en-US" sz="2400" dirty="0"/>
              <a:t>What were the main events of the French Revolution between 1789 and 1799?</a:t>
            </a:r>
          </a:p>
          <a:p>
            <a:r>
              <a:rPr lang="en-US" sz="2400" dirty="0"/>
              <a:t>What role did each of the following play in the French Revolution: lawyers, peasants, women, the clergy, the Jacobins, the sans-culottes, the French Revolutionary Army, and the Committee of Public Safety? </a:t>
            </a:r>
          </a:p>
          <a:p>
            <a:r>
              <a:rPr lang="en-US" sz="2400" dirty="0"/>
              <a:t>What aspects of the French Revolution did Napoleon preserve, and which did he destroy?</a:t>
            </a:r>
          </a:p>
          <a:p>
            <a:r>
              <a:rPr lang="en-US" sz="2400" dirty="0"/>
              <a:t>In what ways were the French Revolution and the seventeenth-century English revolutions alike? In what ways were they different? </a:t>
            </a:r>
          </a:p>
        </p:txBody>
      </p:sp>
    </p:spTree>
    <p:extLst>
      <p:ext uri="{BB962C8B-B14F-4D97-AF65-F5344CB8AC3E}">
        <p14:creationId xmlns:p14="http://schemas.microsoft.com/office/powerpoint/2010/main" val="3725884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8E27-E9B3-4AAA-8544-F8B797F4ADBD}"/>
              </a:ext>
            </a:extLst>
          </p:cNvPr>
          <p:cNvSpPr>
            <a:spLocks noGrp="1"/>
          </p:cNvSpPr>
          <p:nvPr>
            <p:ph type="title"/>
          </p:nvPr>
        </p:nvSpPr>
        <p:spPr/>
        <p:txBody>
          <a:bodyPr>
            <a:normAutofit fontScale="90000"/>
          </a:bodyPr>
          <a:lstStyle/>
          <a:p>
            <a:r>
              <a:rPr lang="en-US" dirty="0"/>
              <a:t>The beginnings of the Revolutionary Era: The American Revolution </a:t>
            </a:r>
          </a:p>
        </p:txBody>
      </p:sp>
      <p:sp>
        <p:nvSpPr>
          <p:cNvPr id="3" name="Content Placeholder 2">
            <a:extLst>
              <a:ext uri="{FF2B5EF4-FFF2-40B4-BE49-F238E27FC236}">
                <a16:creationId xmlns:a16="http://schemas.microsoft.com/office/drawing/2014/main" id="{DC7644E5-D5C1-4F8A-AD42-97E80637CCF3}"/>
              </a:ext>
            </a:extLst>
          </p:cNvPr>
          <p:cNvSpPr>
            <a:spLocks noGrp="1"/>
          </p:cNvSpPr>
          <p:nvPr>
            <p:ph idx="1"/>
          </p:nvPr>
        </p:nvSpPr>
        <p:spPr/>
        <p:txBody>
          <a:bodyPr/>
          <a:lstStyle/>
          <a:p>
            <a:r>
              <a:rPr lang="en-US" dirty="0"/>
              <a:t>At the end of the Seven Years’ War in 1763, Great Britain had become the world’s greatest colonial power. </a:t>
            </a:r>
          </a:p>
          <a:p>
            <a:endParaRPr lang="en-US" dirty="0"/>
          </a:p>
          <a:p>
            <a:r>
              <a:rPr lang="en-US" dirty="0"/>
              <a:t>After the Seven Years’ War, British policy makers sought to obtain new revenues from the thirteen American colonies to pay for British army expenses in defending the colonists. </a:t>
            </a:r>
          </a:p>
        </p:txBody>
      </p:sp>
    </p:spTree>
    <p:extLst>
      <p:ext uri="{BB962C8B-B14F-4D97-AF65-F5344CB8AC3E}">
        <p14:creationId xmlns:p14="http://schemas.microsoft.com/office/powerpoint/2010/main" val="4252894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6F554-061D-4D9F-B188-318FB8CF64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7D8B29-FFA4-41A1-B97D-F2443334BF21}"/>
              </a:ext>
            </a:extLst>
          </p:cNvPr>
          <p:cNvSpPr>
            <a:spLocks noGrp="1"/>
          </p:cNvSpPr>
          <p:nvPr>
            <p:ph idx="1"/>
          </p:nvPr>
        </p:nvSpPr>
        <p:spPr/>
        <p:txBody>
          <a:bodyPr/>
          <a:lstStyle/>
          <a:p>
            <a:r>
              <a:rPr lang="en-US" dirty="0"/>
              <a:t>Stamp act of 1765</a:t>
            </a:r>
          </a:p>
          <a:p>
            <a:pPr lvl="1"/>
            <a:r>
              <a:rPr lang="en-US" dirty="0"/>
              <a:t>Led to riots and the law’s quick repeal. </a:t>
            </a:r>
          </a:p>
        </p:txBody>
      </p:sp>
    </p:spTree>
    <p:extLst>
      <p:ext uri="{BB962C8B-B14F-4D97-AF65-F5344CB8AC3E}">
        <p14:creationId xmlns:p14="http://schemas.microsoft.com/office/powerpoint/2010/main" val="1143875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87594-0233-44AC-A6F3-490AAA2A8C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3CA882-9BF6-493A-A9BE-BC2797604E70}"/>
              </a:ext>
            </a:extLst>
          </p:cNvPr>
          <p:cNvSpPr>
            <a:spLocks noGrp="1"/>
          </p:cNvSpPr>
          <p:nvPr>
            <p:ph idx="1"/>
          </p:nvPr>
        </p:nvSpPr>
        <p:spPr/>
        <p:txBody>
          <a:bodyPr/>
          <a:lstStyle/>
          <a:p>
            <a:r>
              <a:rPr lang="en-US" dirty="0"/>
              <a:t>The British envisioned a single empire with Parliament as the supreme authority throughout. Only Parliament could make laws for all the people in the empire, including the American colonists. </a:t>
            </a:r>
          </a:p>
          <a:p>
            <a:endParaRPr lang="en-US" dirty="0"/>
          </a:p>
          <a:p>
            <a:r>
              <a:rPr lang="en-US" dirty="0"/>
              <a:t>The Americans, in contrast, had their own representative assemblies. </a:t>
            </a:r>
          </a:p>
          <a:p>
            <a:r>
              <a:rPr lang="en-US" dirty="0"/>
              <a:t>They believed that neither the king nor Parliament had any right to interfere in their internal affairs and that no tax could be levied without the consent of an assembly whose members actually represented the people. </a:t>
            </a:r>
          </a:p>
        </p:txBody>
      </p:sp>
    </p:spTree>
    <p:extLst>
      <p:ext uri="{BB962C8B-B14F-4D97-AF65-F5344CB8AC3E}">
        <p14:creationId xmlns:p14="http://schemas.microsoft.com/office/powerpoint/2010/main" val="4257649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365B1-5B9F-4AE4-80B9-A777483CF0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052AEA-8460-41D6-9F1D-FB1B8793C2ED}"/>
              </a:ext>
            </a:extLst>
          </p:cNvPr>
          <p:cNvSpPr>
            <a:spLocks noGrp="1"/>
          </p:cNvSpPr>
          <p:nvPr>
            <p:ph idx="1"/>
          </p:nvPr>
        </p:nvSpPr>
        <p:spPr/>
        <p:txBody>
          <a:bodyPr/>
          <a:lstStyle/>
          <a:p>
            <a:r>
              <a:rPr lang="en-US" dirty="0"/>
              <a:t>The colonists decided to declare their independence from the British Empire.</a:t>
            </a:r>
          </a:p>
          <a:p>
            <a:r>
              <a:rPr lang="en-US" dirty="0"/>
              <a:t>On July 4</a:t>
            </a:r>
            <a:r>
              <a:rPr lang="en-US" baseline="30000" dirty="0"/>
              <a:t>th</a:t>
            </a:r>
            <a:r>
              <a:rPr lang="en-US" dirty="0"/>
              <a:t>, 1776, the Second Continental Congress approved a declaration of independence written by Thomas Jefferson. </a:t>
            </a:r>
          </a:p>
          <a:p>
            <a:endParaRPr lang="en-US" dirty="0"/>
          </a:p>
          <a:p>
            <a:r>
              <a:rPr lang="en-US" dirty="0"/>
              <a:t>The declaration affirmed the Enlightenment’s natural rights of “life, liberty, and the pursuit of happiness” and declared the colonies to be “free and independent states absolved from all allegiance to the British crown.” </a:t>
            </a:r>
          </a:p>
        </p:txBody>
      </p:sp>
    </p:spTree>
    <p:extLst>
      <p:ext uri="{BB962C8B-B14F-4D97-AF65-F5344CB8AC3E}">
        <p14:creationId xmlns:p14="http://schemas.microsoft.com/office/powerpoint/2010/main" val="2994594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02322-FF76-4740-8DE3-BBD1DCE651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96ED91-F6CC-410E-96C8-550DC279CC58}"/>
              </a:ext>
            </a:extLst>
          </p:cNvPr>
          <p:cNvSpPr>
            <a:spLocks noGrp="1"/>
          </p:cNvSpPr>
          <p:nvPr>
            <p:ph idx="1"/>
          </p:nvPr>
        </p:nvSpPr>
        <p:spPr/>
        <p:txBody>
          <a:bodyPr/>
          <a:lstStyle/>
          <a:p>
            <a:r>
              <a:rPr lang="en-US" dirty="0"/>
              <a:t>Of great importance to the colonies’ cause was the assistance provided by foreign countries that were eager to gain revenge for earlier defeats at the hands of the British. </a:t>
            </a:r>
          </a:p>
          <a:p>
            <a:endParaRPr lang="en-US" dirty="0"/>
          </a:p>
          <a:p>
            <a:pPr lvl="1"/>
            <a:r>
              <a:rPr lang="en-US" b="1" i="1" dirty="0"/>
              <a:t>The French supplied arms and money to the rebels from the beginning of the war, and French officers and soldiers also served in the American Continental Army Under George Washington as commander in chief.</a:t>
            </a:r>
          </a:p>
        </p:txBody>
      </p:sp>
    </p:spTree>
    <p:extLst>
      <p:ext uri="{BB962C8B-B14F-4D97-AF65-F5344CB8AC3E}">
        <p14:creationId xmlns:p14="http://schemas.microsoft.com/office/powerpoint/2010/main" val="3562452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98FB-83DA-4CBB-A58C-EF5EEDF8E6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574C64-D70C-433E-A4BF-E43EC76699B5}"/>
              </a:ext>
            </a:extLst>
          </p:cNvPr>
          <p:cNvSpPr>
            <a:spLocks noGrp="1"/>
          </p:cNvSpPr>
          <p:nvPr>
            <p:ph idx="1"/>
          </p:nvPr>
        </p:nvSpPr>
        <p:spPr/>
        <p:txBody>
          <a:bodyPr/>
          <a:lstStyle/>
          <a:p>
            <a:r>
              <a:rPr lang="en-US" dirty="0"/>
              <a:t>When the British army of General Cornwallis was forced to surrender to a combined American and French army and French fleet under Washington at Yorktown in 1781, the British government decided to call it quits. </a:t>
            </a:r>
          </a:p>
        </p:txBody>
      </p:sp>
    </p:spTree>
    <p:extLst>
      <p:ext uri="{BB962C8B-B14F-4D97-AF65-F5344CB8AC3E}">
        <p14:creationId xmlns:p14="http://schemas.microsoft.com/office/powerpoint/2010/main" val="311351479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136</TotalTime>
  <Words>1058</Words>
  <Application>Microsoft Office PowerPoint</Application>
  <PresentationFormat>Widescreen</PresentationFormat>
  <Paragraphs>66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Gill Sans MT</vt:lpstr>
      <vt:lpstr>Impact</vt:lpstr>
      <vt:lpstr>Badge</vt:lpstr>
      <vt:lpstr>Chapter 19  A revolution in Politics </vt:lpstr>
      <vt:lpstr>Chapter Outline</vt:lpstr>
      <vt:lpstr>Focus questions </vt:lpstr>
      <vt:lpstr>The beginnings of the Revolutionary Era: The American Revolution </vt:lpstr>
      <vt:lpstr>PowerPoint Presentation</vt:lpstr>
      <vt:lpstr>PowerPoint Presentation</vt:lpstr>
      <vt:lpstr>PowerPoint Presentation</vt:lpstr>
      <vt:lpstr>PowerPoint Presentation</vt:lpstr>
      <vt:lpstr>PowerPoint Presentation</vt:lpstr>
      <vt:lpstr>PowerPoint Presentation</vt:lpstr>
      <vt:lpstr>Forming a new nation </vt:lpstr>
      <vt:lpstr>PowerPoint Presentation</vt:lpstr>
      <vt:lpstr>PowerPoint Presentation</vt:lpstr>
      <vt:lpstr>PowerPoint Presentation</vt:lpstr>
      <vt:lpstr>PowerPoint Presentation</vt:lpstr>
      <vt:lpstr>The impact of the American revolution on Europe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A revolution in Politics </dc:title>
  <dc:creator>Tyler Moudry</dc:creator>
  <cp:lastModifiedBy>Tyler Moudry</cp:lastModifiedBy>
  <cp:revision>7</cp:revision>
  <dcterms:created xsi:type="dcterms:W3CDTF">2018-12-31T22:24:44Z</dcterms:created>
  <dcterms:modified xsi:type="dcterms:W3CDTF">2019-01-01T00:41:37Z</dcterms:modified>
</cp:coreProperties>
</file>