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9E17B-F725-451C-888E-B17E6957EB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Ap</a:t>
            </a:r>
            <a:r>
              <a:rPr lang="en-US" dirty="0"/>
              <a:t> European History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1BB884-2054-4A9B-A6B8-FECF98C4A6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18 Section 4: The social order of the 18</a:t>
            </a:r>
            <a:r>
              <a:rPr lang="en-US" baseline="30000" dirty="0"/>
              <a:t>th</a:t>
            </a:r>
            <a:r>
              <a:rPr lang="en-US" dirty="0"/>
              <a:t> century </a:t>
            </a:r>
          </a:p>
        </p:txBody>
      </p:sp>
    </p:spTree>
    <p:extLst>
      <p:ext uri="{BB962C8B-B14F-4D97-AF65-F5344CB8AC3E}">
        <p14:creationId xmlns:p14="http://schemas.microsoft.com/office/powerpoint/2010/main" val="3294868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58626-9F9E-493B-B915-EC26B273C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aristocratic way of life: the Grand tour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3640E9-A47A-4001-9C6B-0AC59A890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Travel was another manifestation of the Enlightenment’s cosmopolitan and interest in new vistas. </a:t>
            </a:r>
          </a:p>
        </p:txBody>
      </p:sp>
    </p:spTree>
    <p:extLst>
      <p:ext uri="{BB962C8B-B14F-4D97-AF65-F5344CB8AC3E}">
        <p14:creationId xmlns:p14="http://schemas.microsoft.com/office/powerpoint/2010/main" val="132690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4CA7E-561E-4BF8-9D47-C0372B837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426E5-0293-408D-BD05-2CF49ABF7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English aristocracy in particular regarded the grand tour as crucial to their education.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Since the trip’s purpose was educational, young Englishmen in particular were usually accompanied by a tutor who ensured that his charges spent time looking at museum collections of natural history and antiquities. </a:t>
            </a:r>
          </a:p>
        </p:txBody>
      </p:sp>
    </p:spTree>
    <p:extLst>
      <p:ext uri="{BB962C8B-B14F-4D97-AF65-F5344CB8AC3E}">
        <p14:creationId xmlns:p14="http://schemas.microsoft.com/office/powerpoint/2010/main" val="585850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DD995-91C3-4875-80FC-F439A1BC5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inhabitants of towns and cities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19D82-3DAD-4912-B10D-415A705A6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Townspeople were still a distinct minority of the total population, except in the Dutch Republic, Britain, and parts of Italy. </a:t>
            </a:r>
          </a:p>
          <a:p>
            <a:endParaRPr lang="en-US" dirty="0"/>
          </a:p>
          <a:p>
            <a:r>
              <a:rPr lang="en-US" dirty="0"/>
              <a:t>Peasants often resented the prosperity of towns and their exploitation of the countryside to serve urban interests. </a:t>
            </a:r>
          </a:p>
        </p:txBody>
      </p:sp>
    </p:spTree>
    <p:extLst>
      <p:ext uri="{BB962C8B-B14F-4D97-AF65-F5344CB8AC3E}">
        <p14:creationId xmlns:p14="http://schemas.microsoft.com/office/powerpoint/2010/main" val="2368020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80668-0103-43EE-8EF3-29A9EFA67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CE671-93F2-4927-AB46-F768EB239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cities in western and even central Europe had a long tradition of patrician oligarchies that continued to control their communities by dominating town and city councils.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Despite an end to the ravages of plague, eighteenth century cities still experienced high death rates, especially among children, because of unsanitary living conditions, polluted water, and a lack of sewerage facilities. </a:t>
            </a:r>
          </a:p>
        </p:txBody>
      </p:sp>
    </p:spTree>
    <p:extLst>
      <p:ext uri="{BB962C8B-B14F-4D97-AF65-F5344CB8AC3E}">
        <p14:creationId xmlns:p14="http://schemas.microsoft.com/office/powerpoint/2010/main" val="4100463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14E6B-8A07-415E-B89C-5425C29E9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of poverty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534ED-12E9-4063-8A34-FBE0944AC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Listened beggars made up 3 to 5 percent of the population and unlicensed beggars may have constituted as much as 13 to 15 percent. </a:t>
            </a:r>
          </a:p>
          <a:p>
            <a:endParaRPr lang="en-US" dirty="0"/>
          </a:p>
          <a:p>
            <a:r>
              <a:rPr lang="en-US" dirty="0"/>
              <a:t>Earlier in Europe, the poor had been viewed as blessed children of God. </a:t>
            </a:r>
          </a:p>
          <a:p>
            <a:endParaRPr lang="en-US" dirty="0"/>
          </a:p>
          <a:p>
            <a:r>
              <a:rPr lang="en-US" dirty="0"/>
              <a:t>Now, charity to poor beggars, it was argued, simply encouraged their idleness. </a:t>
            </a:r>
          </a:p>
        </p:txBody>
      </p:sp>
    </p:spTree>
    <p:extLst>
      <p:ext uri="{BB962C8B-B14F-4D97-AF65-F5344CB8AC3E}">
        <p14:creationId xmlns:p14="http://schemas.microsoft.com/office/powerpoint/2010/main" val="6715991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C62DC-4BA2-4CAF-9FC1-ED9FF8175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F3387-4063-487A-B9AB-A66170DEF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Although some enlightened officials argued that the state should become involved in the problem, mixed feelings prevented concerted action. </a:t>
            </a:r>
          </a:p>
          <a:p>
            <a:endParaRPr lang="en-US" dirty="0"/>
          </a:p>
          <a:p>
            <a:r>
              <a:rPr lang="en-US" dirty="0"/>
              <a:t>The problem of the poor was due to socioeconomic issues. The people had no work. </a:t>
            </a:r>
          </a:p>
          <a:p>
            <a:r>
              <a:rPr lang="en-US" dirty="0"/>
              <a:t>The problem of poverty remained as another serious blemish on the quality of 18</a:t>
            </a:r>
            <a:r>
              <a:rPr lang="en-US" baseline="30000" dirty="0"/>
              <a:t>th</a:t>
            </a:r>
            <a:r>
              <a:rPr lang="en-US" dirty="0"/>
              <a:t> century life. </a:t>
            </a:r>
          </a:p>
        </p:txBody>
      </p:sp>
    </p:spTree>
    <p:extLst>
      <p:ext uri="{BB962C8B-B14F-4D97-AF65-F5344CB8AC3E}">
        <p14:creationId xmlns:p14="http://schemas.microsoft.com/office/powerpoint/2010/main" val="545614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3CDEC-7E07-490E-8616-427BFE1D2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21CFD-F8AB-4114-B712-177623E11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Social status was still largely determined not by wealth and economic standing but by the division into the traditional orders or estates determined by heredity. </a:t>
            </a:r>
          </a:p>
        </p:txBody>
      </p:sp>
    </p:spTree>
    <p:extLst>
      <p:ext uri="{BB962C8B-B14F-4D97-AF65-F5344CB8AC3E}">
        <p14:creationId xmlns:p14="http://schemas.microsoft.com/office/powerpoint/2010/main" val="179495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887FB-18BB-4CC6-BAB2-0836CC67E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peasants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004F9-8A6F-45BF-8F0C-96D5B73D6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society was still mostly rural in the 18</a:t>
            </a:r>
            <a:r>
              <a:rPr lang="en-US" baseline="30000" dirty="0"/>
              <a:t>th</a:t>
            </a:r>
            <a:r>
              <a:rPr lang="en-US" dirty="0"/>
              <a:t> century, the peasantry constituted the largest social group, making up as much as 85 percent of Europe’s population. </a:t>
            </a:r>
          </a:p>
        </p:txBody>
      </p:sp>
    </p:spTree>
    <p:extLst>
      <p:ext uri="{BB962C8B-B14F-4D97-AF65-F5344CB8AC3E}">
        <p14:creationId xmlns:p14="http://schemas.microsoft.com/office/powerpoint/2010/main" val="2813084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CB6F0-FD46-4450-B6A9-1D3167F0F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EA494-E7C8-4C99-A6CD-4F9D95D49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Eastern Europe continued to be dominated by large landed estates owned by powerful lords and worked by serfs. </a:t>
            </a:r>
          </a:p>
          <a:p>
            <a:endParaRPr lang="en-US" dirty="0"/>
          </a:p>
          <a:p>
            <a:r>
              <a:rPr lang="en-US" dirty="0"/>
              <a:t>The local villages in which they dwelt remained they centers of peasants’ social lives. </a:t>
            </a:r>
          </a:p>
        </p:txBody>
      </p:sp>
    </p:spTree>
    <p:extLst>
      <p:ext uri="{BB962C8B-B14F-4D97-AF65-F5344CB8AC3E}">
        <p14:creationId xmlns:p14="http://schemas.microsoft.com/office/powerpoint/2010/main" val="1419608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F7372-288E-4B8D-90E4-87B19091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5BFDE-8443-426E-A871-5FB8168C6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diet of the peasants in the 18</a:t>
            </a:r>
            <a:r>
              <a:rPr lang="en-US" baseline="30000" dirty="0"/>
              <a:t>th</a:t>
            </a:r>
            <a:r>
              <a:rPr lang="en-US" dirty="0"/>
              <a:t> century did not vary much from that of the Middle Ages. </a:t>
            </a:r>
          </a:p>
          <a:p>
            <a:r>
              <a:rPr lang="en-US" dirty="0"/>
              <a:t>Dark bread, made of roughly ground wheat and rye flour, remained the basic staple. </a:t>
            </a:r>
          </a:p>
        </p:txBody>
      </p:sp>
    </p:spTree>
    <p:extLst>
      <p:ext uri="{BB962C8B-B14F-4D97-AF65-F5344CB8AC3E}">
        <p14:creationId xmlns:p14="http://schemas.microsoft.com/office/powerpoint/2010/main" val="4100409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40B72-78B2-489D-81AA-72B9462F9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nobility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0C35A-8E99-4582-AACF-A0EFBB9F2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nobles, who constituted about 2 or 3 percent of the European population, played a dominating role in society. </a:t>
            </a:r>
          </a:p>
          <a:p>
            <a:r>
              <a:rPr lang="en-US" dirty="0"/>
              <a:t>Being born a noble automatically guaranteed a place at the top of the social order.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Rights of nobility were frequently attached to certain lands, so purchasing the lands made one a noble; the acquisition of government offices also often conferred noble status. </a:t>
            </a:r>
          </a:p>
        </p:txBody>
      </p:sp>
    </p:spTree>
    <p:extLst>
      <p:ext uri="{BB962C8B-B14F-4D97-AF65-F5344CB8AC3E}">
        <p14:creationId xmlns:p14="http://schemas.microsoft.com/office/powerpoint/2010/main" val="683471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30EB6-5A7D-4E85-B051-81D47FF51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aristocratic way of life: the country house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3D476-6835-49DB-AAFE-6455F35F6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majority of aristocratic landowners, however, remained on their country estates and did not participate in court society; their large houses continued to give witness to their domination of the surrounding countryside. </a:t>
            </a:r>
          </a:p>
        </p:txBody>
      </p:sp>
    </p:spTree>
    <p:extLst>
      <p:ext uri="{BB962C8B-B14F-4D97-AF65-F5344CB8AC3E}">
        <p14:creationId xmlns:p14="http://schemas.microsoft.com/office/powerpoint/2010/main" val="3644439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20403-1A83-4702-AF74-733AC6959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60989-84AA-458E-883B-1A517EF87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country house also fulfilled a new desire for greater privacy that was reflected in the growing separation between the lower and upper floors.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lower floors were public, and the upper floors were private. </a:t>
            </a:r>
          </a:p>
        </p:txBody>
      </p:sp>
    </p:spTree>
    <p:extLst>
      <p:ext uri="{BB962C8B-B14F-4D97-AF65-F5344CB8AC3E}">
        <p14:creationId xmlns:p14="http://schemas.microsoft.com/office/powerpoint/2010/main" val="60118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51A48-9357-4851-ACED-24CD1EA62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46581-10AA-49F3-868C-5AA974BAA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sexes separated after dinner; while the men preoccupied themselves with brandy and cigars in the dining room, women would exit to a withdrawing room for their own conversation. </a:t>
            </a:r>
          </a:p>
        </p:txBody>
      </p:sp>
    </p:spTree>
    <p:extLst>
      <p:ext uri="{BB962C8B-B14F-4D97-AF65-F5344CB8AC3E}">
        <p14:creationId xmlns:p14="http://schemas.microsoft.com/office/powerpoint/2010/main" val="270814676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296</TotalTime>
  <Words>630</Words>
  <Application>Microsoft Office PowerPoint</Application>
  <PresentationFormat>Widescreen</PresentationFormat>
  <Paragraphs>46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Gill Sans MT</vt:lpstr>
      <vt:lpstr>Impact</vt:lpstr>
      <vt:lpstr>Badge</vt:lpstr>
      <vt:lpstr>Ap European History </vt:lpstr>
      <vt:lpstr>PowerPoint Presentation</vt:lpstr>
      <vt:lpstr>The peasants </vt:lpstr>
      <vt:lpstr>PowerPoint Presentation</vt:lpstr>
      <vt:lpstr>PowerPoint Presentation</vt:lpstr>
      <vt:lpstr>The nobility </vt:lpstr>
      <vt:lpstr>The aristocratic way of life: the country house </vt:lpstr>
      <vt:lpstr>PowerPoint Presentation</vt:lpstr>
      <vt:lpstr>PowerPoint Presentation</vt:lpstr>
      <vt:lpstr>The aristocratic way of life: the Grand tour </vt:lpstr>
      <vt:lpstr>PowerPoint Presentation</vt:lpstr>
      <vt:lpstr>The inhabitants of towns and cities </vt:lpstr>
      <vt:lpstr>PowerPoint Presentation</vt:lpstr>
      <vt:lpstr>The problem of poverty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European History</dc:title>
  <dc:creator>Tyler Moudry</dc:creator>
  <cp:lastModifiedBy>Tyler Moudry</cp:lastModifiedBy>
  <cp:revision>6</cp:revision>
  <dcterms:created xsi:type="dcterms:W3CDTF">2018-12-19T05:30:41Z</dcterms:created>
  <dcterms:modified xsi:type="dcterms:W3CDTF">2018-12-19T10:27:17Z</dcterms:modified>
</cp:coreProperties>
</file>