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12/19/2018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12/19/2018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12/19/2018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12/19/2018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12/19/2018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24E2-3391-4709-8E7C-CA87AC005304}"/>
              </a:ext>
            </a:extLst>
          </p:cNvPr>
          <p:cNvSpPr>
            <a:spLocks noGrp="1"/>
          </p:cNvSpPr>
          <p:nvPr>
            <p:ph type="ctrTitle"/>
          </p:nvPr>
        </p:nvSpPr>
        <p:spPr/>
        <p:txBody>
          <a:bodyPr/>
          <a:lstStyle/>
          <a:p>
            <a:r>
              <a:rPr lang="en-US" dirty="0"/>
              <a:t>AP European history </a:t>
            </a:r>
          </a:p>
        </p:txBody>
      </p:sp>
      <p:sp>
        <p:nvSpPr>
          <p:cNvPr id="3" name="Subtitle 2">
            <a:extLst>
              <a:ext uri="{FF2B5EF4-FFF2-40B4-BE49-F238E27FC236}">
                <a16:creationId xmlns:a16="http://schemas.microsoft.com/office/drawing/2014/main" id="{FDCE7DA3-CD9B-4C2C-AA5D-EE168DD3FA68}"/>
              </a:ext>
            </a:extLst>
          </p:cNvPr>
          <p:cNvSpPr>
            <a:spLocks noGrp="1"/>
          </p:cNvSpPr>
          <p:nvPr>
            <p:ph type="subTitle" idx="1"/>
          </p:nvPr>
        </p:nvSpPr>
        <p:spPr/>
        <p:txBody>
          <a:bodyPr/>
          <a:lstStyle/>
          <a:p>
            <a:r>
              <a:rPr lang="en-US" dirty="0"/>
              <a:t>Chapter 18 Section 3: Economic Expansion and Social Change </a:t>
            </a:r>
          </a:p>
        </p:txBody>
      </p:sp>
    </p:spTree>
    <p:extLst>
      <p:ext uri="{BB962C8B-B14F-4D97-AF65-F5344CB8AC3E}">
        <p14:creationId xmlns:p14="http://schemas.microsoft.com/office/powerpoint/2010/main" val="1544037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921D5-BD62-4AFF-9D70-8B5BF22617D5}"/>
              </a:ext>
            </a:extLst>
          </p:cNvPr>
          <p:cNvSpPr>
            <a:spLocks noGrp="1"/>
          </p:cNvSpPr>
          <p:nvPr>
            <p:ph type="title"/>
          </p:nvPr>
        </p:nvSpPr>
        <p:spPr/>
        <p:txBody>
          <a:bodyPr/>
          <a:lstStyle/>
          <a:p>
            <a:r>
              <a:rPr lang="en-US" dirty="0"/>
              <a:t>An agricultural revolution </a:t>
            </a:r>
          </a:p>
        </p:txBody>
      </p:sp>
      <p:sp>
        <p:nvSpPr>
          <p:cNvPr id="3" name="Content Placeholder 2">
            <a:extLst>
              <a:ext uri="{FF2B5EF4-FFF2-40B4-BE49-F238E27FC236}">
                <a16:creationId xmlns:a16="http://schemas.microsoft.com/office/drawing/2014/main" id="{C782A8BE-05C3-4C2C-AD8D-711A3C5FCF2D}"/>
              </a:ext>
            </a:extLst>
          </p:cNvPr>
          <p:cNvSpPr>
            <a:spLocks noGrp="1"/>
          </p:cNvSpPr>
          <p:nvPr>
            <p:ph idx="1"/>
          </p:nvPr>
        </p:nvSpPr>
        <p:spPr/>
        <p:txBody>
          <a:bodyPr/>
          <a:lstStyle/>
          <a:p>
            <a:r>
              <a:rPr lang="en-US" dirty="0"/>
              <a:t>18</a:t>
            </a:r>
            <a:r>
              <a:rPr lang="en-US" baseline="30000" dirty="0"/>
              <a:t>th</a:t>
            </a:r>
            <a:r>
              <a:rPr lang="en-US" dirty="0"/>
              <a:t> century agriculture was characterized by increases in food production that can be attributed to four interrelated factors: more farmland, increased yields per acre, healthier and more abundant livestock, and an improved climate. </a:t>
            </a:r>
          </a:p>
          <a:p>
            <a:endParaRPr lang="en-US" dirty="0"/>
          </a:p>
          <a:p>
            <a:r>
              <a:rPr lang="en-US" dirty="0"/>
              <a:t>The early modernization of English agriculture, with its noticeable increase in productivity, made possible the feeding of an expanding population about to enter a new world of industrialization and urbanization. </a:t>
            </a:r>
          </a:p>
        </p:txBody>
      </p:sp>
    </p:spTree>
    <p:extLst>
      <p:ext uri="{BB962C8B-B14F-4D97-AF65-F5344CB8AC3E}">
        <p14:creationId xmlns:p14="http://schemas.microsoft.com/office/powerpoint/2010/main" val="364065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7C866-8028-40EA-ADE1-4AB0B9198F17}"/>
              </a:ext>
            </a:extLst>
          </p:cNvPr>
          <p:cNvSpPr>
            <a:spLocks noGrp="1"/>
          </p:cNvSpPr>
          <p:nvPr>
            <p:ph type="title"/>
          </p:nvPr>
        </p:nvSpPr>
        <p:spPr/>
        <p:txBody>
          <a:bodyPr/>
          <a:lstStyle/>
          <a:p>
            <a:r>
              <a:rPr lang="en-US" dirty="0"/>
              <a:t>New Methods of Finance </a:t>
            </a:r>
          </a:p>
        </p:txBody>
      </p:sp>
      <p:sp>
        <p:nvSpPr>
          <p:cNvPr id="3" name="Content Placeholder 2">
            <a:extLst>
              <a:ext uri="{FF2B5EF4-FFF2-40B4-BE49-F238E27FC236}">
                <a16:creationId xmlns:a16="http://schemas.microsoft.com/office/drawing/2014/main" id="{BC6942CF-F88B-410C-91C1-DC86C99B4613}"/>
              </a:ext>
            </a:extLst>
          </p:cNvPr>
          <p:cNvSpPr>
            <a:spLocks noGrp="1"/>
          </p:cNvSpPr>
          <p:nvPr>
            <p:ph idx="1"/>
          </p:nvPr>
        </p:nvSpPr>
        <p:spPr/>
        <p:txBody>
          <a:bodyPr/>
          <a:lstStyle/>
          <a:p>
            <a:r>
              <a:rPr lang="en-US" dirty="0"/>
              <a:t>The establishment of new public and private banks and the acceptance of paper notes made possible an expansion of credit in the 18</a:t>
            </a:r>
            <a:r>
              <a:rPr lang="en-US" baseline="30000" dirty="0"/>
              <a:t>th</a:t>
            </a:r>
            <a:r>
              <a:rPr lang="en-US" dirty="0"/>
              <a:t> century. </a:t>
            </a:r>
          </a:p>
          <a:p>
            <a:endParaRPr lang="en-US" dirty="0"/>
          </a:p>
          <a:p>
            <a:r>
              <a:rPr lang="en-US" dirty="0"/>
              <a:t>Bank of England 1694</a:t>
            </a:r>
          </a:p>
          <a:p>
            <a:pPr lvl="1"/>
            <a:r>
              <a:rPr lang="en-US" dirty="0"/>
              <a:t>Made loans </a:t>
            </a:r>
          </a:p>
          <a:p>
            <a:pPr lvl="1"/>
            <a:r>
              <a:rPr lang="en-US" dirty="0"/>
              <a:t>In return for lending money to the government, the bank was allowed to issue paper banknotes backed by its credit. </a:t>
            </a:r>
          </a:p>
        </p:txBody>
      </p:sp>
    </p:spTree>
    <p:extLst>
      <p:ext uri="{BB962C8B-B14F-4D97-AF65-F5344CB8AC3E}">
        <p14:creationId xmlns:p14="http://schemas.microsoft.com/office/powerpoint/2010/main" val="1616536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C6137-E1DA-4C97-AA48-DEFE72C336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68289EE-F277-42D9-9159-F93F1E886ABF}"/>
              </a:ext>
            </a:extLst>
          </p:cNvPr>
          <p:cNvSpPr>
            <a:spLocks noGrp="1"/>
          </p:cNvSpPr>
          <p:nvPr>
            <p:ph idx="1"/>
          </p:nvPr>
        </p:nvSpPr>
        <p:spPr/>
        <p:txBody>
          <a:bodyPr/>
          <a:lstStyle/>
          <a:p>
            <a:r>
              <a:rPr lang="en-US" dirty="0"/>
              <a:t>The decline of Dutch trade, industry, and power meant that Dutch capitalists were inclined to lend money abroad because they had fewer opportunities at home. </a:t>
            </a:r>
          </a:p>
        </p:txBody>
      </p:sp>
    </p:spTree>
    <p:extLst>
      <p:ext uri="{BB962C8B-B14F-4D97-AF65-F5344CB8AC3E}">
        <p14:creationId xmlns:p14="http://schemas.microsoft.com/office/powerpoint/2010/main" val="3981840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5D9E0-C730-4AFB-AAF1-C8098B64AF79}"/>
              </a:ext>
            </a:extLst>
          </p:cNvPr>
          <p:cNvSpPr>
            <a:spLocks noGrp="1"/>
          </p:cNvSpPr>
          <p:nvPr>
            <p:ph type="title"/>
          </p:nvPr>
        </p:nvSpPr>
        <p:spPr/>
        <p:txBody>
          <a:bodyPr/>
          <a:lstStyle/>
          <a:p>
            <a:r>
              <a:rPr lang="en-US" dirty="0"/>
              <a:t>European Industry </a:t>
            </a:r>
          </a:p>
        </p:txBody>
      </p:sp>
      <p:sp>
        <p:nvSpPr>
          <p:cNvPr id="3" name="Content Placeholder 2">
            <a:extLst>
              <a:ext uri="{FF2B5EF4-FFF2-40B4-BE49-F238E27FC236}">
                <a16:creationId xmlns:a16="http://schemas.microsoft.com/office/drawing/2014/main" id="{E9BBAF52-96FF-43AD-944A-8408BDD7CD71}"/>
              </a:ext>
            </a:extLst>
          </p:cNvPr>
          <p:cNvSpPr>
            <a:spLocks noGrp="1"/>
          </p:cNvSpPr>
          <p:nvPr>
            <p:ph idx="1"/>
          </p:nvPr>
        </p:nvSpPr>
        <p:spPr/>
        <p:txBody>
          <a:bodyPr/>
          <a:lstStyle/>
          <a:p>
            <a:r>
              <a:rPr lang="en-US" dirty="0"/>
              <a:t>The most important product of European industry in the 18</a:t>
            </a:r>
            <a:r>
              <a:rPr lang="en-US" baseline="30000" dirty="0"/>
              <a:t>th</a:t>
            </a:r>
            <a:r>
              <a:rPr lang="en-US" dirty="0"/>
              <a:t> century was textiles. </a:t>
            </a:r>
          </a:p>
          <a:p>
            <a:endParaRPr lang="en-US" dirty="0"/>
          </a:p>
          <a:p>
            <a:r>
              <a:rPr lang="en-US" dirty="0"/>
              <a:t>Capitalist-entrepreneurs sold the finished product, made a profit, and used it to manufacture more. This system became known as the cottage industry because spinners and weavers did their work on spinning wheels and looms in their own cottages. </a:t>
            </a:r>
          </a:p>
          <a:p>
            <a:endParaRPr lang="en-US" dirty="0"/>
          </a:p>
        </p:txBody>
      </p:sp>
    </p:spTree>
    <p:extLst>
      <p:ext uri="{BB962C8B-B14F-4D97-AF65-F5344CB8AC3E}">
        <p14:creationId xmlns:p14="http://schemas.microsoft.com/office/powerpoint/2010/main" val="183146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EDB34-D650-4329-AE2F-1FA44F3767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920778-D695-47D3-A482-6F80CBEC7651}"/>
              </a:ext>
            </a:extLst>
          </p:cNvPr>
          <p:cNvSpPr>
            <a:spLocks noGrp="1"/>
          </p:cNvSpPr>
          <p:nvPr>
            <p:ph idx="1"/>
          </p:nvPr>
        </p:nvSpPr>
        <p:spPr/>
        <p:txBody>
          <a:bodyPr/>
          <a:lstStyle/>
          <a:p>
            <a:r>
              <a:rPr lang="en-US" dirty="0"/>
              <a:t>Richard Arkwright (1732-1792) invented a “water frame,” powered by horse or water, which turned out yarn much faster than cottage spinning wheels. </a:t>
            </a:r>
          </a:p>
        </p:txBody>
      </p:sp>
    </p:spTree>
    <p:extLst>
      <p:ext uri="{BB962C8B-B14F-4D97-AF65-F5344CB8AC3E}">
        <p14:creationId xmlns:p14="http://schemas.microsoft.com/office/powerpoint/2010/main" val="3678778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0BC68-0F2C-4E9E-A6C7-97C6195B30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972794-9D13-4408-9D4E-E1334E77B7BE}"/>
              </a:ext>
            </a:extLst>
          </p:cNvPr>
          <p:cNvSpPr>
            <a:spLocks noGrp="1"/>
          </p:cNvSpPr>
          <p:nvPr>
            <p:ph idx="1"/>
          </p:nvPr>
        </p:nvSpPr>
        <p:spPr/>
        <p:txBody>
          <a:bodyPr/>
          <a:lstStyle/>
          <a:p>
            <a:r>
              <a:rPr lang="en-US" dirty="0"/>
              <a:t>Rapid population growth, expansion in banking and trade, an agricultural revolution, the stirrings of industrialization, and an increase in worldwide trade characterized the economic patterns of the 18</a:t>
            </a:r>
            <a:r>
              <a:rPr lang="en-US" baseline="30000" dirty="0"/>
              <a:t>th</a:t>
            </a:r>
            <a:r>
              <a:rPr lang="en-US" dirty="0"/>
              <a:t> century. </a:t>
            </a:r>
          </a:p>
        </p:txBody>
      </p:sp>
    </p:spTree>
    <p:extLst>
      <p:ext uri="{BB962C8B-B14F-4D97-AF65-F5344CB8AC3E}">
        <p14:creationId xmlns:p14="http://schemas.microsoft.com/office/powerpoint/2010/main" val="3017398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0BDE4-B9E5-4972-BD01-9746DEB620A1}"/>
              </a:ext>
            </a:extLst>
          </p:cNvPr>
          <p:cNvSpPr>
            <a:spLocks noGrp="1"/>
          </p:cNvSpPr>
          <p:nvPr>
            <p:ph type="title"/>
          </p:nvPr>
        </p:nvSpPr>
        <p:spPr/>
        <p:txBody>
          <a:bodyPr/>
          <a:lstStyle/>
          <a:p>
            <a:r>
              <a:rPr lang="en-US" dirty="0"/>
              <a:t>Growth of the European Population </a:t>
            </a:r>
          </a:p>
        </p:txBody>
      </p:sp>
      <p:sp>
        <p:nvSpPr>
          <p:cNvPr id="3" name="Content Placeholder 2">
            <a:extLst>
              <a:ext uri="{FF2B5EF4-FFF2-40B4-BE49-F238E27FC236}">
                <a16:creationId xmlns:a16="http://schemas.microsoft.com/office/drawing/2014/main" id="{F7422A5C-8865-4AB8-84BF-81EA436CBF69}"/>
              </a:ext>
            </a:extLst>
          </p:cNvPr>
          <p:cNvSpPr>
            <a:spLocks noGrp="1"/>
          </p:cNvSpPr>
          <p:nvPr>
            <p:ph idx="1"/>
          </p:nvPr>
        </p:nvSpPr>
        <p:spPr/>
        <p:txBody>
          <a:bodyPr/>
          <a:lstStyle/>
          <a:p>
            <a:r>
              <a:rPr lang="en-US" dirty="0"/>
              <a:t>Perhaps the most important  cause of population growth was a decline in the death rate, thanks, no doubt, to more plentiful food and better transportation of food supplies, which lead to improved diets and some relief from devasting famine. </a:t>
            </a:r>
          </a:p>
        </p:txBody>
      </p:sp>
    </p:spTree>
    <p:extLst>
      <p:ext uri="{BB962C8B-B14F-4D97-AF65-F5344CB8AC3E}">
        <p14:creationId xmlns:p14="http://schemas.microsoft.com/office/powerpoint/2010/main" val="307499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C49AD-5E05-4F2B-A979-480FD5559DAF}"/>
              </a:ext>
            </a:extLst>
          </p:cNvPr>
          <p:cNvSpPr>
            <a:spLocks noGrp="1"/>
          </p:cNvSpPr>
          <p:nvPr>
            <p:ph type="title"/>
          </p:nvPr>
        </p:nvSpPr>
        <p:spPr/>
        <p:txBody>
          <a:bodyPr/>
          <a:lstStyle/>
          <a:p>
            <a:r>
              <a:rPr lang="en-US" dirty="0"/>
              <a:t>Family, marriage, and birthrate patterns </a:t>
            </a:r>
          </a:p>
        </p:txBody>
      </p:sp>
      <p:sp>
        <p:nvSpPr>
          <p:cNvPr id="3" name="Content Placeholder 2">
            <a:extLst>
              <a:ext uri="{FF2B5EF4-FFF2-40B4-BE49-F238E27FC236}">
                <a16:creationId xmlns:a16="http://schemas.microsoft.com/office/drawing/2014/main" id="{3B4FBF39-0172-4FF2-A976-0A146D1CD25B}"/>
              </a:ext>
            </a:extLst>
          </p:cNvPr>
          <p:cNvSpPr>
            <a:spLocks noGrp="1"/>
          </p:cNvSpPr>
          <p:nvPr>
            <p:ph idx="1"/>
          </p:nvPr>
        </p:nvSpPr>
        <p:spPr/>
        <p:txBody>
          <a:bodyPr/>
          <a:lstStyle/>
          <a:p>
            <a:r>
              <a:rPr lang="en-US" dirty="0"/>
              <a:t>The family, rather than the individual, was still at the heart of Europe’s social organization. </a:t>
            </a:r>
          </a:p>
        </p:txBody>
      </p:sp>
    </p:spTree>
    <p:extLst>
      <p:ext uri="{BB962C8B-B14F-4D97-AF65-F5344CB8AC3E}">
        <p14:creationId xmlns:p14="http://schemas.microsoft.com/office/powerpoint/2010/main" val="1633252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C214-AAB3-40AD-BF74-CC04827A501B}"/>
              </a:ext>
            </a:extLst>
          </p:cNvPr>
          <p:cNvSpPr>
            <a:spLocks noGrp="1"/>
          </p:cNvSpPr>
          <p:nvPr>
            <p:ph type="title"/>
          </p:nvPr>
        </p:nvSpPr>
        <p:spPr/>
        <p:txBody>
          <a:bodyPr/>
          <a:lstStyle/>
          <a:p>
            <a:r>
              <a:rPr lang="en-US" dirty="0"/>
              <a:t>Child care </a:t>
            </a:r>
          </a:p>
        </p:txBody>
      </p:sp>
      <p:sp>
        <p:nvSpPr>
          <p:cNvPr id="3" name="Content Placeholder 2">
            <a:extLst>
              <a:ext uri="{FF2B5EF4-FFF2-40B4-BE49-F238E27FC236}">
                <a16:creationId xmlns:a16="http://schemas.microsoft.com/office/drawing/2014/main" id="{E5D43EE2-3C51-401E-96B2-C1EE476D8A6C}"/>
              </a:ext>
            </a:extLst>
          </p:cNvPr>
          <p:cNvSpPr>
            <a:spLocks noGrp="1"/>
          </p:cNvSpPr>
          <p:nvPr>
            <p:ph idx="1"/>
          </p:nvPr>
        </p:nvSpPr>
        <p:spPr/>
        <p:txBody>
          <a:bodyPr/>
          <a:lstStyle/>
          <a:p>
            <a:r>
              <a:rPr lang="en-US" dirty="0"/>
              <a:t>Lower-class women breast-fed their own children. </a:t>
            </a:r>
          </a:p>
          <a:p>
            <a:r>
              <a:rPr lang="en-US" dirty="0"/>
              <a:t>Lowe-class women, however, also served as wet nurses for children of the aristocratic and upper middle classes. </a:t>
            </a:r>
          </a:p>
        </p:txBody>
      </p:sp>
    </p:spTree>
    <p:extLst>
      <p:ext uri="{BB962C8B-B14F-4D97-AF65-F5344CB8AC3E}">
        <p14:creationId xmlns:p14="http://schemas.microsoft.com/office/powerpoint/2010/main" val="772940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E3FE7-52DF-45A4-9042-4CA1FB3791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67FBE2D-3D6D-4519-921E-521578EA7FE9}"/>
              </a:ext>
            </a:extLst>
          </p:cNvPr>
          <p:cNvSpPr>
            <a:spLocks noGrp="1"/>
          </p:cNvSpPr>
          <p:nvPr>
            <p:ph idx="1"/>
          </p:nvPr>
        </p:nvSpPr>
        <p:spPr/>
        <p:txBody>
          <a:bodyPr/>
          <a:lstStyle/>
          <a:p>
            <a:r>
              <a:rPr lang="en-US" dirty="0"/>
              <a:t>Childhood was more and more viewed as a phase in human development. </a:t>
            </a:r>
          </a:p>
          <a:p>
            <a:endParaRPr lang="en-US" dirty="0"/>
          </a:p>
          <a:p>
            <a:r>
              <a:rPr lang="en-US" dirty="0"/>
              <a:t>The jigsaw puzzle was invented in the 1760s, and books such as Little Pretty Pocket Book aimed to please as well as teach children. </a:t>
            </a:r>
          </a:p>
        </p:txBody>
      </p:sp>
    </p:spTree>
    <p:extLst>
      <p:ext uri="{BB962C8B-B14F-4D97-AF65-F5344CB8AC3E}">
        <p14:creationId xmlns:p14="http://schemas.microsoft.com/office/powerpoint/2010/main" val="1579233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7AFE6-4265-4477-81C6-19FBF398DB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4C9C36-D1EA-40F0-93BA-72D554CE1B58}"/>
              </a:ext>
            </a:extLst>
          </p:cNvPr>
          <p:cNvSpPr>
            <a:spLocks noGrp="1"/>
          </p:cNvSpPr>
          <p:nvPr>
            <p:ph idx="1"/>
          </p:nvPr>
        </p:nvSpPr>
        <p:spPr/>
        <p:txBody>
          <a:bodyPr/>
          <a:lstStyle/>
          <a:p>
            <a:r>
              <a:rPr lang="en-US" dirty="0"/>
              <a:t>Despite being punishable by death, infanticide remained a solution to the problem of too many children. </a:t>
            </a:r>
          </a:p>
          <a:p>
            <a:endParaRPr lang="en-US" dirty="0"/>
          </a:p>
          <a:p>
            <a:r>
              <a:rPr lang="en-US" dirty="0"/>
              <a:t>More common than infanticide was the placement of unwanted children in foundling homes or hospitals, which became a favorite charity of the rich in the 18</a:t>
            </a:r>
            <a:r>
              <a:rPr lang="en-US" baseline="30000" dirty="0"/>
              <a:t>th</a:t>
            </a:r>
            <a:r>
              <a:rPr lang="en-US" dirty="0"/>
              <a:t> century. </a:t>
            </a:r>
          </a:p>
        </p:txBody>
      </p:sp>
    </p:spTree>
    <p:extLst>
      <p:ext uri="{BB962C8B-B14F-4D97-AF65-F5344CB8AC3E}">
        <p14:creationId xmlns:p14="http://schemas.microsoft.com/office/powerpoint/2010/main" val="25485570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24F5D-BDE1-4FBF-8935-7582570B5AF4}"/>
              </a:ext>
            </a:extLst>
          </p:cNvPr>
          <p:cNvSpPr>
            <a:spLocks noGrp="1"/>
          </p:cNvSpPr>
          <p:nvPr>
            <p:ph type="title"/>
          </p:nvPr>
        </p:nvSpPr>
        <p:spPr/>
        <p:txBody>
          <a:bodyPr/>
          <a:lstStyle/>
          <a:p>
            <a:r>
              <a:rPr lang="en-US" dirty="0"/>
              <a:t>Marriage and birthrates </a:t>
            </a:r>
          </a:p>
        </p:txBody>
      </p:sp>
      <p:sp>
        <p:nvSpPr>
          <p:cNvPr id="3" name="Content Placeholder 2">
            <a:extLst>
              <a:ext uri="{FF2B5EF4-FFF2-40B4-BE49-F238E27FC236}">
                <a16:creationId xmlns:a16="http://schemas.microsoft.com/office/drawing/2014/main" id="{EEB0D925-6575-4E3B-AA5F-D2A8E9274011}"/>
              </a:ext>
            </a:extLst>
          </p:cNvPr>
          <p:cNvSpPr>
            <a:spLocks noGrp="1"/>
          </p:cNvSpPr>
          <p:nvPr>
            <p:ph idx="1"/>
          </p:nvPr>
        </p:nvSpPr>
        <p:spPr/>
        <p:txBody>
          <a:bodyPr/>
          <a:lstStyle/>
          <a:p>
            <a:r>
              <a:rPr lang="en-US" dirty="0"/>
              <a:t>In most of Europe, newly married couples established their own households independent of their parents. </a:t>
            </a:r>
          </a:p>
          <a:p>
            <a:r>
              <a:rPr lang="en-US" dirty="0"/>
              <a:t>Late marriage imposed limits on the birthrate. </a:t>
            </a:r>
          </a:p>
          <a:p>
            <a:endParaRPr lang="en-US" dirty="0"/>
          </a:p>
          <a:p>
            <a:r>
              <a:rPr lang="en-US" dirty="0"/>
              <a:t>For married couples, the first child usually appeared within one year of marriage, and additional children came at intervals of two or three years, producing an average number of five births per family. </a:t>
            </a:r>
          </a:p>
        </p:txBody>
      </p:sp>
    </p:spTree>
    <p:extLst>
      <p:ext uri="{BB962C8B-B14F-4D97-AF65-F5344CB8AC3E}">
        <p14:creationId xmlns:p14="http://schemas.microsoft.com/office/powerpoint/2010/main" val="4131523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00BA4-0F6B-414E-B682-3F75F9807FE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2BA6C6-6882-448A-8815-06D5ACFD39B0}"/>
              </a:ext>
            </a:extLst>
          </p:cNvPr>
          <p:cNvSpPr>
            <a:spLocks noGrp="1"/>
          </p:cNvSpPr>
          <p:nvPr>
            <p:ph idx="1"/>
          </p:nvPr>
        </p:nvSpPr>
        <p:spPr/>
        <p:txBody>
          <a:bodyPr/>
          <a:lstStyle/>
          <a:p>
            <a:r>
              <a:rPr lang="en-US" dirty="0"/>
              <a:t>In urban areas, both male and female children either helped in the handicraft manufacturing done in the home or were sent out to work as household servants. </a:t>
            </a:r>
          </a:p>
        </p:txBody>
      </p:sp>
    </p:spTree>
    <p:extLst>
      <p:ext uri="{BB962C8B-B14F-4D97-AF65-F5344CB8AC3E}">
        <p14:creationId xmlns:p14="http://schemas.microsoft.com/office/powerpoint/2010/main" val="948334555"/>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25</TotalTime>
  <Words>575</Words>
  <Application>Microsoft Office PowerPoint</Application>
  <PresentationFormat>Widescreen</PresentationFormat>
  <Paragraphs>38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Gill Sans MT</vt:lpstr>
      <vt:lpstr>Impact</vt:lpstr>
      <vt:lpstr>Badge</vt:lpstr>
      <vt:lpstr>AP European history </vt:lpstr>
      <vt:lpstr>PowerPoint Presentation</vt:lpstr>
      <vt:lpstr>Growth of the European Population </vt:lpstr>
      <vt:lpstr>Family, marriage, and birthrate patterns </vt:lpstr>
      <vt:lpstr>Child care </vt:lpstr>
      <vt:lpstr>PowerPoint Presentation</vt:lpstr>
      <vt:lpstr>PowerPoint Presentation</vt:lpstr>
      <vt:lpstr>Marriage and birthrates </vt:lpstr>
      <vt:lpstr>PowerPoint Presentation</vt:lpstr>
      <vt:lpstr>An agricultural revolution </vt:lpstr>
      <vt:lpstr>New Methods of Finance </vt:lpstr>
      <vt:lpstr>PowerPoint Presentation</vt:lpstr>
      <vt:lpstr>European Industry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dc:title>
  <dc:creator>Tyler Moudry</dc:creator>
  <cp:lastModifiedBy>Tyler Moudry</cp:lastModifiedBy>
  <cp:revision>3</cp:revision>
  <dcterms:created xsi:type="dcterms:W3CDTF">2018-12-19T05:04:25Z</dcterms:created>
  <dcterms:modified xsi:type="dcterms:W3CDTF">2018-12-19T05:30:03Z</dcterms:modified>
</cp:coreProperties>
</file>