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12/16/2018</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12/16/2018</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12/16/2018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12/16/2018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12/16/2018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12/16/2018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12/16/2018</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12/16/2018</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12/16/2018</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F5D46-0187-4629-8F08-11498C8107B6}"/>
              </a:ext>
            </a:extLst>
          </p:cNvPr>
          <p:cNvSpPr>
            <a:spLocks noGrp="1"/>
          </p:cNvSpPr>
          <p:nvPr>
            <p:ph type="ctrTitle"/>
          </p:nvPr>
        </p:nvSpPr>
        <p:spPr/>
        <p:txBody>
          <a:bodyPr/>
          <a:lstStyle/>
          <a:p>
            <a:r>
              <a:rPr lang="en-US" sz="3600" dirty="0" err="1"/>
              <a:t>Ap</a:t>
            </a:r>
            <a:r>
              <a:rPr lang="en-US" sz="3600" dirty="0"/>
              <a:t> European History </a:t>
            </a:r>
            <a:br>
              <a:rPr lang="en-US" sz="3600" dirty="0"/>
            </a:br>
            <a:r>
              <a:rPr lang="en-US" sz="3600" dirty="0"/>
              <a:t>Chapter 18</a:t>
            </a:r>
            <a:br>
              <a:rPr lang="en-US" sz="3600" dirty="0"/>
            </a:br>
            <a:r>
              <a:rPr lang="en-US" sz="3600" dirty="0"/>
              <a:t>The eighteenth Century: European States, International Wars, and social change </a:t>
            </a:r>
          </a:p>
        </p:txBody>
      </p:sp>
      <p:sp>
        <p:nvSpPr>
          <p:cNvPr id="3" name="Subtitle 2">
            <a:extLst>
              <a:ext uri="{FF2B5EF4-FFF2-40B4-BE49-F238E27FC236}">
                <a16:creationId xmlns:a16="http://schemas.microsoft.com/office/drawing/2014/main" id="{2CFBEA2C-84A3-4220-9A9A-FC011EFEFD8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524735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9DAD4-E898-4A53-8C2E-ECD3E7DC71C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153C3D8-8D7C-48EB-A8B1-7F91A17B81E3}"/>
              </a:ext>
            </a:extLst>
          </p:cNvPr>
          <p:cNvSpPr>
            <a:spLocks noGrp="1"/>
          </p:cNvSpPr>
          <p:nvPr>
            <p:ph idx="1"/>
          </p:nvPr>
        </p:nvSpPr>
        <p:spPr/>
        <p:txBody>
          <a:bodyPr/>
          <a:lstStyle/>
          <a:p>
            <a:r>
              <a:rPr lang="en-US" sz="2800" dirty="0"/>
              <a:t>Recent scholarship has questioned the usefulness of the concept of “</a:t>
            </a:r>
            <a:r>
              <a:rPr lang="en-US" sz="2800" b="1" u="sng" dirty="0">
                <a:effectLst>
                  <a:outerShdw blurRad="38100" dist="38100" dir="2700000" algn="tl">
                    <a:srgbClr val="000000">
                      <a:alpha val="43137"/>
                    </a:srgbClr>
                  </a:outerShdw>
                </a:effectLst>
              </a:rPr>
              <a:t>enlightened absolutism.” </a:t>
            </a:r>
          </a:p>
          <a:p>
            <a:endParaRPr lang="en-US" dirty="0"/>
          </a:p>
        </p:txBody>
      </p:sp>
    </p:spTree>
    <p:extLst>
      <p:ext uri="{BB962C8B-B14F-4D97-AF65-F5344CB8AC3E}">
        <p14:creationId xmlns:p14="http://schemas.microsoft.com/office/powerpoint/2010/main" val="1265642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8A8AB-14A7-496A-95F5-24372A51B4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B1D780C-398E-41A1-9551-36C7DCCD08D4}"/>
              </a:ext>
            </a:extLst>
          </p:cNvPr>
          <p:cNvSpPr>
            <a:spLocks noGrp="1"/>
          </p:cNvSpPr>
          <p:nvPr>
            <p:ph idx="1"/>
          </p:nvPr>
        </p:nvSpPr>
        <p:spPr/>
        <p:txBody>
          <a:bodyPr/>
          <a:lstStyle/>
          <a:p>
            <a:pPr marL="0" indent="0">
              <a:buNone/>
            </a:pPr>
            <a:r>
              <a:rPr lang="en-US" b="1" u="sng" dirty="0"/>
              <a:t>The Atlantic Seaboard States </a:t>
            </a:r>
          </a:p>
          <a:p>
            <a:r>
              <a:rPr lang="en-US" dirty="0"/>
              <a:t>The European economic axis began to shift from the Mediterranean to the Atlantic seaboard. </a:t>
            </a:r>
          </a:p>
          <a:p>
            <a:endParaRPr lang="en-US" dirty="0"/>
          </a:p>
          <a:p>
            <a:r>
              <a:rPr lang="en-US" dirty="0"/>
              <a:t>The English and Dutch expanded as Spain and Portugal declined. </a:t>
            </a:r>
          </a:p>
          <a:p>
            <a:r>
              <a:rPr lang="en-US" dirty="0"/>
              <a:t>By the 18</a:t>
            </a:r>
            <a:r>
              <a:rPr lang="en-US" baseline="30000" dirty="0"/>
              <a:t>th</a:t>
            </a:r>
            <a:r>
              <a:rPr lang="en-US" dirty="0"/>
              <a:t> century, Dutch power had waned, and it was left to the English and French to build the commercial empires that created a true global economy. </a:t>
            </a:r>
          </a:p>
        </p:txBody>
      </p:sp>
    </p:spTree>
    <p:extLst>
      <p:ext uri="{BB962C8B-B14F-4D97-AF65-F5344CB8AC3E}">
        <p14:creationId xmlns:p14="http://schemas.microsoft.com/office/powerpoint/2010/main" val="4258922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DEF06-6B15-4216-ADA6-ABAEB52ACB1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76E6C3-AE88-4857-AA92-9051E1B5E03C}"/>
              </a:ext>
            </a:extLst>
          </p:cNvPr>
          <p:cNvSpPr>
            <a:spLocks noGrp="1"/>
          </p:cNvSpPr>
          <p:nvPr>
            <p:ph idx="1"/>
          </p:nvPr>
        </p:nvSpPr>
        <p:spPr/>
        <p:txBody>
          <a:bodyPr/>
          <a:lstStyle/>
          <a:p>
            <a:pPr marL="0" indent="0">
              <a:buNone/>
            </a:pPr>
            <a:r>
              <a:rPr lang="en-US" b="1" u="sng" dirty="0"/>
              <a:t>France: The Long Rule of Louis XV </a:t>
            </a:r>
          </a:p>
          <a:p>
            <a:r>
              <a:rPr lang="en-US" dirty="0"/>
              <a:t>The French monarchy was not overly influenced by the philosophes and resisted reforms while the French aristocracy grew stronger. </a:t>
            </a:r>
          </a:p>
          <a:p>
            <a:endParaRPr lang="en-US" dirty="0"/>
          </a:p>
          <a:p>
            <a:r>
              <a:rPr lang="en-US" dirty="0"/>
              <a:t>Louis XIV had left France with enlarged territories, an enormous debt, an unhappy populace, and a five-year old great-grandson as his successor. </a:t>
            </a:r>
          </a:p>
        </p:txBody>
      </p:sp>
    </p:spTree>
    <p:extLst>
      <p:ext uri="{BB962C8B-B14F-4D97-AF65-F5344CB8AC3E}">
        <p14:creationId xmlns:p14="http://schemas.microsoft.com/office/powerpoint/2010/main" val="3375957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2EB36-46D7-4A55-BA3B-86508351FF5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CDE497D-F07A-4665-A19D-0E7E9847D977}"/>
              </a:ext>
            </a:extLst>
          </p:cNvPr>
          <p:cNvSpPr>
            <a:spLocks noGrp="1"/>
          </p:cNvSpPr>
          <p:nvPr>
            <p:ph idx="1"/>
          </p:nvPr>
        </p:nvSpPr>
        <p:spPr/>
        <p:txBody>
          <a:bodyPr/>
          <a:lstStyle/>
          <a:p>
            <a:r>
              <a:rPr lang="en-US" dirty="0"/>
              <a:t>The governing of France fell into the hands first of the regent, the duke of Orleans, whose good intentions were thwarted by his drunken and immoral behavior, and later of Cardinal Fleury, the king’s minister. </a:t>
            </a:r>
          </a:p>
        </p:txBody>
      </p:sp>
    </p:spTree>
    <p:extLst>
      <p:ext uri="{BB962C8B-B14F-4D97-AF65-F5344CB8AC3E}">
        <p14:creationId xmlns:p14="http://schemas.microsoft.com/office/powerpoint/2010/main" val="1214775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4CD47-4F1C-4EE7-A1DA-8FFBD585EFC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203A1C0-0E35-4DE8-8B5E-1692A8847F7C}"/>
              </a:ext>
            </a:extLst>
          </p:cNvPr>
          <p:cNvSpPr>
            <a:spLocks noGrp="1"/>
          </p:cNvSpPr>
          <p:nvPr>
            <p:ph idx="1"/>
          </p:nvPr>
        </p:nvSpPr>
        <p:spPr/>
        <p:txBody>
          <a:bodyPr/>
          <a:lstStyle/>
          <a:p>
            <a:r>
              <a:rPr lang="en-US" dirty="0"/>
              <a:t>When Fleury died in 1743, Lois XV (1715-1774) decided to rule alone. </a:t>
            </a:r>
          </a:p>
          <a:p>
            <a:r>
              <a:rPr lang="en-US" dirty="0"/>
              <a:t>But Luis was both lazy and weak, and ministers and mistresses soon began to influence the king, control the affairs of state, and undermine the prestige of the monarchy. </a:t>
            </a:r>
          </a:p>
        </p:txBody>
      </p:sp>
    </p:spTree>
    <p:extLst>
      <p:ext uri="{BB962C8B-B14F-4D97-AF65-F5344CB8AC3E}">
        <p14:creationId xmlns:p14="http://schemas.microsoft.com/office/powerpoint/2010/main" val="13272828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2B602-7DE6-420A-A786-42F581CB610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60D3BF6-E09F-408F-AC31-C904564C2675}"/>
              </a:ext>
            </a:extLst>
          </p:cNvPr>
          <p:cNvSpPr>
            <a:spLocks noGrp="1"/>
          </p:cNvSpPr>
          <p:nvPr>
            <p:ph idx="1"/>
          </p:nvPr>
        </p:nvSpPr>
        <p:spPr/>
        <p:txBody>
          <a:bodyPr/>
          <a:lstStyle/>
          <a:p>
            <a:r>
              <a:rPr lang="en-US" dirty="0"/>
              <a:t>One mistress, probably the most famous of 18</a:t>
            </a:r>
            <a:r>
              <a:rPr lang="en-US" baseline="30000" dirty="0"/>
              <a:t>th</a:t>
            </a:r>
            <a:r>
              <a:rPr lang="en-US" dirty="0"/>
              <a:t> century Europe was Madame de Pompadour. </a:t>
            </a:r>
          </a:p>
          <a:p>
            <a:pPr marL="0" indent="0">
              <a:buNone/>
            </a:pPr>
            <a:endParaRPr lang="en-US" dirty="0"/>
          </a:p>
          <a:p>
            <a:r>
              <a:rPr lang="en-US" dirty="0"/>
              <a:t>An intelligent and beautiful woman, the charmed Louis XV and gained both wealth and power, often making important government decisions and giving advice on appointment and foreign policy. </a:t>
            </a:r>
          </a:p>
        </p:txBody>
      </p:sp>
    </p:spTree>
    <p:extLst>
      <p:ext uri="{BB962C8B-B14F-4D97-AF65-F5344CB8AC3E}">
        <p14:creationId xmlns:p14="http://schemas.microsoft.com/office/powerpoint/2010/main" val="20969213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8469C-31C2-4DC8-9B51-9CC0F036785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6927970-BC0A-4317-B595-C29B70FD15C3}"/>
              </a:ext>
            </a:extLst>
          </p:cNvPr>
          <p:cNvSpPr>
            <a:spLocks noGrp="1"/>
          </p:cNvSpPr>
          <p:nvPr>
            <p:ph idx="1"/>
          </p:nvPr>
        </p:nvSpPr>
        <p:spPr/>
        <p:txBody>
          <a:bodyPr/>
          <a:lstStyle/>
          <a:p>
            <a:r>
              <a:rPr lang="en-US" dirty="0"/>
              <a:t>The loss of an empire in the Seven Years’ War, accompanied by burdensome taxes, an ever-mounting public debt, more hungry people, and a court life at Versailles that remained frivolous and carefree, forced even </a:t>
            </a:r>
            <a:r>
              <a:rPr lang="en-US" dirty="0" err="1"/>
              <a:t>Loius</a:t>
            </a:r>
            <a:r>
              <a:rPr lang="en-US" dirty="0"/>
              <a:t> to realize the growing disgust with his monarchy. </a:t>
            </a:r>
          </a:p>
        </p:txBody>
      </p:sp>
    </p:spTree>
    <p:extLst>
      <p:ext uri="{BB962C8B-B14F-4D97-AF65-F5344CB8AC3E}">
        <p14:creationId xmlns:p14="http://schemas.microsoft.com/office/powerpoint/2010/main" val="12577981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61F19-65DF-4A43-BD8F-C7DADEFA89C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CED4508-C29A-470A-977E-1B7FF4566052}"/>
              </a:ext>
            </a:extLst>
          </p:cNvPr>
          <p:cNvSpPr>
            <a:spLocks noGrp="1"/>
          </p:cNvSpPr>
          <p:nvPr>
            <p:ph idx="1"/>
          </p:nvPr>
        </p:nvSpPr>
        <p:spPr/>
        <p:txBody>
          <a:bodyPr/>
          <a:lstStyle/>
          <a:p>
            <a:r>
              <a:rPr lang="en-US" dirty="0"/>
              <a:t>Perhaps all might not have been in vain if Louis had been succeeded by a competent king. </a:t>
            </a:r>
          </a:p>
          <a:p>
            <a:r>
              <a:rPr lang="en-US" dirty="0"/>
              <a:t>The new king, Louis’s twenty-year old grandson who became Louis XVI (1774-1792), knew little about the operations of the French government and lacked the energy to deal decisively with state affairs. </a:t>
            </a:r>
          </a:p>
        </p:txBody>
      </p:sp>
    </p:spTree>
    <p:extLst>
      <p:ext uri="{BB962C8B-B14F-4D97-AF65-F5344CB8AC3E}">
        <p14:creationId xmlns:p14="http://schemas.microsoft.com/office/powerpoint/2010/main" val="9456527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A1527-267A-4C46-8ADE-474658D7CD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0FB586C-02C7-4783-B080-D98E03884EA3}"/>
              </a:ext>
            </a:extLst>
          </p:cNvPr>
          <p:cNvSpPr>
            <a:spLocks noGrp="1"/>
          </p:cNvSpPr>
          <p:nvPr>
            <p:ph idx="1"/>
          </p:nvPr>
        </p:nvSpPr>
        <p:spPr/>
        <p:txBody>
          <a:bodyPr/>
          <a:lstStyle/>
          <a:p>
            <a:r>
              <a:rPr lang="en-US" dirty="0"/>
              <a:t>His wife, Marie Antoinette, was a spoiled Austrian princess who devoted much of her time to court intrigues. </a:t>
            </a:r>
          </a:p>
          <a:p>
            <a:endParaRPr lang="en-US" dirty="0"/>
          </a:p>
          <a:p>
            <a:r>
              <a:rPr lang="en-US" dirty="0"/>
              <a:t>As Frances’s financial crises worsened, neither Louis nor his queen seemed able to fathom the depths of despair and discontent that soon led to violent revolution. </a:t>
            </a:r>
          </a:p>
        </p:txBody>
      </p:sp>
    </p:spTree>
    <p:extLst>
      <p:ext uri="{BB962C8B-B14F-4D97-AF65-F5344CB8AC3E}">
        <p14:creationId xmlns:p14="http://schemas.microsoft.com/office/powerpoint/2010/main" val="29622885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F24AD-3ECB-49D8-9C89-D2EFFC59CB2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6E7820D-7C03-4011-AAF7-ED3C5276BEF6}"/>
              </a:ext>
            </a:extLst>
          </p:cNvPr>
          <p:cNvSpPr>
            <a:spLocks noGrp="1"/>
          </p:cNvSpPr>
          <p:nvPr>
            <p:ph idx="1"/>
          </p:nvPr>
        </p:nvSpPr>
        <p:spPr/>
        <p:txBody>
          <a:bodyPr/>
          <a:lstStyle/>
          <a:p>
            <a:pPr marL="0" indent="0">
              <a:buNone/>
            </a:pPr>
            <a:r>
              <a:rPr lang="en-US" b="1" u="sng" dirty="0"/>
              <a:t>Great Britain: King and Parliament </a:t>
            </a:r>
          </a:p>
          <a:p>
            <a:r>
              <a:rPr lang="en-US" dirty="0"/>
              <a:t>The success of the Glorious Revolution in England had prevented absolutism without clearly inaugurating constitutional monarchy.</a:t>
            </a:r>
          </a:p>
          <a:p>
            <a:pPr marL="0" indent="0">
              <a:buNone/>
            </a:pPr>
            <a:endParaRPr lang="en-US" dirty="0"/>
          </a:p>
          <a:p>
            <a:pPr marL="0" indent="0">
              <a:buNone/>
            </a:pPr>
            <a:r>
              <a:rPr lang="en-US" dirty="0"/>
              <a:t>18</a:t>
            </a:r>
            <a:r>
              <a:rPr lang="en-US" baseline="30000" dirty="0"/>
              <a:t>th</a:t>
            </a:r>
            <a:r>
              <a:rPr lang="en-US" dirty="0"/>
              <a:t> century British political system was characterized by a sharing of power between king and Parliament. </a:t>
            </a:r>
          </a:p>
        </p:txBody>
      </p:sp>
    </p:spTree>
    <p:extLst>
      <p:ext uri="{BB962C8B-B14F-4D97-AF65-F5344CB8AC3E}">
        <p14:creationId xmlns:p14="http://schemas.microsoft.com/office/powerpoint/2010/main" val="3561491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A1EED-BDBD-4F97-A5FC-F9AD67A511CF}"/>
              </a:ext>
            </a:extLst>
          </p:cNvPr>
          <p:cNvSpPr>
            <a:spLocks noGrp="1"/>
          </p:cNvSpPr>
          <p:nvPr>
            <p:ph type="title"/>
          </p:nvPr>
        </p:nvSpPr>
        <p:spPr/>
        <p:txBody>
          <a:bodyPr/>
          <a:lstStyle/>
          <a:p>
            <a:r>
              <a:rPr lang="en-US" dirty="0"/>
              <a:t>Chapter outline </a:t>
            </a:r>
          </a:p>
        </p:txBody>
      </p:sp>
      <p:sp>
        <p:nvSpPr>
          <p:cNvPr id="3" name="Content Placeholder 2">
            <a:extLst>
              <a:ext uri="{FF2B5EF4-FFF2-40B4-BE49-F238E27FC236}">
                <a16:creationId xmlns:a16="http://schemas.microsoft.com/office/drawing/2014/main" id="{C14B49B9-5FDB-4AC4-A429-9727A833CF80}"/>
              </a:ext>
            </a:extLst>
          </p:cNvPr>
          <p:cNvSpPr>
            <a:spLocks noGrp="1"/>
          </p:cNvSpPr>
          <p:nvPr>
            <p:ph idx="1"/>
          </p:nvPr>
        </p:nvSpPr>
        <p:spPr/>
        <p:txBody>
          <a:bodyPr/>
          <a:lstStyle/>
          <a:p>
            <a:r>
              <a:rPr lang="en-US" dirty="0"/>
              <a:t>The European State </a:t>
            </a:r>
          </a:p>
          <a:p>
            <a:r>
              <a:rPr lang="en-US" dirty="0"/>
              <a:t>Wars and Diplomacy</a:t>
            </a:r>
          </a:p>
          <a:p>
            <a:r>
              <a:rPr lang="en-US" dirty="0"/>
              <a:t>Economic Expansion and Social Change </a:t>
            </a:r>
          </a:p>
          <a:p>
            <a:r>
              <a:rPr lang="en-US" dirty="0"/>
              <a:t>The Social Order of the Eighteenth Century </a:t>
            </a:r>
          </a:p>
          <a:p>
            <a:r>
              <a:rPr lang="en-US" dirty="0"/>
              <a:t>Conclusion </a:t>
            </a:r>
          </a:p>
        </p:txBody>
      </p:sp>
    </p:spTree>
    <p:extLst>
      <p:ext uri="{BB962C8B-B14F-4D97-AF65-F5344CB8AC3E}">
        <p14:creationId xmlns:p14="http://schemas.microsoft.com/office/powerpoint/2010/main" val="1376752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C91DA-1AC0-4437-96DB-838C176CE3B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A7CF22A-5344-48E4-9A42-7BB23F55690F}"/>
              </a:ext>
            </a:extLst>
          </p:cNvPr>
          <p:cNvSpPr>
            <a:spLocks noGrp="1"/>
          </p:cNvSpPr>
          <p:nvPr>
            <p:ph idx="1"/>
          </p:nvPr>
        </p:nvSpPr>
        <p:spPr/>
        <p:txBody>
          <a:bodyPr/>
          <a:lstStyle/>
          <a:p>
            <a:r>
              <a:rPr lang="en-US" dirty="0"/>
              <a:t>The United Kingdom of Great Britain came into existence in 1707 when the governments of England and Scotland were united: the term British came to refer to both English and Scots. </a:t>
            </a:r>
          </a:p>
          <a:p>
            <a:endParaRPr lang="en-US" dirty="0"/>
          </a:p>
          <a:p>
            <a:r>
              <a:rPr lang="en-US" dirty="0"/>
              <a:t>The 18</a:t>
            </a:r>
            <a:r>
              <a:rPr lang="en-US" baseline="30000" dirty="0"/>
              <a:t>th</a:t>
            </a:r>
            <a:r>
              <a:rPr lang="en-US" dirty="0"/>
              <a:t> century British Parliament was dominated by a landed aristocracy that historians usually divide into two groups: the peers, who sat for life in the House of Lords, and the landed gentry, who sat in the House of Commons and served justices of the peace in the countries. </a:t>
            </a:r>
          </a:p>
        </p:txBody>
      </p:sp>
    </p:spTree>
    <p:extLst>
      <p:ext uri="{BB962C8B-B14F-4D97-AF65-F5344CB8AC3E}">
        <p14:creationId xmlns:p14="http://schemas.microsoft.com/office/powerpoint/2010/main" val="10810762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1B183-F786-4293-8D8F-1C0C2825539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1146F7-CD05-4E5B-8BCF-311AFD1E8C47}"/>
              </a:ext>
            </a:extLst>
          </p:cNvPr>
          <p:cNvSpPr>
            <a:spLocks noGrp="1"/>
          </p:cNvSpPr>
          <p:nvPr>
            <p:ph idx="1"/>
          </p:nvPr>
        </p:nvSpPr>
        <p:spPr/>
        <p:txBody>
          <a:bodyPr/>
          <a:lstStyle/>
          <a:p>
            <a:r>
              <a:rPr lang="en-US" dirty="0"/>
              <a:t>In 1714, a new dynasty- the Hanoverians- was established when the last Stuart ruler, Queen Anne (1702- 1714), died without an heir. </a:t>
            </a:r>
          </a:p>
          <a:p>
            <a:endParaRPr lang="en-US" dirty="0"/>
          </a:p>
          <a:p>
            <a:r>
              <a:rPr lang="en-US" dirty="0"/>
              <a:t>The crown was offered to the Protestant rulers of the German state of Hanover.</a:t>
            </a:r>
          </a:p>
          <a:p>
            <a:r>
              <a:rPr lang="en-US" dirty="0"/>
              <a:t>Both George I (1714-1727) and George II (1727-1760) relied on Robert Walpole as their chief or prime minister and the duke of Newcastle as their main dispenser of patronage, putting the latter at the center British politics. </a:t>
            </a:r>
          </a:p>
        </p:txBody>
      </p:sp>
    </p:spTree>
    <p:extLst>
      <p:ext uri="{BB962C8B-B14F-4D97-AF65-F5344CB8AC3E}">
        <p14:creationId xmlns:p14="http://schemas.microsoft.com/office/powerpoint/2010/main" val="10140998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7C965-3545-467F-BBE8-2AFC0F1DC39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4B27BAB-CABB-4EB6-82CC-695EF8BB64A0}"/>
              </a:ext>
            </a:extLst>
          </p:cNvPr>
          <p:cNvSpPr>
            <a:spLocks noGrp="1"/>
          </p:cNvSpPr>
          <p:nvPr>
            <p:ph idx="1"/>
          </p:nvPr>
        </p:nvSpPr>
        <p:spPr/>
        <p:txBody>
          <a:bodyPr/>
          <a:lstStyle/>
          <a:p>
            <a:r>
              <a:rPr lang="en-US" dirty="0"/>
              <a:t>The exponents of empire found a spokesperson in William Pitt the Elder, who became prime minster in 1757 and furthered imperial ambitions by acquiring Canada and India in the Seven Years’ War. </a:t>
            </a:r>
          </a:p>
          <a:p>
            <a:endParaRPr lang="en-US" dirty="0"/>
          </a:p>
          <a:p>
            <a:r>
              <a:rPr lang="en-US" dirty="0"/>
              <a:t>Despite his successes, however, Pitt was dismissed by the new king, George III (1760-1820), in 1761 and replaced by the king’s favorite, Lord Bute. </a:t>
            </a:r>
          </a:p>
        </p:txBody>
      </p:sp>
    </p:spTree>
    <p:extLst>
      <p:ext uri="{BB962C8B-B14F-4D97-AF65-F5344CB8AC3E}">
        <p14:creationId xmlns:p14="http://schemas.microsoft.com/office/powerpoint/2010/main" val="23219657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A097A-F165-4F53-982F-9F6E46CA44D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090F374-2CC3-4A82-AA00-28321086B5F4}"/>
              </a:ext>
            </a:extLst>
          </p:cNvPr>
          <p:cNvSpPr>
            <a:spLocks noGrp="1"/>
          </p:cNvSpPr>
          <p:nvPr>
            <p:ph idx="1"/>
          </p:nvPr>
        </p:nvSpPr>
        <p:spPr/>
        <p:txBody>
          <a:bodyPr/>
          <a:lstStyle/>
          <a:p>
            <a:r>
              <a:rPr lang="en-US" dirty="0"/>
              <a:t>An ambitious middle-class member of the House of Commons, John Wilkes was an outspoken journalist who publicly criticized the king’s ministers. </a:t>
            </a:r>
          </a:p>
          <a:p>
            <a:endParaRPr lang="en-US" dirty="0"/>
          </a:p>
          <a:p>
            <a:r>
              <a:rPr lang="en-US" dirty="0"/>
              <a:t>Wilkes cause quickly became identified with liberty, and the slogan “Wilkes and Liberty” was frequently used by his supporters, who came from two major social groups: the common people of London, who had no voting rights, and a middle element of voting freeholders, such as guild masters and small merchants in London. </a:t>
            </a:r>
          </a:p>
        </p:txBody>
      </p:sp>
    </p:spTree>
    <p:extLst>
      <p:ext uri="{BB962C8B-B14F-4D97-AF65-F5344CB8AC3E}">
        <p14:creationId xmlns:p14="http://schemas.microsoft.com/office/powerpoint/2010/main" val="26354524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40D91-71C6-49A8-B3A7-CB87A53E37C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C5C21EB-39CC-4456-AE2C-B3F5B74AB61C}"/>
              </a:ext>
            </a:extLst>
          </p:cNvPr>
          <p:cNvSpPr>
            <a:spLocks noGrp="1"/>
          </p:cNvSpPr>
          <p:nvPr>
            <p:ph idx="1"/>
          </p:nvPr>
        </p:nvSpPr>
        <p:spPr/>
        <p:txBody>
          <a:bodyPr/>
          <a:lstStyle/>
          <a:p>
            <a:r>
              <a:rPr lang="en-US" dirty="0"/>
              <a:t>King George III managed to avoid more drastic change by appointing William Pitt the Younger (1759-1806), son of William Pitt the Elder, as prime minister in 1783. </a:t>
            </a:r>
          </a:p>
        </p:txBody>
      </p:sp>
    </p:spTree>
    <p:extLst>
      <p:ext uri="{BB962C8B-B14F-4D97-AF65-F5344CB8AC3E}">
        <p14:creationId xmlns:p14="http://schemas.microsoft.com/office/powerpoint/2010/main" val="6635644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0B0E3-20D1-4548-B67B-C49F51A13A67}"/>
              </a:ext>
            </a:extLst>
          </p:cNvPr>
          <p:cNvSpPr>
            <a:spLocks noGrp="1"/>
          </p:cNvSpPr>
          <p:nvPr>
            <p:ph type="title"/>
          </p:nvPr>
        </p:nvSpPr>
        <p:spPr/>
        <p:txBody>
          <a:bodyPr/>
          <a:lstStyle/>
          <a:p>
            <a:r>
              <a:rPr lang="en-US" dirty="0"/>
              <a:t>The decline of the Dutch republic </a:t>
            </a:r>
          </a:p>
        </p:txBody>
      </p:sp>
      <p:sp>
        <p:nvSpPr>
          <p:cNvPr id="3" name="Content Placeholder 2">
            <a:extLst>
              <a:ext uri="{FF2B5EF4-FFF2-40B4-BE49-F238E27FC236}">
                <a16:creationId xmlns:a16="http://schemas.microsoft.com/office/drawing/2014/main" id="{DE83B2C6-B6EE-4EB6-AB15-003E2DA66A8D}"/>
              </a:ext>
            </a:extLst>
          </p:cNvPr>
          <p:cNvSpPr>
            <a:spLocks noGrp="1"/>
          </p:cNvSpPr>
          <p:nvPr>
            <p:ph idx="1"/>
          </p:nvPr>
        </p:nvSpPr>
        <p:spPr/>
        <p:txBody>
          <a:bodyPr/>
          <a:lstStyle/>
          <a:p>
            <a:r>
              <a:rPr lang="en-US" dirty="0"/>
              <a:t>Or United Netherlands suffered a decline in economic prosperity. </a:t>
            </a:r>
          </a:p>
          <a:p>
            <a:endParaRPr lang="en-US" dirty="0"/>
          </a:p>
          <a:p>
            <a:r>
              <a:rPr lang="en-US" dirty="0"/>
              <a:t>The regents sought to reduce the power of the </a:t>
            </a:r>
            <a:r>
              <a:rPr lang="en-US" dirty="0" err="1"/>
              <a:t>Orangists</a:t>
            </a:r>
            <a:r>
              <a:rPr lang="en-US" dirty="0"/>
              <a:t> but soon became divided when Dutch burghers who called themselves the Patriots began to agitate for democratic reforms that would open up the municipal councils to greater participation. </a:t>
            </a:r>
          </a:p>
          <a:p>
            <a:endParaRPr lang="en-US" dirty="0"/>
          </a:p>
          <a:p>
            <a:r>
              <a:rPr lang="en-US" dirty="0"/>
              <a:t>The Patriots were crushed, and both </a:t>
            </a:r>
            <a:r>
              <a:rPr lang="en-US" dirty="0" err="1"/>
              <a:t>Orangists</a:t>
            </a:r>
            <a:r>
              <a:rPr lang="en-US" dirty="0"/>
              <a:t> and regents reestablished the old system.  </a:t>
            </a:r>
          </a:p>
        </p:txBody>
      </p:sp>
    </p:spTree>
    <p:extLst>
      <p:ext uri="{BB962C8B-B14F-4D97-AF65-F5344CB8AC3E}">
        <p14:creationId xmlns:p14="http://schemas.microsoft.com/office/powerpoint/2010/main" val="2309790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04B07-2424-4D0F-821B-C9ECDC651D4F}"/>
              </a:ext>
            </a:extLst>
          </p:cNvPr>
          <p:cNvSpPr>
            <a:spLocks noGrp="1"/>
          </p:cNvSpPr>
          <p:nvPr>
            <p:ph type="title"/>
          </p:nvPr>
        </p:nvSpPr>
        <p:spPr/>
        <p:txBody>
          <a:bodyPr/>
          <a:lstStyle/>
          <a:p>
            <a:r>
              <a:rPr lang="en-US" dirty="0"/>
              <a:t>Prussia: the army and the bureaucracy </a:t>
            </a:r>
          </a:p>
        </p:txBody>
      </p:sp>
      <p:sp>
        <p:nvSpPr>
          <p:cNvPr id="3" name="Content Placeholder 2">
            <a:extLst>
              <a:ext uri="{FF2B5EF4-FFF2-40B4-BE49-F238E27FC236}">
                <a16:creationId xmlns:a16="http://schemas.microsoft.com/office/drawing/2014/main" id="{F32BE000-04CD-47AE-B2B0-EB918B5833D8}"/>
              </a:ext>
            </a:extLst>
          </p:cNvPr>
          <p:cNvSpPr>
            <a:spLocks noGrp="1"/>
          </p:cNvSpPr>
          <p:nvPr>
            <p:ph idx="1"/>
          </p:nvPr>
        </p:nvSpPr>
        <p:spPr/>
        <p:txBody>
          <a:bodyPr/>
          <a:lstStyle/>
          <a:p>
            <a:r>
              <a:rPr lang="en-US" dirty="0"/>
              <a:t>Two able Prussian kings in the 18</a:t>
            </a:r>
            <a:r>
              <a:rPr lang="en-US" baseline="30000" dirty="0"/>
              <a:t>th</a:t>
            </a:r>
            <a:r>
              <a:rPr lang="en-US" dirty="0"/>
              <a:t> century, Frederick William I and Frederick II, further developed the two major institutions- the army and the bureaucracy that were the backbone of Prussia. </a:t>
            </a:r>
          </a:p>
          <a:p>
            <a:endParaRPr lang="en-US" dirty="0"/>
          </a:p>
          <a:p>
            <a:pPr marL="0" indent="0">
              <a:buNone/>
            </a:pPr>
            <a:r>
              <a:rPr lang="en-US" dirty="0"/>
              <a:t>Frederick William I (1713-1740) promoted the evolution of Prussia’s highly efficient civil bureaucracy by establishing the General Directory. </a:t>
            </a:r>
          </a:p>
        </p:txBody>
      </p:sp>
    </p:spTree>
    <p:extLst>
      <p:ext uri="{BB962C8B-B14F-4D97-AF65-F5344CB8AC3E}">
        <p14:creationId xmlns:p14="http://schemas.microsoft.com/office/powerpoint/2010/main" val="24386197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3267A-FB66-48D4-A898-0AA9CC0EA63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07C3964-DF85-4484-B07C-133A74013FD1}"/>
              </a:ext>
            </a:extLst>
          </p:cNvPr>
          <p:cNvSpPr>
            <a:spLocks noGrp="1"/>
          </p:cNvSpPr>
          <p:nvPr>
            <p:ph idx="1"/>
          </p:nvPr>
        </p:nvSpPr>
        <p:spPr/>
        <p:txBody>
          <a:bodyPr/>
          <a:lstStyle/>
          <a:p>
            <a:r>
              <a:rPr lang="en-US" dirty="0"/>
              <a:t>Under Frederick William I, the rigid class stratification that had emerged in 17</a:t>
            </a:r>
            <a:r>
              <a:rPr lang="en-US" baseline="30000" dirty="0"/>
              <a:t>th</a:t>
            </a:r>
            <a:r>
              <a:rPr lang="en-US" dirty="0"/>
              <a:t> century Brandenburg-Prussia persisted. </a:t>
            </a:r>
          </a:p>
          <a:p>
            <a:endParaRPr lang="en-US" dirty="0"/>
          </a:p>
          <a:p>
            <a:r>
              <a:rPr lang="en-US" dirty="0"/>
              <a:t>By using nobles as officers, Frederick William ensured a close bond between the nobility and the army and, in turn, the loyalty of the nobility to the absolute monarch. </a:t>
            </a:r>
          </a:p>
        </p:txBody>
      </p:sp>
    </p:spTree>
    <p:extLst>
      <p:ext uri="{BB962C8B-B14F-4D97-AF65-F5344CB8AC3E}">
        <p14:creationId xmlns:p14="http://schemas.microsoft.com/office/powerpoint/2010/main" val="33901870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15BE2-A963-4B69-9129-E987A7DB65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C517D9-B32D-44E3-9B77-1CCFCB104720}"/>
              </a:ext>
            </a:extLst>
          </p:cNvPr>
          <p:cNvSpPr>
            <a:spLocks noGrp="1"/>
          </p:cNvSpPr>
          <p:nvPr>
            <p:ph idx="1"/>
          </p:nvPr>
        </p:nvSpPr>
        <p:spPr/>
        <p:txBody>
          <a:bodyPr/>
          <a:lstStyle/>
          <a:p>
            <a:r>
              <a:rPr lang="en-US" dirty="0"/>
              <a:t>Frederick II, known as the Great (1740-1786), was one of the best educated and most cultured monarchs in the 18</a:t>
            </a:r>
            <a:r>
              <a:rPr lang="en-US" baseline="30000" dirty="0"/>
              <a:t>th</a:t>
            </a:r>
            <a:r>
              <a:rPr lang="en-US" dirty="0"/>
              <a:t> century. </a:t>
            </a:r>
          </a:p>
          <a:p>
            <a:r>
              <a:rPr lang="en-US" dirty="0"/>
              <a:t>For a time Frederick seemed quite willing to follow the philosophes’ recommendations for reform. </a:t>
            </a:r>
          </a:p>
          <a:p>
            <a:endParaRPr lang="en-US" dirty="0"/>
          </a:p>
          <a:p>
            <a:r>
              <a:rPr lang="en-US" dirty="0"/>
              <a:t>Frederick the Great took a great interest in military affairs and enlarged the Prussian army to 200,000 men. He had objection to using it. </a:t>
            </a:r>
          </a:p>
        </p:txBody>
      </p:sp>
    </p:spTree>
    <p:extLst>
      <p:ext uri="{BB962C8B-B14F-4D97-AF65-F5344CB8AC3E}">
        <p14:creationId xmlns:p14="http://schemas.microsoft.com/office/powerpoint/2010/main" val="34320156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9714F-FED9-4D60-AD43-8140C891C3A3}"/>
              </a:ext>
            </a:extLst>
          </p:cNvPr>
          <p:cNvSpPr>
            <a:spLocks noGrp="1"/>
          </p:cNvSpPr>
          <p:nvPr>
            <p:ph type="title"/>
          </p:nvPr>
        </p:nvSpPr>
        <p:spPr/>
        <p:txBody>
          <a:bodyPr/>
          <a:lstStyle/>
          <a:p>
            <a:r>
              <a:rPr lang="en-US" dirty="0"/>
              <a:t>The Austrian empire of the Habsburgs. </a:t>
            </a:r>
          </a:p>
        </p:txBody>
      </p:sp>
      <p:sp>
        <p:nvSpPr>
          <p:cNvPr id="3" name="Content Placeholder 2">
            <a:extLst>
              <a:ext uri="{FF2B5EF4-FFF2-40B4-BE49-F238E27FC236}">
                <a16:creationId xmlns:a16="http://schemas.microsoft.com/office/drawing/2014/main" id="{CF8F6C26-7A29-4C5E-B12C-66BB41A3A9CC}"/>
              </a:ext>
            </a:extLst>
          </p:cNvPr>
          <p:cNvSpPr>
            <a:spLocks noGrp="1"/>
          </p:cNvSpPr>
          <p:nvPr>
            <p:ph idx="1"/>
          </p:nvPr>
        </p:nvSpPr>
        <p:spPr/>
        <p:txBody>
          <a:bodyPr/>
          <a:lstStyle/>
          <a:p>
            <a:r>
              <a:rPr lang="en-US" dirty="0"/>
              <a:t>The city of Vienna, center of the Habsburg monarchy, was filled with magnificent palaces and churches built in the Baroque style and became the music capital of Europe. </a:t>
            </a:r>
          </a:p>
        </p:txBody>
      </p:sp>
    </p:spTree>
    <p:extLst>
      <p:ext uri="{BB962C8B-B14F-4D97-AF65-F5344CB8AC3E}">
        <p14:creationId xmlns:p14="http://schemas.microsoft.com/office/powerpoint/2010/main" val="3865459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6586E-AB91-449D-AEB1-0643F276F264}"/>
              </a:ext>
            </a:extLst>
          </p:cNvPr>
          <p:cNvSpPr>
            <a:spLocks noGrp="1"/>
          </p:cNvSpPr>
          <p:nvPr>
            <p:ph type="title"/>
          </p:nvPr>
        </p:nvSpPr>
        <p:spPr/>
        <p:txBody>
          <a:bodyPr/>
          <a:lstStyle/>
          <a:p>
            <a:r>
              <a:rPr lang="en-US" dirty="0"/>
              <a:t>Focus Questions </a:t>
            </a:r>
          </a:p>
        </p:txBody>
      </p:sp>
      <p:sp>
        <p:nvSpPr>
          <p:cNvPr id="3" name="Content Placeholder 2">
            <a:extLst>
              <a:ext uri="{FF2B5EF4-FFF2-40B4-BE49-F238E27FC236}">
                <a16:creationId xmlns:a16="http://schemas.microsoft.com/office/drawing/2014/main" id="{0324397F-336E-4C73-B093-E3131A969513}"/>
              </a:ext>
            </a:extLst>
          </p:cNvPr>
          <p:cNvSpPr>
            <a:spLocks noGrp="1"/>
          </p:cNvSpPr>
          <p:nvPr>
            <p:ph idx="1"/>
          </p:nvPr>
        </p:nvSpPr>
        <p:spPr>
          <a:xfrm>
            <a:off x="1251678" y="2286001"/>
            <a:ext cx="10178322" cy="4380613"/>
          </a:xfrm>
        </p:spPr>
        <p:txBody>
          <a:bodyPr>
            <a:normAutofit/>
          </a:bodyPr>
          <a:lstStyle/>
          <a:p>
            <a:r>
              <a:rPr lang="en-US" dirty="0"/>
              <a:t>What do historians mean by the term enlightened absolutism, and to what degree did 18</a:t>
            </a:r>
            <a:r>
              <a:rPr lang="en-US" baseline="30000" dirty="0"/>
              <a:t>th</a:t>
            </a:r>
            <a:r>
              <a:rPr lang="en-US" dirty="0"/>
              <a:t> century Prussia,  Austria, and Russia exhibit its characteristics. </a:t>
            </a:r>
          </a:p>
          <a:p>
            <a:r>
              <a:rPr lang="en-US" dirty="0"/>
              <a:t>How did the concepts of “balance of power” and “reason of state” influences international relations in the 18</a:t>
            </a:r>
            <a:r>
              <a:rPr lang="en-US" baseline="30000" dirty="0"/>
              <a:t>th</a:t>
            </a:r>
            <a:r>
              <a:rPr lang="en-US" dirty="0"/>
              <a:t> century? </a:t>
            </a:r>
          </a:p>
          <a:p>
            <a:r>
              <a:rPr lang="en-US" dirty="0"/>
              <a:t>What were the causes and results of the Seven Years’ War? </a:t>
            </a:r>
          </a:p>
          <a:p>
            <a:r>
              <a:rPr lang="en-US" dirty="0"/>
              <a:t>What changes occurred in agriculture, finance, industry, and trade during the 18</a:t>
            </a:r>
            <a:r>
              <a:rPr lang="en-US" baseline="30000" dirty="0"/>
              <a:t>th</a:t>
            </a:r>
            <a:r>
              <a:rPr lang="en-US" dirty="0"/>
              <a:t> century? </a:t>
            </a:r>
          </a:p>
          <a:p>
            <a:r>
              <a:rPr lang="en-US" dirty="0"/>
              <a:t>Who were the main groups making up the European social order in the 18</a:t>
            </a:r>
            <a:r>
              <a:rPr lang="en-US" baseline="30000" dirty="0"/>
              <a:t>th</a:t>
            </a:r>
            <a:r>
              <a:rPr lang="en-US" dirty="0"/>
              <a:t> century, and how did the conditions in which they lived differ both between groups and between different parts of Europe? </a:t>
            </a:r>
          </a:p>
          <a:p>
            <a:r>
              <a:rPr lang="en-US" dirty="0"/>
              <a:t>What was the relationship between political, economic, and social changes in the 18</a:t>
            </a:r>
            <a:r>
              <a:rPr lang="en-US" baseline="30000" dirty="0"/>
              <a:t>th</a:t>
            </a:r>
            <a:r>
              <a:rPr lang="en-US" dirty="0"/>
              <a:t> century? </a:t>
            </a:r>
          </a:p>
        </p:txBody>
      </p:sp>
    </p:spTree>
    <p:extLst>
      <p:ext uri="{BB962C8B-B14F-4D97-AF65-F5344CB8AC3E}">
        <p14:creationId xmlns:p14="http://schemas.microsoft.com/office/powerpoint/2010/main" val="13772447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95E75-A56F-481B-BFC6-0BC5C57BFC7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B9F0F51-BBFD-458D-8487-1F0B22AB2B7C}"/>
              </a:ext>
            </a:extLst>
          </p:cNvPr>
          <p:cNvSpPr>
            <a:spLocks noGrp="1"/>
          </p:cNvSpPr>
          <p:nvPr>
            <p:ph idx="1"/>
          </p:nvPr>
        </p:nvSpPr>
        <p:spPr/>
        <p:txBody>
          <a:bodyPr/>
          <a:lstStyle/>
          <a:p>
            <a:r>
              <a:rPr lang="en-US" dirty="0"/>
              <a:t>Empress Maria Theresa (1740-1780), stunned by the loss of Austrian Silesia to Prussia in the War of Austrian Succession, resolved to reform her empire in preparation for the seemingly inevitable next conflict with rival Prussia. </a:t>
            </a:r>
          </a:p>
          <a:p>
            <a:endParaRPr lang="en-US" dirty="0"/>
          </a:p>
          <a:p>
            <a:r>
              <a:rPr lang="en-US" dirty="0"/>
              <a:t>Maria Theresa remained staunchly Catholic and conservative and was not open to the wider reform calls of the philosophes. But her successor was. </a:t>
            </a:r>
          </a:p>
        </p:txBody>
      </p:sp>
    </p:spTree>
    <p:extLst>
      <p:ext uri="{BB962C8B-B14F-4D97-AF65-F5344CB8AC3E}">
        <p14:creationId xmlns:p14="http://schemas.microsoft.com/office/powerpoint/2010/main" val="36977735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A4102-225D-4D0A-B8A1-0C3744E9EE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FA7F97D-0038-4659-843A-890A86DB0CBC}"/>
              </a:ext>
            </a:extLst>
          </p:cNvPr>
          <p:cNvSpPr>
            <a:spLocks noGrp="1"/>
          </p:cNvSpPr>
          <p:nvPr>
            <p:ph idx="1"/>
          </p:nvPr>
        </p:nvSpPr>
        <p:spPr/>
        <p:txBody>
          <a:bodyPr/>
          <a:lstStyle/>
          <a:p>
            <a:r>
              <a:rPr lang="en-US" dirty="0"/>
              <a:t>Joseph II (1780-1790) was determined to make changes; at the same time he carried on his mother’s chief goal of enhancing Habsburg power within the monarchy. </a:t>
            </a:r>
          </a:p>
          <a:p>
            <a:endParaRPr lang="en-US" dirty="0"/>
          </a:p>
          <a:p>
            <a:r>
              <a:rPr lang="en-US" dirty="0"/>
              <a:t>He abolished serfdom and tried to give the peasants hereditary rights to their holdings. </a:t>
            </a:r>
          </a:p>
          <a:p>
            <a:endParaRPr lang="en-US" dirty="0"/>
          </a:p>
          <a:p>
            <a:r>
              <a:rPr lang="en-US" dirty="0"/>
              <a:t>His successors undid many of his reform efforts. </a:t>
            </a:r>
          </a:p>
        </p:txBody>
      </p:sp>
    </p:spTree>
    <p:extLst>
      <p:ext uri="{BB962C8B-B14F-4D97-AF65-F5344CB8AC3E}">
        <p14:creationId xmlns:p14="http://schemas.microsoft.com/office/powerpoint/2010/main" val="24090604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9627D-CD93-407B-8E66-2280089B6260}"/>
              </a:ext>
            </a:extLst>
          </p:cNvPr>
          <p:cNvSpPr>
            <a:spLocks noGrp="1"/>
          </p:cNvSpPr>
          <p:nvPr>
            <p:ph type="title"/>
          </p:nvPr>
        </p:nvSpPr>
        <p:spPr/>
        <p:txBody>
          <a:bodyPr/>
          <a:lstStyle/>
          <a:p>
            <a:r>
              <a:rPr lang="en-US" dirty="0"/>
              <a:t>Russia under Catherine the Great </a:t>
            </a:r>
          </a:p>
        </p:txBody>
      </p:sp>
      <p:sp>
        <p:nvSpPr>
          <p:cNvPr id="3" name="Content Placeholder 2">
            <a:extLst>
              <a:ext uri="{FF2B5EF4-FFF2-40B4-BE49-F238E27FC236}">
                <a16:creationId xmlns:a16="http://schemas.microsoft.com/office/drawing/2014/main" id="{E2B8082A-A651-404E-BBB7-C5BEF70C6E12}"/>
              </a:ext>
            </a:extLst>
          </p:cNvPr>
          <p:cNvSpPr>
            <a:spLocks noGrp="1"/>
          </p:cNvSpPr>
          <p:nvPr>
            <p:ph idx="1"/>
          </p:nvPr>
        </p:nvSpPr>
        <p:spPr/>
        <p:txBody>
          <a:bodyPr/>
          <a:lstStyle/>
          <a:p>
            <a:r>
              <a:rPr lang="en-US" dirty="0"/>
              <a:t>Catherine II the Great (1762-1796) emerged as autocrat of all of Russia. </a:t>
            </a:r>
          </a:p>
          <a:p>
            <a:r>
              <a:rPr lang="en-US" dirty="0"/>
              <a:t>She claimed that the wished to reform Russia along the lines of Enlightenment ideas, but she was always shrewd enough to realize that her success depended on the support of the palace guard and the gentry class from which it stemmed. </a:t>
            </a:r>
          </a:p>
        </p:txBody>
      </p:sp>
    </p:spTree>
    <p:extLst>
      <p:ext uri="{BB962C8B-B14F-4D97-AF65-F5344CB8AC3E}">
        <p14:creationId xmlns:p14="http://schemas.microsoft.com/office/powerpoint/2010/main" val="19616957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6D557-4CEB-48BB-B70B-CA2EAD6B06D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F80768B-07CE-4FEF-AB27-7FCF954FFC06}"/>
              </a:ext>
            </a:extLst>
          </p:cNvPr>
          <p:cNvSpPr>
            <a:spLocks noGrp="1"/>
          </p:cNvSpPr>
          <p:nvPr>
            <p:ph idx="1"/>
          </p:nvPr>
        </p:nvSpPr>
        <p:spPr/>
        <p:txBody>
          <a:bodyPr/>
          <a:lstStyle/>
          <a:p>
            <a:r>
              <a:rPr lang="en-US" dirty="0"/>
              <a:t>In her Instruction, written as a guide to the deliberations, Catherine questioned the institutions of serfdom, torture, and capital punishment and even advocated the principle of the equality of all people in the eyes of the law. </a:t>
            </a:r>
          </a:p>
          <a:p>
            <a:endParaRPr lang="en-US" dirty="0"/>
          </a:p>
          <a:p>
            <a:r>
              <a:rPr lang="en-US" dirty="0"/>
              <a:t>Catherine’s subsequent policies had the effect of strengthening the landholding class at the expense of all others, especially the Russian serfs. </a:t>
            </a:r>
          </a:p>
        </p:txBody>
      </p:sp>
    </p:spTree>
    <p:extLst>
      <p:ext uri="{BB962C8B-B14F-4D97-AF65-F5344CB8AC3E}">
        <p14:creationId xmlns:p14="http://schemas.microsoft.com/office/powerpoint/2010/main" val="8456875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90590-F02D-4B60-93B3-CAC70E877BA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81E22E5-40C3-4BDC-8308-26E8CD01A79C}"/>
              </a:ext>
            </a:extLst>
          </p:cNvPr>
          <p:cNvSpPr>
            <a:spLocks noGrp="1"/>
          </p:cNvSpPr>
          <p:nvPr>
            <p:ph idx="1"/>
          </p:nvPr>
        </p:nvSpPr>
        <p:spPr/>
        <p:txBody>
          <a:bodyPr/>
          <a:lstStyle/>
          <a:p>
            <a:r>
              <a:rPr lang="en-US" dirty="0"/>
              <a:t>Catherine’s policy of favoring the landed nobility led to even worse conditions for the Russian peasantry. </a:t>
            </a:r>
          </a:p>
          <a:p>
            <a:endParaRPr lang="en-US" dirty="0"/>
          </a:p>
          <a:p>
            <a:r>
              <a:rPr lang="en-US" dirty="0"/>
              <a:t>An illiterate Cossack, </a:t>
            </a:r>
            <a:r>
              <a:rPr lang="en-US" dirty="0" err="1"/>
              <a:t>Emelyan</a:t>
            </a:r>
            <a:r>
              <a:rPr lang="en-US" dirty="0"/>
              <a:t> </a:t>
            </a:r>
            <a:r>
              <a:rPr lang="en-US" dirty="0" err="1"/>
              <a:t>Pugachev</a:t>
            </a:r>
            <a:r>
              <a:rPr lang="en-US" dirty="0"/>
              <a:t>, succeeded in welding the disparate elements of discontent into a mass revolt. </a:t>
            </a:r>
          </a:p>
          <a:p>
            <a:endParaRPr lang="en-US" dirty="0"/>
          </a:p>
          <a:p>
            <a:r>
              <a:rPr lang="en-US" dirty="0" err="1"/>
              <a:t>Pugachev</a:t>
            </a:r>
            <a:r>
              <a:rPr lang="en-US" dirty="0"/>
              <a:t> was captured, tortured, and executed. The rebellion collapsed completely, and Catherine responded with even greater repression of the peasantry. </a:t>
            </a:r>
          </a:p>
        </p:txBody>
      </p:sp>
    </p:spTree>
    <p:extLst>
      <p:ext uri="{BB962C8B-B14F-4D97-AF65-F5344CB8AC3E}">
        <p14:creationId xmlns:p14="http://schemas.microsoft.com/office/powerpoint/2010/main" val="36458216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3DCC1-5D22-4159-940A-4B19F180D9BE}"/>
              </a:ext>
            </a:extLst>
          </p:cNvPr>
          <p:cNvSpPr>
            <a:spLocks noGrp="1"/>
          </p:cNvSpPr>
          <p:nvPr>
            <p:ph type="title"/>
          </p:nvPr>
        </p:nvSpPr>
        <p:spPr/>
        <p:txBody>
          <a:bodyPr/>
          <a:lstStyle/>
          <a:p>
            <a:r>
              <a:rPr lang="en-US" dirty="0"/>
              <a:t>The destruction of Poland </a:t>
            </a:r>
          </a:p>
        </p:txBody>
      </p:sp>
      <p:sp>
        <p:nvSpPr>
          <p:cNvPr id="3" name="Content Placeholder 2">
            <a:extLst>
              <a:ext uri="{FF2B5EF4-FFF2-40B4-BE49-F238E27FC236}">
                <a16:creationId xmlns:a16="http://schemas.microsoft.com/office/drawing/2014/main" id="{07AEBCA3-4CDB-488E-A272-ECFC3FF4B999}"/>
              </a:ext>
            </a:extLst>
          </p:cNvPr>
          <p:cNvSpPr>
            <a:spLocks noGrp="1"/>
          </p:cNvSpPr>
          <p:nvPr>
            <p:ph idx="1"/>
          </p:nvPr>
        </p:nvSpPr>
        <p:spPr/>
        <p:txBody>
          <a:bodyPr/>
          <a:lstStyle/>
          <a:p>
            <a:r>
              <a:rPr lang="en-US" dirty="0"/>
              <a:t>The Polish king was elected by the Polish nobles and forced to accept drastic restrictions on his power. </a:t>
            </a:r>
          </a:p>
          <a:p>
            <a:r>
              <a:rPr lang="en-US" dirty="0"/>
              <a:t>The total destruction of the Polish state in the 18</a:t>
            </a:r>
            <a:r>
              <a:rPr lang="en-US" baseline="30000" dirty="0"/>
              <a:t>th</a:t>
            </a:r>
            <a:r>
              <a:rPr lang="en-US" dirty="0"/>
              <a:t> century resulted from the rivalries of its three great neighbors.  </a:t>
            </a:r>
          </a:p>
          <a:p>
            <a:endParaRPr lang="en-US" dirty="0"/>
          </a:p>
          <a:p>
            <a:r>
              <a:rPr lang="en-US" dirty="0"/>
              <a:t>In 1772, Poland lost about 30 percent of its land and 50 percent of its population. </a:t>
            </a:r>
          </a:p>
          <a:p>
            <a:r>
              <a:rPr lang="en-US" dirty="0"/>
              <a:t>The remaining Polish state was supposedly independent, in truth, it was dominated by the Russians. </a:t>
            </a:r>
          </a:p>
        </p:txBody>
      </p:sp>
    </p:spTree>
    <p:extLst>
      <p:ext uri="{BB962C8B-B14F-4D97-AF65-F5344CB8AC3E}">
        <p14:creationId xmlns:p14="http://schemas.microsoft.com/office/powerpoint/2010/main" val="37958248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FDF0B-82D9-4F04-B15D-CF552AB0704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98555DC-2681-41B2-8B86-726B9BFFB85B}"/>
              </a:ext>
            </a:extLst>
          </p:cNvPr>
          <p:cNvSpPr>
            <a:spLocks noGrp="1"/>
          </p:cNvSpPr>
          <p:nvPr>
            <p:ph idx="1"/>
          </p:nvPr>
        </p:nvSpPr>
        <p:spPr/>
        <p:txBody>
          <a:bodyPr/>
          <a:lstStyle/>
          <a:p>
            <a:r>
              <a:rPr lang="en-US" dirty="0"/>
              <a:t>Many historians have pointed to Poland’s demise as a cogent example of why building a strong absolutist state was essential to survival in the 17</a:t>
            </a:r>
            <a:r>
              <a:rPr lang="en-US" baseline="30000" dirty="0"/>
              <a:t>th</a:t>
            </a:r>
            <a:r>
              <a:rPr lang="en-US" dirty="0"/>
              <a:t> and 18</a:t>
            </a:r>
            <a:r>
              <a:rPr lang="en-US" baseline="30000" dirty="0"/>
              <a:t>th</a:t>
            </a:r>
            <a:r>
              <a:rPr lang="en-US" dirty="0"/>
              <a:t> Centuries. </a:t>
            </a:r>
          </a:p>
        </p:txBody>
      </p:sp>
    </p:spTree>
    <p:extLst>
      <p:ext uri="{BB962C8B-B14F-4D97-AF65-F5344CB8AC3E}">
        <p14:creationId xmlns:p14="http://schemas.microsoft.com/office/powerpoint/2010/main" val="42786354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9BEE6-A712-400C-BF32-37B0143EFB1A}"/>
              </a:ext>
            </a:extLst>
          </p:cNvPr>
          <p:cNvSpPr>
            <a:spLocks noGrp="1"/>
          </p:cNvSpPr>
          <p:nvPr>
            <p:ph type="title"/>
          </p:nvPr>
        </p:nvSpPr>
        <p:spPr/>
        <p:txBody>
          <a:bodyPr/>
          <a:lstStyle/>
          <a:p>
            <a:r>
              <a:rPr lang="en-US" dirty="0"/>
              <a:t>The Mediterranean World </a:t>
            </a:r>
          </a:p>
        </p:txBody>
      </p:sp>
      <p:sp>
        <p:nvSpPr>
          <p:cNvPr id="3" name="Content Placeholder 2">
            <a:extLst>
              <a:ext uri="{FF2B5EF4-FFF2-40B4-BE49-F238E27FC236}">
                <a16:creationId xmlns:a16="http://schemas.microsoft.com/office/drawing/2014/main" id="{70FACA1C-3DAD-4067-8B58-239C951335BD}"/>
              </a:ext>
            </a:extLst>
          </p:cNvPr>
          <p:cNvSpPr>
            <a:spLocks noGrp="1"/>
          </p:cNvSpPr>
          <p:nvPr>
            <p:ph idx="1"/>
          </p:nvPr>
        </p:nvSpPr>
        <p:spPr/>
        <p:txBody>
          <a:bodyPr/>
          <a:lstStyle/>
          <a:p>
            <a:r>
              <a:rPr lang="en-US" dirty="0"/>
              <a:t>Bourbon rule temporarily rejuvenated Spain and at least provided an opportunity to centralize the institutions of the state. </a:t>
            </a:r>
          </a:p>
          <a:p>
            <a:endParaRPr lang="en-US" dirty="0"/>
          </a:p>
          <a:p>
            <a:r>
              <a:rPr lang="en-US" dirty="0"/>
              <a:t>Under Philip V (1700-1746), the laws, administrative institutions, and language of Castile were established in the other Spanish kingdoms, making the king of Castile truly the king of Spain. </a:t>
            </a:r>
          </a:p>
        </p:txBody>
      </p:sp>
    </p:spTree>
    <p:extLst>
      <p:ext uri="{BB962C8B-B14F-4D97-AF65-F5344CB8AC3E}">
        <p14:creationId xmlns:p14="http://schemas.microsoft.com/office/powerpoint/2010/main" val="26693325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707F3-FD6D-4229-A6A2-455FBDFA387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843432A-7CB0-438B-B31B-6C2003963BA4}"/>
              </a:ext>
            </a:extLst>
          </p:cNvPr>
          <p:cNvSpPr>
            <a:spLocks noGrp="1"/>
          </p:cNvSpPr>
          <p:nvPr>
            <p:ph idx="1"/>
          </p:nvPr>
        </p:nvSpPr>
        <p:spPr/>
        <p:txBody>
          <a:bodyPr/>
          <a:lstStyle/>
          <a:p>
            <a:r>
              <a:rPr lang="en-US" dirty="0"/>
              <a:t>Officials similar to French intendants were introduced into the various Spanish provinces. </a:t>
            </a:r>
          </a:p>
          <a:p>
            <a:endParaRPr lang="en-US" dirty="0"/>
          </a:p>
          <a:p>
            <a:r>
              <a:rPr lang="en-US" dirty="0"/>
              <a:t>Since the Treaty of Utrecht in 1713 had taken the Italian territories and Netherlands away from Spain, the latter now had fewer administrative problems and less drain on its already overtaxed economic resources. </a:t>
            </a:r>
          </a:p>
        </p:txBody>
      </p:sp>
    </p:spTree>
    <p:extLst>
      <p:ext uri="{BB962C8B-B14F-4D97-AF65-F5344CB8AC3E}">
        <p14:creationId xmlns:p14="http://schemas.microsoft.com/office/powerpoint/2010/main" val="21207060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57E73-119E-4244-A4DC-3FA05F67397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6A3701F-4045-446D-8499-183E815DF25B}"/>
              </a:ext>
            </a:extLst>
          </p:cNvPr>
          <p:cNvSpPr>
            <a:spLocks noGrp="1"/>
          </p:cNvSpPr>
          <p:nvPr>
            <p:ph idx="1"/>
          </p:nvPr>
        </p:nvSpPr>
        <p:spPr/>
        <p:txBody>
          <a:bodyPr/>
          <a:lstStyle/>
          <a:p>
            <a:r>
              <a:rPr lang="en-US" dirty="0"/>
              <a:t>During the reign of Charles III (1759-1788), the Catholic church was also brought under control when the king banished the Jesuits and circumscribed the activities of the Inquisition. </a:t>
            </a:r>
          </a:p>
        </p:txBody>
      </p:sp>
    </p:spTree>
    <p:extLst>
      <p:ext uri="{BB962C8B-B14F-4D97-AF65-F5344CB8AC3E}">
        <p14:creationId xmlns:p14="http://schemas.microsoft.com/office/powerpoint/2010/main" val="1809784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2248B-0B12-41C4-85A4-F40AD30717C3}"/>
              </a:ext>
            </a:extLst>
          </p:cNvPr>
          <p:cNvSpPr>
            <a:spLocks noGrp="1"/>
          </p:cNvSpPr>
          <p:nvPr>
            <p:ph type="title"/>
          </p:nvPr>
        </p:nvSpPr>
        <p:spPr/>
        <p:txBody>
          <a:bodyPr/>
          <a:lstStyle/>
          <a:p>
            <a:r>
              <a:rPr lang="en-US" dirty="0"/>
              <a:t>Section 1: the European states </a:t>
            </a:r>
          </a:p>
        </p:txBody>
      </p:sp>
      <p:sp>
        <p:nvSpPr>
          <p:cNvPr id="3" name="Content Placeholder 2">
            <a:extLst>
              <a:ext uri="{FF2B5EF4-FFF2-40B4-BE49-F238E27FC236}">
                <a16:creationId xmlns:a16="http://schemas.microsoft.com/office/drawing/2014/main" id="{25490F94-8E25-41A1-A956-FF78540247C0}"/>
              </a:ext>
            </a:extLst>
          </p:cNvPr>
          <p:cNvSpPr>
            <a:spLocks noGrp="1"/>
          </p:cNvSpPr>
          <p:nvPr>
            <p:ph idx="1"/>
          </p:nvPr>
        </p:nvSpPr>
        <p:spPr/>
        <p:txBody>
          <a:bodyPr/>
          <a:lstStyle/>
          <a:p>
            <a:r>
              <a:rPr lang="en-US" dirty="0"/>
              <a:t>Most European states in the 18</a:t>
            </a:r>
            <a:r>
              <a:rPr lang="en-US" baseline="30000" dirty="0"/>
              <a:t>th</a:t>
            </a:r>
            <a:r>
              <a:rPr lang="en-US" dirty="0"/>
              <a:t> century were ruled by monarchs. </a:t>
            </a:r>
          </a:p>
          <a:p>
            <a:r>
              <a:rPr lang="en-US" dirty="0"/>
              <a:t>Divine right assumptions were gradually superseded by influential utilitarian arguments as Europe became increasingly secularized. </a:t>
            </a:r>
          </a:p>
        </p:txBody>
      </p:sp>
    </p:spTree>
    <p:extLst>
      <p:ext uri="{BB962C8B-B14F-4D97-AF65-F5344CB8AC3E}">
        <p14:creationId xmlns:p14="http://schemas.microsoft.com/office/powerpoint/2010/main" val="4176551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66D85-8D5E-4951-B4AA-D35B06BF7AF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D40D5DC-67B6-4A62-9C0F-307E367C736F}"/>
              </a:ext>
            </a:extLst>
          </p:cNvPr>
          <p:cNvSpPr>
            <a:spLocks noGrp="1"/>
          </p:cNvSpPr>
          <p:nvPr>
            <p:ph idx="1"/>
          </p:nvPr>
        </p:nvSpPr>
        <p:spPr/>
        <p:txBody>
          <a:bodyPr/>
          <a:lstStyle/>
          <a:p>
            <a:r>
              <a:rPr lang="en-US" dirty="0"/>
              <a:t>After the Treaty of Utrecht,  Austria had replaced Spain as the dominant force in Italy in the 18</a:t>
            </a:r>
            <a:r>
              <a:rPr lang="en-US" baseline="30000" dirty="0"/>
              <a:t>th</a:t>
            </a:r>
            <a:r>
              <a:rPr lang="en-US" dirty="0"/>
              <a:t> century. </a:t>
            </a:r>
          </a:p>
        </p:txBody>
      </p:sp>
    </p:spTree>
    <p:extLst>
      <p:ext uri="{BB962C8B-B14F-4D97-AF65-F5344CB8AC3E}">
        <p14:creationId xmlns:p14="http://schemas.microsoft.com/office/powerpoint/2010/main" val="20541068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7E035-99B7-4FFB-947E-FA749C654988}"/>
              </a:ext>
            </a:extLst>
          </p:cNvPr>
          <p:cNvSpPr>
            <a:spLocks noGrp="1"/>
          </p:cNvSpPr>
          <p:nvPr>
            <p:ph type="title"/>
          </p:nvPr>
        </p:nvSpPr>
        <p:spPr/>
        <p:txBody>
          <a:bodyPr/>
          <a:lstStyle/>
          <a:p>
            <a:r>
              <a:rPr lang="en-US" dirty="0"/>
              <a:t>The Scandinavian States </a:t>
            </a:r>
          </a:p>
        </p:txBody>
      </p:sp>
      <p:sp>
        <p:nvSpPr>
          <p:cNvPr id="3" name="Content Placeholder 2">
            <a:extLst>
              <a:ext uri="{FF2B5EF4-FFF2-40B4-BE49-F238E27FC236}">
                <a16:creationId xmlns:a16="http://schemas.microsoft.com/office/drawing/2014/main" id="{540A92B0-9B21-4957-BDE7-8EFDAC064B2D}"/>
              </a:ext>
            </a:extLst>
          </p:cNvPr>
          <p:cNvSpPr>
            <a:spLocks noGrp="1"/>
          </p:cNvSpPr>
          <p:nvPr>
            <p:ph idx="1"/>
          </p:nvPr>
        </p:nvSpPr>
        <p:spPr/>
        <p:txBody>
          <a:bodyPr/>
          <a:lstStyle/>
          <a:p>
            <a:r>
              <a:rPr lang="en-US" dirty="0"/>
              <a:t>Sweden had become the dominant power in northern Europe, but after the Battle of Poltava in 1709, Swedish power declined rapidly. </a:t>
            </a:r>
          </a:p>
          <a:p>
            <a:endParaRPr lang="en-US" dirty="0"/>
          </a:p>
          <a:p>
            <a:r>
              <a:rPr lang="en-US" dirty="0"/>
              <a:t>Denmark also saw an attempt at enlightened reforms by King Christian VII (1766-1808) and his chief minister, John Frederick Struensee. </a:t>
            </a:r>
          </a:p>
        </p:txBody>
      </p:sp>
    </p:spTree>
    <p:extLst>
      <p:ext uri="{BB962C8B-B14F-4D97-AF65-F5344CB8AC3E}">
        <p14:creationId xmlns:p14="http://schemas.microsoft.com/office/powerpoint/2010/main" val="21772421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47B24-CFB8-4FA7-9CAC-0BCF6C421ACE}"/>
              </a:ext>
            </a:extLst>
          </p:cNvPr>
          <p:cNvSpPr>
            <a:spLocks noGrp="1"/>
          </p:cNvSpPr>
          <p:nvPr>
            <p:ph type="title"/>
          </p:nvPr>
        </p:nvSpPr>
        <p:spPr/>
        <p:txBody>
          <a:bodyPr/>
          <a:lstStyle/>
          <a:p>
            <a:r>
              <a:rPr lang="en-US" dirty="0"/>
              <a:t>Enlightened Absolutism Revisited </a:t>
            </a:r>
          </a:p>
        </p:txBody>
      </p:sp>
      <p:sp>
        <p:nvSpPr>
          <p:cNvPr id="3" name="Content Placeholder 2">
            <a:extLst>
              <a:ext uri="{FF2B5EF4-FFF2-40B4-BE49-F238E27FC236}">
                <a16:creationId xmlns:a16="http://schemas.microsoft.com/office/drawing/2014/main" id="{58985942-66FD-47CB-B706-9364A358265D}"/>
              </a:ext>
            </a:extLst>
          </p:cNvPr>
          <p:cNvSpPr>
            <a:spLocks noGrp="1"/>
          </p:cNvSpPr>
          <p:nvPr>
            <p:ph idx="1"/>
          </p:nvPr>
        </p:nvSpPr>
        <p:spPr/>
        <p:txBody>
          <a:bodyPr/>
          <a:lstStyle/>
          <a:p>
            <a:r>
              <a:rPr lang="en-US" dirty="0"/>
              <a:t>Only Joseph II sought truly radical changes based on Enlightenment ideas. </a:t>
            </a:r>
          </a:p>
          <a:p>
            <a:r>
              <a:rPr lang="en-US" dirty="0"/>
              <a:t>Nevertheless, in their desire to build stronger state systems, these rulers did pursue such enlightened practices as legal reform, religious toleration, and the extension of education because these served to create more satisfied subjects and strengthen the state in significant ways. </a:t>
            </a:r>
          </a:p>
          <a:p>
            <a:endParaRPr lang="en-US" dirty="0"/>
          </a:p>
          <a:p>
            <a:r>
              <a:rPr lang="en-US" dirty="0"/>
              <a:t>It would be foolish, however, to overlook the fact that political and social realities limited the ability of enlightened rulers to make reforms. </a:t>
            </a:r>
          </a:p>
        </p:txBody>
      </p:sp>
    </p:spTree>
    <p:extLst>
      <p:ext uri="{BB962C8B-B14F-4D97-AF65-F5344CB8AC3E}">
        <p14:creationId xmlns:p14="http://schemas.microsoft.com/office/powerpoint/2010/main" val="2901770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3F89A-1128-4ADB-A5E7-C4AFC81D12E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5FF6D8F-33E5-4DF8-86CE-7711ABCFDD54}"/>
              </a:ext>
            </a:extLst>
          </p:cNvPr>
          <p:cNvSpPr>
            <a:spLocks noGrp="1"/>
          </p:cNvSpPr>
          <p:nvPr>
            <p:ph idx="1"/>
          </p:nvPr>
        </p:nvSpPr>
        <p:spPr>
          <a:xfrm>
            <a:off x="1251678" y="2286001"/>
            <a:ext cx="10178322" cy="4423143"/>
          </a:xfrm>
        </p:spPr>
        <p:txBody>
          <a:bodyPr>
            <a:normAutofit fontScale="85000" lnSpcReduction="10000"/>
          </a:bodyPr>
          <a:lstStyle/>
          <a:p>
            <a:pPr marL="0" indent="0">
              <a:buNone/>
            </a:pPr>
            <a:r>
              <a:rPr lang="en-US" b="1" u="sng" dirty="0"/>
              <a:t>Enlightened Absolutism </a:t>
            </a:r>
          </a:p>
          <a:p>
            <a:r>
              <a:rPr lang="en-US" dirty="0"/>
              <a:t>Enlightenment thought had dome impact on the political development of European states in the 18</a:t>
            </a:r>
            <a:r>
              <a:rPr lang="en-US" baseline="30000" dirty="0"/>
              <a:t>th</a:t>
            </a:r>
            <a:r>
              <a:rPr lang="en-US" dirty="0"/>
              <a:t> century. </a:t>
            </a:r>
          </a:p>
          <a:p>
            <a:endParaRPr lang="en-US" dirty="0"/>
          </a:p>
          <a:p>
            <a:r>
              <a:rPr lang="en-US" dirty="0"/>
              <a:t>Idea of natural laws was the belief in natural rights, which were thought to be inalterable privileges that ought not to be withheld from any person. </a:t>
            </a:r>
          </a:p>
          <a:p>
            <a:pPr marL="0" indent="0">
              <a:buNone/>
            </a:pPr>
            <a:endParaRPr lang="en-US" dirty="0"/>
          </a:p>
          <a:p>
            <a:r>
              <a:rPr lang="en-US" i="1" dirty="0"/>
              <a:t>Natural rights included</a:t>
            </a:r>
            <a:r>
              <a:rPr lang="en-US" dirty="0"/>
              <a:t>…</a:t>
            </a:r>
          </a:p>
          <a:p>
            <a:pPr lvl="1"/>
            <a:r>
              <a:rPr lang="en-US" dirty="0"/>
              <a:t>Equality before the law</a:t>
            </a:r>
          </a:p>
          <a:p>
            <a:pPr lvl="1"/>
            <a:r>
              <a:rPr lang="en-US" dirty="0"/>
              <a:t>Freedom of religious worship</a:t>
            </a:r>
          </a:p>
          <a:p>
            <a:pPr lvl="1"/>
            <a:r>
              <a:rPr lang="en-US" dirty="0"/>
              <a:t>Freedom of speech and press</a:t>
            </a:r>
          </a:p>
          <a:p>
            <a:pPr lvl="1"/>
            <a:r>
              <a:rPr lang="en-US" dirty="0"/>
              <a:t>Right to assemble </a:t>
            </a:r>
          </a:p>
          <a:p>
            <a:pPr lvl="1"/>
            <a:r>
              <a:rPr lang="en-US" dirty="0"/>
              <a:t>Hold property</a:t>
            </a:r>
          </a:p>
          <a:p>
            <a:pPr lvl="1"/>
            <a:r>
              <a:rPr lang="en-US" dirty="0"/>
              <a:t>Seek happiness </a:t>
            </a:r>
          </a:p>
        </p:txBody>
      </p:sp>
    </p:spTree>
    <p:extLst>
      <p:ext uri="{BB962C8B-B14F-4D97-AF65-F5344CB8AC3E}">
        <p14:creationId xmlns:p14="http://schemas.microsoft.com/office/powerpoint/2010/main" val="3167866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4C941-127F-4EEB-A62E-E9633CA98E9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40B05FF-916C-4A12-B76C-DAEC95F98788}"/>
              </a:ext>
            </a:extLst>
          </p:cNvPr>
          <p:cNvSpPr>
            <a:spLocks noGrp="1"/>
          </p:cNvSpPr>
          <p:nvPr>
            <p:ph idx="1"/>
          </p:nvPr>
        </p:nvSpPr>
        <p:spPr/>
        <p:txBody>
          <a:bodyPr/>
          <a:lstStyle/>
          <a:p>
            <a:r>
              <a:rPr lang="en-US" dirty="0"/>
              <a:t>The American Declaration of Independence summarized the Enlightenment concept of natural rights in its opening paragraph</a:t>
            </a:r>
          </a:p>
          <a:p>
            <a:endParaRPr lang="en-US" dirty="0"/>
          </a:p>
          <a:p>
            <a:pPr lvl="1"/>
            <a:r>
              <a:rPr lang="en-US" dirty="0"/>
              <a:t>“</a:t>
            </a:r>
            <a:r>
              <a:rPr lang="en-US" b="1" i="1" dirty="0"/>
              <a:t>We hold these truths to be self-evident, that all men are created equal; that they are endowed by their creator with certain unalienable rights; that among these are life, liberty, and the pursuit of happiness.” </a:t>
            </a:r>
          </a:p>
          <a:p>
            <a:pPr lvl="1"/>
            <a:endParaRPr lang="en-US" sz="2800" b="1" i="1" dirty="0"/>
          </a:p>
          <a:p>
            <a:pPr lvl="1"/>
            <a:r>
              <a:rPr lang="en-US" sz="2800" dirty="0"/>
              <a:t>How were these natural rights to be established and preserved? </a:t>
            </a:r>
          </a:p>
        </p:txBody>
      </p:sp>
    </p:spTree>
    <p:extLst>
      <p:ext uri="{BB962C8B-B14F-4D97-AF65-F5344CB8AC3E}">
        <p14:creationId xmlns:p14="http://schemas.microsoft.com/office/powerpoint/2010/main" val="1605056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301E8-55E5-4E39-B88C-EFB095009B3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6AE6714-81FB-4B71-BE2F-A01995DDE792}"/>
              </a:ext>
            </a:extLst>
          </p:cNvPr>
          <p:cNvSpPr>
            <a:spLocks noGrp="1"/>
          </p:cNvSpPr>
          <p:nvPr>
            <p:ph idx="1"/>
          </p:nvPr>
        </p:nvSpPr>
        <p:spPr/>
        <p:txBody>
          <a:bodyPr/>
          <a:lstStyle/>
          <a:p>
            <a:r>
              <a:rPr lang="en-US" dirty="0"/>
              <a:t>In the opinion of most philosophers, most people needed the direction provided by an enlightened ruler. </a:t>
            </a:r>
          </a:p>
          <a:p>
            <a:endParaRPr lang="en-US" dirty="0"/>
          </a:p>
          <a:p>
            <a:r>
              <a:rPr lang="en-US" b="1" dirty="0"/>
              <a:t>What made rulers enlightened</a:t>
            </a:r>
            <a:r>
              <a:rPr lang="en-US" dirty="0"/>
              <a:t>? </a:t>
            </a:r>
          </a:p>
          <a:p>
            <a:pPr lvl="1"/>
            <a:r>
              <a:rPr lang="en-US" i="1" dirty="0"/>
              <a:t>They must allow religious toleration, freedom of speech and press, and the right to hold private property. </a:t>
            </a:r>
          </a:p>
          <a:p>
            <a:pPr lvl="1"/>
            <a:r>
              <a:rPr lang="en-US" i="1" dirty="0"/>
              <a:t>They must foster the arts, sciences, and education. </a:t>
            </a:r>
          </a:p>
          <a:p>
            <a:pPr lvl="1"/>
            <a:r>
              <a:rPr lang="en-US" i="1" dirty="0"/>
              <a:t>Above all, they must not be arbitrary (unrestrained and autocratic in the use of authority)  in rule</a:t>
            </a:r>
          </a:p>
          <a:p>
            <a:pPr lvl="1"/>
            <a:r>
              <a:rPr lang="en-US" i="1" dirty="0"/>
              <a:t>They must also obey the laws and enforce them fairly for all subjects. </a:t>
            </a:r>
          </a:p>
        </p:txBody>
      </p:sp>
    </p:spTree>
    <p:extLst>
      <p:ext uri="{BB962C8B-B14F-4D97-AF65-F5344CB8AC3E}">
        <p14:creationId xmlns:p14="http://schemas.microsoft.com/office/powerpoint/2010/main" val="3421764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C15DC-5A34-4420-A91C-EBB18ABBAFA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6FCAB04-00A7-41FB-86EF-B1D0F00B9180}"/>
              </a:ext>
            </a:extLst>
          </p:cNvPr>
          <p:cNvSpPr>
            <a:spLocks noGrp="1"/>
          </p:cNvSpPr>
          <p:nvPr>
            <p:ph idx="1"/>
          </p:nvPr>
        </p:nvSpPr>
        <p:spPr/>
        <p:txBody>
          <a:bodyPr/>
          <a:lstStyle/>
          <a:p>
            <a:r>
              <a:rPr lang="en-US" dirty="0"/>
              <a:t>Only strong monarchs seemed capable of vested interests and effecting the reforms society needed. </a:t>
            </a:r>
          </a:p>
          <a:p>
            <a:r>
              <a:rPr lang="en-US" dirty="0"/>
              <a:t>Reforms then should come from above – from the rulers rather than from the people.</a:t>
            </a:r>
          </a:p>
          <a:p>
            <a:endParaRPr lang="en-US" dirty="0"/>
          </a:p>
          <a:p>
            <a:pPr lvl="1"/>
            <a:r>
              <a:rPr lang="en-US" b="1" i="1" dirty="0"/>
              <a:t>Distrustful of the masses, the philosophers believed that absolute rules, swayed by enlightened principles, were the best hope of reforming their societies. </a:t>
            </a:r>
          </a:p>
        </p:txBody>
      </p:sp>
    </p:spTree>
    <p:extLst>
      <p:ext uri="{BB962C8B-B14F-4D97-AF65-F5344CB8AC3E}">
        <p14:creationId xmlns:p14="http://schemas.microsoft.com/office/powerpoint/2010/main" val="3387513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4E41B-4BEC-43A9-AD4B-61CFFB36E4DF}"/>
              </a:ext>
            </a:extLst>
          </p:cNvPr>
          <p:cNvSpPr>
            <a:spLocks noGrp="1"/>
          </p:cNvSpPr>
          <p:nvPr>
            <p:ph type="title"/>
          </p:nvPr>
        </p:nvSpPr>
        <p:spPr/>
        <p:txBody>
          <a:bodyPr/>
          <a:lstStyle/>
          <a:p>
            <a:r>
              <a:rPr lang="en-US" dirty="0"/>
              <a:t>Historians differ…</a:t>
            </a:r>
          </a:p>
        </p:txBody>
      </p:sp>
      <p:sp>
        <p:nvSpPr>
          <p:cNvPr id="3" name="Content Placeholder 2">
            <a:extLst>
              <a:ext uri="{FF2B5EF4-FFF2-40B4-BE49-F238E27FC236}">
                <a16:creationId xmlns:a16="http://schemas.microsoft.com/office/drawing/2014/main" id="{D2217CBA-676B-4195-9C8B-A632A43C38D3}"/>
              </a:ext>
            </a:extLst>
          </p:cNvPr>
          <p:cNvSpPr>
            <a:spLocks noGrp="1"/>
          </p:cNvSpPr>
          <p:nvPr>
            <p:ph idx="1"/>
          </p:nvPr>
        </p:nvSpPr>
        <p:spPr/>
        <p:txBody>
          <a:bodyPr/>
          <a:lstStyle/>
          <a:p>
            <a:r>
              <a:rPr lang="en-US" dirty="0"/>
              <a:t>Many historians once asserted that a new type of monarchy emerged in the late 18</a:t>
            </a:r>
            <a:r>
              <a:rPr lang="en-US" baseline="30000" dirty="0"/>
              <a:t>th</a:t>
            </a:r>
            <a:r>
              <a:rPr lang="en-US" dirty="0"/>
              <a:t> century, which they called “</a:t>
            </a:r>
            <a:r>
              <a:rPr lang="en-US" b="1" u="sng" dirty="0">
                <a:effectLst>
                  <a:outerShdw blurRad="38100" dist="38100" dir="2700000" algn="tl">
                    <a:srgbClr val="000000">
                      <a:alpha val="43137"/>
                    </a:srgbClr>
                  </a:outerShdw>
                </a:effectLst>
              </a:rPr>
              <a:t>enlightened despotism</a:t>
            </a:r>
            <a:r>
              <a:rPr lang="en-US" dirty="0"/>
              <a:t>” or </a:t>
            </a:r>
            <a:r>
              <a:rPr lang="en-US" b="1" i="1" u="sng" dirty="0">
                <a:effectLst>
                  <a:outerShdw blurRad="38100" dist="38100" dir="2700000" algn="tl">
                    <a:srgbClr val="000000">
                      <a:alpha val="43137"/>
                    </a:srgbClr>
                  </a:outerShdw>
                </a:effectLst>
              </a:rPr>
              <a:t>enlightened absolutism</a:t>
            </a:r>
            <a:r>
              <a:rPr lang="en-US" dirty="0"/>
              <a:t>.” </a:t>
            </a:r>
          </a:p>
          <a:p>
            <a:endParaRPr lang="en-US" b="1" i="1" dirty="0"/>
          </a:p>
          <a:p>
            <a:pPr lvl="1"/>
            <a:r>
              <a:rPr lang="en-US" b="1" i="1" dirty="0"/>
              <a:t>Monarchs such as Frederick II of Prussia, Catherine the Great of Russia, and Joseph II of Austria supposedly followed the advice of the philosophers and ruled by enlightened principles, establishing a path to modern nationhood. </a:t>
            </a:r>
          </a:p>
        </p:txBody>
      </p:sp>
    </p:spTree>
    <p:extLst>
      <p:ext uri="{BB962C8B-B14F-4D97-AF65-F5344CB8AC3E}">
        <p14:creationId xmlns:p14="http://schemas.microsoft.com/office/powerpoint/2010/main" val="1915508827"/>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4041</TotalTime>
  <Words>2359</Words>
  <Application>Microsoft Office PowerPoint</Application>
  <PresentationFormat>Widescreen</PresentationFormat>
  <Paragraphs>152</Paragraphs>
  <Slides>42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Gill Sans MT</vt:lpstr>
      <vt:lpstr>Impact</vt:lpstr>
      <vt:lpstr>Badge</vt:lpstr>
      <vt:lpstr>Ap European History  Chapter 18 The eighteenth Century: European States, International Wars, and social change </vt:lpstr>
      <vt:lpstr>Chapter outline </vt:lpstr>
      <vt:lpstr>Focus Questions </vt:lpstr>
      <vt:lpstr>Section 1: the European states </vt:lpstr>
      <vt:lpstr>PowerPoint Presentation</vt:lpstr>
      <vt:lpstr>PowerPoint Presentation</vt:lpstr>
      <vt:lpstr>PowerPoint Presentation</vt:lpstr>
      <vt:lpstr>PowerPoint Presentation</vt:lpstr>
      <vt:lpstr>Historians differ…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decline of the Dutch republic </vt:lpstr>
      <vt:lpstr>Prussia: the army and the bureaucracy </vt:lpstr>
      <vt:lpstr>PowerPoint Presentation</vt:lpstr>
      <vt:lpstr>PowerPoint Presentation</vt:lpstr>
      <vt:lpstr>The Austrian empire of the Habsburgs. </vt:lpstr>
      <vt:lpstr>PowerPoint Presentation</vt:lpstr>
      <vt:lpstr>PowerPoint Presentation</vt:lpstr>
      <vt:lpstr>Russia under Catherine the Great </vt:lpstr>
      <vt:lpstr>PowerPoint Presentation</vt:lpstr>
      <vt:lpstr>PowerPoint Presentation</vt:lpstr>
      <vt:lpstr>The destruction of Poland </vt:lpstr>
      <vt:lpstr>PowerPoint Presentation</vt:lpstr>
      <vt:lpstr>The Mediterranean World </vt:lpstr>
      <vt:lpstr>PowerPoint Presentation</vt:lpstr>
      <vt:lpstr>PowerPoint Presentation</vt:lpstr>
      <vt:lpstr>PowerPoint Presentation</vt:lpstr>
      <vt:lpstr>The Scandinavian States </vt:lpstr>
      <vt:lpstr>Enlightened Absolutism Revisited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European History  Chapter 18 The eighteenth Century: European States, International Wars, and social change </dc:title>
  <dc:creator>Tyler Moudry</dc:creator>
  <cp:lastModifiedBy>Tyler Moudry</cp:lastModifiedBy>
  <cp:revision>16</cp:revision>
  <dcterms:created xsi:type="dcterms:W3CDTF">2018-12-09T17:39:46Z</dcterms:created>
  <dcterms:modified xsi:type="dcterms:W3CDTF">2018-12-19T04:43:30Z</dcterms:modified>
</cp:coreProperties>
</file>