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1">
                    <a:lumMod val="85000"/>
                    <a:lumOff val="1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tx1">
                    <a:lumMod val="65000"/>
                    <a:lumOff val="35000"/>
                  </a:schemeClr>
                </a:solidFill>
              </a:defRPr>
            </a:lvl1pPr>
          </a:lstStyle>
          <a:p>
            <a:fld id="{9334D819-9F07-4261-B09B-9E467E5D9002}" type="datetimeFigureOut">
              <a:rPr lang="en-US" dirty="0"/>
              <a:pPr/>
              <a:t>12/5/2018</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tx1">
                    <a:lumMod val="65000"/>
                    <a:lumOff val="35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lumMod val="85000"/>
            <a:lumOff val="1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12/5/2018</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12/5/2018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1">
                    <a:lumMod val="85000"/>
                    <a:lumOff val="1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1">
                    <a:lumMod val="85000"/>
                    <a:lumOff val="1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12/5/2018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12/5/2018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12/5/2018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1">
              <a:lumMod val="85000"/>
              <a:lumOff val="15000"/>
            </a:schemeClr>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12/5/2018</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1">
              <a:lumMod val="85000"/>
              <a:lumOff val="15000"/>
            </a:schemeClr>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12/5/2018</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12/5/2018</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1">
              <a:lumMod val="85000"/>
              <a:lumOff val="15000"/>
            </a:schemeClr>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0C7C8-2F94-4130-849F-FCF0B9CA2FD1}"/>
              </a:ext>
            </a:extLst>
          </p:cNvPr>
          <p:cNvSpPr>
            <a:spLocks noGrp="1"/>
          </p:cNvSpPr>
          <p:nvPr>
            <p:ph type="ctrTitle"/>
          </p:nvPr>
        </p:nvSpPr>
        <p:spPr/>
        <p:txBody>
          <a:bodyPr/>
          <a:lstStyle/>
          <a:p>
            <a:r>
              <a:rPr lang="en-US" sz="3600" dirty="0" err="1"/>
              <a:t>Ap</a:t>
            </a:r>
            <a:r>
              <a:rPr lang="en-US" sz="3600" dirty="0"/>
              <a:t> European history </a:t>
            </a:r>
            <a:br>
              <a:rPr lang="en-US" sz="3600" dirty="0"/>
            </a:br>
            <a:r>
              <a:rPr lang="en-US" sz="3600" dirty="0"/>
              <a:t>chapter 17 section3</a:t>
            </a:r>
            <a:br>
              <a:rPr lang="en-US" sz="3600" dirty="0"/>
            </a:br>
            <a:r>
              <a:rPr lang="en-US" sz="3600" dirty="0"/>
              <a:t>religion and churches </a:t>
            </a:r>
          </a:p>
        </p:txBody>
      </p:sp>
      <p:sp>
        <p:nvSpPr>
          <p:cNvPr id="3" name="Subtitle 2">
            <a:extLst>
              <a:ext uri="{FF2B5EF4-FFF2-40B4-BE49-F238E27FC236}">
                <a16:creationId xmlns:a16="http://schemas.microsoft.com/office/drawing/2014/main" id="{7FDFB7A5-902C-4F07-B1B6-204C5DFED64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5903768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33EA2-CC74-4412-ACF4-C1A294ABA88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E4279B7-330D-462F-A384-1E4E4AC73CC2}"/>
              </a:ext>
            </a:extLst>
          </p:cNvPr>
          <p:cNvSpPr>
            <a:spLocks noGrp="1"/>
          </p:cNvSpPr>
          <p:nvPr>
            <p:ph idx="1"/>
          </p:nvPr>
        </p:nvSpPr>
        <p:spPr/>
        <p:txBody>
          <a:bodyPr/>
          <a:lstStyle/>
          <a:p>
            <a:r>
              <a:rPr lang="en-US" dirty="0"/>
              <a:t>Sephardic Jews</a:t>
            </a:r>
          </a:p>
          <a:p>
            <a:pPr lvl="1"/>
            <a:r>
              <a:rPr lang="en-US" dirty="0"/>
              <a:t>Expelled from Spain in the 15</a:t>
            </a:r>
            <a:r>
              <a:rPr lang="en-US" baseline="30000" dirty="0"/>
              <a:t>th</a:t>
            </a:r>
            <a:r>
              <a:rPr lang="en-US" dirty="0"/>
              <a:t> century.</a:t>
            </a:r>
          </a:p>
          <a:p>
            <a:pPr lvl="1"/>
            <a:r>
              <a:rPr lang="en-US" dirty="0"/>
              <a:t>Some settled in cities, such as Amsterdam, Venice, London, and Frankfurt, where they were relatively free to participate in the banking and commercial activities that Jews had practiced since the Middle Ages. </a:t>
            </a:r>
          </a:p>
        </p:txBody>
      </p:sp>
    </p:spTree>
    <p:extLst>
      <p:ext uri="{BB962C8B-B14F-4D97-AF65-F5344CB8AC3E}">
        <p14:creationId xmlns:p14="http://schemas.microsoft.com/office/powerpoint/2010/main" val="4796891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0BABC-C7C6-4666-B2A4-939DD832DA2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FADF9C8-083B-4A09-A66B-03C083BF9DD0}"/>
              </a:ext>
            </a:extLst>
          </p:cNvPr>
          <p:cNvSpPr>
            <a:spLocks noGrp="1"/>
          </p:cNvSpPr>
          <p:nvPr>
            <p:ph idx="1"/>
          </p:nvPr>
        </p:nvSpPr>
        <p:spPr/>
        <p:txBody>
          <a:bodyPr/>
          <a:lstStyle/>
          <a:p>
            <a:r>
              <a:rPr lang="en-US" dirty="0"/>
              <a:t>Some Enlightenment thinkers in the 18</a:t>
            </a:r>
            <a:r>
              <a:rPr lang="en-US" baseline="30000" dirty="0"/>
              <a:t>th</a:t>
            </a:r>
            <a:r>
              <a:rPr lang="en-US" dirty="0"/>
              <a:t> century favored a new acceptance of Jews. </a:t>
            </a:r>
          </a:p>
          <a:p>
            <a:r>
              <a:rPr lang="en-US" dirty="0"/>
              <a:t>Jews and Muslims were human and deserved the full rights of citizenship despite their religion. </a:t>
            </a:r>
          </a:p>
          <a:p>
            <a:r>
              <a:rPr lang="en-US" dirty="0"/>
              <a:t>Many Europeans favored the assimilation of the Jews into the mainstream of society, but only by the conversion of Jews to  Christianity as the basic solution to the Jewish problem. </a:t>
            </a:r>
          </a:p>
        </p:txBody>
      </p:sp>
    </p:spTree>
    <p:extLst>
      <p:ext uri="{BB962C8B-B14F-4D97-AF65-F5344CB8AC3E}">
        <p14:creationId xmlns:p14="http://schemas.microsoft.com/office/powerpoint/2010/main" val="42541276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30B3F-42F7-4A9D-8F85-E43BEC56DCA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DDB2DCB-1761-4337-A44B-C6FFF579543D}"/>
              </a:ext>
            </a:extLst>
          </p:cNvPr>
          <p:cNvSpPr>
            <a:spLocks noGrp="1"/>
          </p:cNvSpPr>
          <p:nvPr>
            <p:ph idx="1"/>
          </p:nvPr>
        </p:nvSpPr>
        <p:spPr/>
        <p:txBody>
          <a:bodyPr/>
          <a:lstStyle/>
          <a:p>
            <a:r>
              <a:rPr lang="en-US" dirty="0"/>
              <a:t>The Austrian emperor Joseph II attempted to adopt a new policy toward the Jews.</a:t>
            </a:r>
          </a:p>
          <a:p>
            <a:r>
              <a:rPr lang="en-US" dirty="0"/>
              <a:t>It freed Jews from nuisance taxes and allowed them more freedom of movement and job opportunities, but they were still restricted from owning land and worshiping in public. </a:t>
            </a:r>
          </a:p>
        </p:txBody>
      </p:sp>
    </p:spTree>
    <p:extLst>
      <p:ext uri="{BB962C8B-B14F-4D97-AF65-F5344CB8AC3E}">
        <p14:creationId xmlns:p14="http://schemas.microsoft.com/office/powerpoint/2010/main" val="30408095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C562C-91AB-44DC-B763-09630332043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AA8361A-D1D3-41DC-8577-DBB56BD8C38E}"/>
              </a:ext>
            </a:extLst>
          </p:cNvPr>
          <p:cNvSpPr>
            <a:spLocks noGrp="1"/>
          </p:cNvSpPr>
          <p:nvPr>
            <p:ph idx="1"/>
          </p:nvPr>
        </p:nvSpPr>
        <p:spPr/>
        <p:txBody>
          <a:bodyPr/>
          <a:lstStyle/>
          <a:p>
            <a:pPr marL="0" indent="0">
              <a:buNone/>
            </a:pPr>
            <a:r>
              <a:rPr lang="en-US" b="1" u="sng" dirty="0"/>
              <a:t>Popular Religion in the 18</a:t>
            </a:r>
            <a:r>
              <a:rPr lang="en-US" b="1" u="sng" baseline="30000" dirty="0"/>
              <a:t>th</a:t>
            </a:r>
            <a:r>
              <a:rPr lang="en-US" b="1" u="sng" dirty="0"/>
              <a:t> Century </a:t>
            </a:r>
          </a:p>
          <a:p>
            <a:pPr lvl="1"/>
            <a:r>
              <a:rPr lang="en-US" dirty="0"/>
              <a:t>Religious devotion still remained strong in the 18</a:t>
            </a:r>
            <a:r>
              <a:rPr lang="en-US" baseline="30000" dirty="0"/>
              <a:t>th</a:t>
            </a:r>
            <a:r>
              <a:rPr lang="en-US" dirty="0"/>
              <a:t> century. </a:t>
            </a:r>
          </a:p>
          <a:p>
            <a:pPr lvl="1"/>
            <a:endParaRPr lang="en-US" dirty="0"/>
          </a:p>
        </p:txBody>
      </p:sp>
    </p:spTree>
    <p:extLst>
      <p:ext uri="{BB962C8B-B14F-4D97-AF65-F5344CB8AC3E}">
        <p14:creationId xmlns:p14="http://schemas.microsoft.com/office/powerpoint/2010/main" val="29974476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12549-C74B-4BEE-A791-576E00BF9BA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5F588F4-751A-4A31-8D1F-27A1123EE567}"/>
              </a:ext>
            </a:extLst>
          </p:cNvPr>
          <p:cNvSpPr>
            <a:spLocks noGrp="1"/>
          </p:cNvSpPr>
          <p:nvPr>
            <p:ph idx="1"/>
          </p:nvPr>
        </p:nvSpPr>
        <p:spPr/>
        <p:txBody>
          <a:bodyPr/>
          <a:lstStyle/>
          <a:p>
            <a:pPr marL="0" indent="0">
              <a:buNone/>
            </a:pPr>
            <a:r>
              <a:rPr lang="en-US" b="1" u="sng" dirty="0"/>
              <a:t>Catholic Piety </a:t>
            </a:r>
          </a:p>
          <a:p>
            <a:pPr lvl="1"/>
            <a:r>
              <a:rPr lang="en-US" dirty="0"/>
              <a:t>Despite the Reformation, much popular devotion was still directed to an externalized form of worship focusing on prayers to saints, pilgrimages, and devotion to relics and images. </a:t>
            </a:r>
          </a:p>
          <a:p>
            <a:pPr lvl="1"/>
            <a:endParaRPr lang="en-US" dirty="0"/>
          </a:p>
          <a:p>
            <a:pPr lvl="1"/>
            <a:r>
              <a:rPr lang="en-US" dirty="0"/>
              <a:t>Many common people continued to fear witches and relied on the intervention of the saints and the Virgin Mary to save them from personal disasters caused by the devil. </a:t>
            </a:r>
          </a:p>
        </p:txBody>
      </p:sp>
    </p:spTree>
    <p:extLst>
      <p:ext uri="{BB962C8B-B14F-4D97-AF65-F5344CB8AC3E}">
        <p14:creationId xmlns:p14="http://schemas.microsoft.com/office/powerpoint/2010/main" val="5840908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57F18-29E1-483D-A39A-DEA1DF74E2E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9EEF0E9-5857-4408-AD0E-DF67C4B76171}"/>
              </a:ext>
            </a:extLst>
          </p:cNvPr>
          <p:cNvSpPr>
            <a:spLocks noGrp="1"/>
          </p:cNvSpPr>
          <p:nvPr>
            <p:ph idx="1"/>
          </p:nvPr>
        </p:nvSpPr>
        <p:spPr/>
        <p:txBody>
          <a:bodyPr/>
          <a:lstStyle/>
          <a:p>
            <a:pPr marL="0" indent="0">
              <a:buNone/>
            </a:pPr>
            <a:r>
              <a:rPr lang="en-US" b="1" u="sng" dirty="0"/>
              <a:t>Protestant Revivalism </a:t>
            </a:r>
          </a:p>
          <a:p>
            <a:pPr lvl="1"/>
            <a:r>
              <a:rPr lang="en-US" dirty="0"/>
              <a:t>Pietism in Germany was a response to this desire for a deeper personal devotion to God. </a:t>
            </a:r>
          </a:p>
          <a:p>
            <a:pPr lvl="1"/>
            <a:r>
              <a:rPr lang="en-US" dirty="0"/>
              <a:t>Pietism spread by the teachings of Count Nikolaus von Zinzendorf (1700-1760).</a:t>
            </a:r>
          </a:p>
          <a:p>
            <a:pPr lvl="2"/>
            <a:r>
              <a:rPr lang="en-US" dirty="0"/>
              <a:t>His sect- Moravian Brethren</a:t>
            </a:r>
          </a:p>
          <a:p>
            <a:pPr lvl="2"/>
            <a:r>
              <a:rPr lang="en-US" dirty="0"/>
              <a:t>It was the mystical dimensions, the personal experience of God in one’s life that constituted true religious experience. </a:t>
            </a:r>
          </a:p>
          <a:p>
            <a:pPr lvl="2"/>
            <a:endParaRPr lang="en-US" dirty="0"/>
          </a:p>
          <a:p>
            <a:pPr lvl="2"/>
            <a:r>
              <a:rPr lang="en-US" dirty="0"/>
              <a:t>“He who wished to comprehend God with his mind becomes an atheist.” </a:t>
            </a:r>
          </a:p>
        </p:txBody>
      </p:sp>
    </p:spTree>
    <p:extLst>
      <p:ext uri="{BB962C8B-B14F-4D97-AF65-F5344CB8AC3E}">
        <p14:creationId xmlns:p14="http://schemas.microsoft.com/office/powerpoint/2010/main" val="18430681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4E4F0-4697-4E77-B392-5EEDE513E5B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979CCD3-E6F5-45CA-A1B6-931EC58BC992}"/>
              </a:ext>
            </a:extLst>
          </p:cNvPr>
          <p:cNvSpPr>
            <a:spLocks noGrp="1"/>
          </p:cNvSpPr>
          <p:nvPr>
            <p:ph idx="1"/>
          </p:nvPr>
        </p:nvSpPr>
        <p:spPr/>
        <p:txBody>
          <a:bodyPr/>
          <a:lstStyle/>
          <a:p>
            <a:r>
              <a:rPr lang="en-US" dirty="0"/>
              <a:t>The dissenting Protestant groups – Puritans, Quakers, Baptists- were relatively subdued, while the growth of deism seemed to challenge Christianity itself. </a:t>
            </a:r>
          </a:p>
        </p:txBody>
      </p:sp>
    </p:spTree>
    <p:extLst>
      <p:ext uri="{BB962C8B-B14F-4D97-AF65-F5344CB8AC3E}">
        <p14:creationId xmlns:p14="http://schemas.microsoft.com/office/powerpoint/2010/main" val="40780186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433F0-0B8D-483A-9755-33860A61F45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863DADB-6064-48EC-8B4E-435DE1D48918}"/>
              </a:ext>
            </a:extLst>
          </p:cNvPr>
          <p:cNvSpPr>
            <a:spLocks noGrp="1"/>
          </p:cNvSpPr>
          <p:nvPr>
            <p:ph idx="1"/>
          </p:nvPr>
        </p:nvSpPr>
        <p:spPr/>
        <p:txBody>
          <a:bodyPr/>
          <a:lstStyle/>
          <a:p>
            <a:r>
              <a:rPr lang="en-US" dirty="0"/>
              <a:t>John Wesley (1703-1791)</a:t>
            </a:r>
          </a:p>
          <a:p>
            <a:pPr lvl="1"/>
            <a:r>
              <a:rPr lang="en-US" dirty="0"/>
              <a:t>Anglican Minister </a:t>
            </a:r>
          </a:p>
          <a:p>
            <a:pPr lvl="1"/>
            <a:r>
              <a:rPr lang="en-US" dirty="0"/>
              <a:t>Experienced a deep spiritual crisis and underwent a mystical experience. </a:t>
            </a:r>
          </a:p>
          <a:p>
            <a:pPr lvl="1"/>
            <a:r>
              <a:rPr lang="en-US" dirty="0"/>
              <a:t>To Wesley, all could be saved by experiencing God and opening the doors to his grace. </a:t>
            </a:r>
          </a:p>
          <a:p>
            <a:pPr lvl="1"/>
            <a:endParaRPr lang="en-US" dirty="0"/>
          </a:p>
          <a:p>
            <a:pPr lvl="1"/>
            <a:r>
              <a:rPr lang="en-US" dirty="0"/>
              <a:t>Converts were organized into so-called Methodist societies or chapels in which they could aid each other in doing the good works the Wesley considered a component of salvation. </a:t>
            </a:r>
          </a:p>
          <a:p>
            <a:pPr lvl="1"/>
            <a:r>
              <a:rPr lang="en-US" dirty="0"/>
              <a:t>After his death, Methodism separated from the Anglican church. </a:t>
            </a:r>
          </a:p>
        </p:txBody>
      </p:sp>
    </p:spTree>
    <p:extLst>
      <p:ext uri="{BB962C8B-B14F-4D97-AF65-F5344CB8AC3E}">
        <p14:creationId xmlns:p14="http://schemas.microsoft.com/office/powerpoint/2010/main" val="6542753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3955E-FCED-40CA-BA3D-953CEA90799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B307DA3-C328-4889-B1A3-467E14803C14}"/>
              </a:ext>
            </a:extLst>
          </p:cNvPr>
          <p:cNvSpPr>
            <a:spLocks noGrp="1"/>
          </p:cNvSpPr>
          <p:nvPr>
            <p:ph idx="1"/>
          </p:nvPr>
        </p:nvSpPr>
        <p:spPr/>
        <p:txBody>
          <a:bodyPr/>
          <a:lstStyle/>
          <a:p>
            <a:r>
              <a:rPr lang="en-US" dirty="0"/>
              <a:t>Methodism was an important revival of Christianity and proved that the need for spiritual experience had not been expunged by the 18</a:t>
            </a:r>
            <a:r>
              <a:rPr lang="en-US" baseline="30000" dirty="0"/>
              <a:t>th</a:t>
            </a:r>
            <a:r>
              <a:rPr lang="en-US" dirty="0"/>
              <a:t> century search for reason. </a:t>
            </a:r>
          </a:p>
        </p:txBody>
      </p:sp>
    </p:spTree>
    <p:extLst>
      <p:ext uri="{BB962C8B-B14F-4D97-AF65-F5344CB8AC3E}">
        <p14:creationId xmlns:p14="http://schemas.microsoft.com/office/powerpoint/2010/main" val="26075251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F77B0-CCFB-4ED1-AB02-82F3480A3C3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1F2297-9089-48CF-8A8E-859B10150F01}"/>
              </a:ext>
            </a:extLst>
          </p:cNvPr>
          <p:cNvSpPr>
            <a:spLocks noGrp="1"/>
          </p:cNvSpPr>
          <p:nvPr>
            <p:ph idx="1"/>
          </p:nvPr>
        </p:nvSpPr>
        <p:spPr/>
        <p:txBody>
          <a:bodyPr/>
          <a:lstStyle/>
          <a:p>
            <a:r>
              <a:rPr lang="en-US" dirty="0"/>
              <a:t>Though much of the great art and music of the time was religious, the thought of the time was antireligious as life became increasingly secularized and men of reason attacked the established churches. </a:t>
            </a:r>
          </a:p>
          <a:p>
            <a:endParaRPr lang="en-US" dirty="0"/>
          </a:p>
          <a:p>
            <a:r>
              <a:rPr lang="en-US" dirty="0"/>
              <a:t>Yet most Europeans were still Christians. </a:t>
            </a:r>
          </a:p>
        </p:txBody>
      </p:sp>
    </p:spTree>
    <p:extLst>
      <p:ext uri="{BB962C8B-B14F-4D97-AF65-F5344CB8AC3E}">
        <p14:creationId xmlns:p14="http://schemas.microsoft.com/office/powerpoint/2010/main" val="539364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D9E23C-7CF1-429C-9395-193CDB8E9BE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5187810-2A74-4A0A-85F7-24DFD014DBC6}"/>
              </a:ext>
            </a:extLst>
          </p:cNvPr>
          <p:cNvSpPr>
            <a:spLocks noGrp="1"/>
          </p:cNvSpPr>
          <p:nvPr>
            <p:ph idx="1"/>
          </p:nvPr>
        </p:nvSpPr>
        <p:spPr/>
        <p:txBody>
          <a:bodyPr/>
          <a:lstStyle/>
          <a:p>
            <a:pPr marL="0" indent="0">
              <a:buNone/>
            </a:pPr>
            <a:r>
              <a:rPr lang="en-US" b="1" u="sng" dirty="0"/>
              <a:t>The Instrumental Church </a:t>
            </a:r>
          </a:p>
          <a:p>
            <a:r>
              <a:rPr lang="en-US" dirty="0"/>
              <a:t>Conservative institutions that upheld society’s hierarchical structure, privileged classes, and traditions. </a:t>
            </a:r>
          </a:p>
          <a:p>
            <a:endParaRPr lang="en-US" dirty="0"/>
          </a:p>
          <a:p>
            <a:r>
              <a:rPr lang="en-US" dirty="0"/>
              <a:t>In addition to providing religious services, the parish church kept records of births, deaths, and marriages; provided charity for the poor; supervised whatever primary education there was; and cared for orphans. </a:t>
            </a:r>
          </a:p>
        </p:txBody>
      </p:sp>
    </p:spTree>
    <p:extLst>
      <p:ext uri="{BB962C8B-B14F-4D97-AF65-F5344CB8AC3E}">
        <p14:creationId xmlns:p14="http://schemas.microsoft.com/office/powerpoint/2010/main" val="1010658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20B68-5095-4F7A-A787-0B23BC902E5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4163F10-81C1-42F9-A5DB-54C92AFF0116}"/>
              </a:ext>
            </a:extLst>
          </p:cNvPr>
          <p:cNvSpPr>
            <a:spLocks noGrp="1"/>
          </p:cNvSpPr>
          <p:nvPr>
            <p:ph idx="1"/>
          </p:nvPr>
        </p:nvSpPr>
        <p:spPr/>
        <p:txBody>
          <a:bodyPr/>
          <a:lstStyle/>
          <a:p>
            <a:pPr marL="0" indent="0">
              <a:buNone/>
            </a:pPr>
            <a:r>
              <a:rPr lang="en-US" b="1" u="sng" dirty="0"/>
              <a:t>Church-State Relations </a:t>
            </a:r>
          </a:p>
          <a:p>
            <a:r>
              <a:rPr lang="en-US" dirty="0"/>
              <a:t>Early on, the Protestant Reformation had solved the problem of the relationship between church and state by establishing the principle of state control over the churches. </a:t>
            </a:r>
          </a:p>
        </p:txBody>
      </p:sp>
    </p:spTree>
    <p:extLst>
      <p:ext uri="{BB962C8B-B14F-4D97-AF65-F5344CB8AC3E}">
        <p14:creationId xmlns:p14="http://schemas.microsoft.com/office/powerpoint/2010/main" val="19781745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DE273-FF2D-47FC-A420-7B0A5F07C1D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CCAA344-3F46-41FF-A890-3CEE95825A75}"/>
              </a:ext>
            </a:extLst>
          </p:cNvPr>
          <p:cNvSpPr>
            <a:spLocks noGrp="1"/>
          </p:cNvSpPr>
          <p:nvPr>
            <p:ph idx="1"/>
          </p:nvPr>
        </p:nvSpPr>
        <p:spPr/>
        <p:txBody>
          <a:bodyPr/>
          <a:lstStyle/>
          <a:p>
            <a:r>
              <a:rPr lang="en-US" dirty="0"/>
              <a:t>In 1700, the Catholic church still exercised much power in Catholic European states: Spain, Portugal, France, Italy, the Habsburg Empire, Poland, and most of southern Germany. </a:t>
            </a:r>
          </a:p>
          <a:p>
            <a:endParaRPr lang="en-US" dirty="0"/>
          </a:p>
          <a:p>
            <a:r>
              <a:rPr lang="en-US" dirty="0"/>
              <a:t>The church also continued to possess enormous wealth. </a:t>
            </a:r>
          </a:p>
          <a:p>
            <a:r>
              <a:rPr lang="en-US" dirty="0"/>
              <a:t>In most Catholic countries, the highest clerics, such as bishops, archbishops, abbots, and abbesses, were members of the upper class, especially the landed nobility, and received enormous revenues from their landed estates and tithes form the faithful. </a:t>
            </a:r>
          </a:p>
        </p:txBody>
      </p:sp>
    </p:spTree>
    <p:extLst>
      <p:ext uri="{BB962C8B-B14F-4D97-AF65-F5344CB8AC3E}">
        <p14:creationId xmlns:p14="http://schemas.microsoft.com/office/powerpoint/2010/main" val="12882736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697C-73BC-487F-A7C5-61560647361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5BDF334-A4AC-4B9E-B60F-23487D455430}"/>
              </a:ext>
            </a:extLst>
          </p:cNvPr>
          <p:cNvSpPr>
            <a:spLocks noGrp="1"/>
          </p:cNvSpPr>
          <p:nvPr>
            <p:ph idx="1"/>
          </p:nvPr>
        </p:nvSpPr>
        <p:spPr/>
        <p:txBody>
          <a:bodyPr/>
          <a:lstStyle/>
          <a:p>
            <a:r>
              <a:rPr lang="en-US" dirty="0"/>
              <a:t>The dissolution of the Jesuit order,  the pillar of Catholic fanaticism and strength, was yet another victory for Catholic governments determined to win control over their churches. </a:t>
            </a:r>
          </a:p>
        </p:txBody>
      </p:sp>
    </p:spTree>
    <p:extLst>
      <p:ext uri="{BB962C8B-B14F-4D97-AF65-F5344CB8AC3E}">
        <p14:creationId xmlns:p14="http://schemas.microsoft.com/office/powerpoint/2010/main" val="21274514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A9991-18C6-4931-80A0-A1692DBB134A}"/>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1D4F875C-741D-4317-BC9D-A5692DE789D1}"/>
              </a:ext>
            </a:extLst>
          </p:cNvPr>
          <p:cNvSpPr>
            <a:spLocks noGrp="1"/>
          </p:cNvSpPr>
          <p:nvPr>
            <p:ph idx="1"/>
          </p:nvPr>
        </p:nvSpPr>
        <p:spPr/>
        <p:txBody>
          <a:bodyPr/>
          <a:lstStyle/>
          <a:p>
            <a:pPr marL="0" indent="0">
              <a:buNone/>
            </a:pPr>
            <a:r>
              <a:rPr lang="en-US" b="1" u="sng" dirty="0"/>
              <a:t>Toleration and Religious Minorities </a:t>
            </a:r>
          </a:p>
          <a:p>
            <a:r>
              <a:rPr lang="en-US" dirty="0"/>
              <a:t>A call for religious toleration by the philosophes </a:t>
            </a:r>
          </a:p>
          <a:p>
            <a:r>
              <a:rPr lang="en-US" dirty="0"/>
              <a:t>No ruler was more interested in the </a:t>
            </a:r>
            <a:r>
              <a:rPr lang="en-US" dirty="0" err="1"/>
              <a:t>philosohes</a:t>
            </a:r>
            <a:r>
              <a:rPr lang="en-US" dirty="0"/>
              <a:t>’ call for religious toleration than Joseph II of Austria. </a:t>
            </a:r>
          </a:p>
          <a:p>
            <a:r>
              <a:rPr lang="en-US" dirty="0"/>
              <a:t>His Toleration Patent of 1781, while recognizing Catholicism’s public practice, granted Lutherans, Calvinists, and Greek Orthodox the right to worship privately. </a:t>
            </a:r>
          </a:p>
        </p:txBody>
      </p:sp>
    </p:spTree>
    <p:extLst>
      <p:ext uri="{BB962C8B-B14F-4D97-AF65-F5344CB8AC3E}">
        <p14:creationId xmlns:p14="http://schemas.microsoft.com/office/powerpoint/2010/main" val="16805493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DEA8C-EAF9-44B9-89A2-8E05D5FEE98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7232EB9-592E-47B2-81B0-CFF71076F8C6}"/>
              </a:ext>
            </a:extLst>
          </p:cNvPr>
          <p:cNvSpPr>
            <a:spLocks noGrp="1"/>
          </p:cNvSpPr>
          <p:nvPr>
            <p:ph idx="1"/>
          </p:nvPr>
        </p:nvSpPr>
        <p:spPr/>
        <p:txBody>
          <a:bodyPr/>
          <a:lstStyle/>
          <a:p>
            <a:pPr marL="0" indent="0">
              <a:buNone/>
            </a:pPr>
            <a:r>
              <a:rPr lang="en-US" b="1" u="sng" dirty="0"/>
              <a:t>Toleration of the Jews </a:t>
            </a:r>
          </a:p>
          <a:p>
            <a:r>
              <a:rPr lang="en-US" dirty="0"/>
              <a:t>The Jews remained the despised religious minority of Europe.</a:t>
            </a:r>
          </a:p>
          <a:p>
            <a:r>
              <a:rPr lang="en-US" dirty="0"/>
              <a:t>The largest number of Jews, known as the Ashkenazic Jews, lived in eastern Europe. </a:t>
            </a:r>
          </a:p>
          <a:p>
            <a:r>
              <a:rPr lang="en-US" dirty="0"/>
              <a:t>Jews were restricted in their movements, forbidden to own land or hold many jobs, forced to pay burdensome special taxes, and also subject to periodic outbursts of popular wrath. </a:t>
            </a:r>
          </a:p>
        </p:txBody>
      </p:sp>
    </p:spTree>
    <p:extLst>
      <p:ext uri="{BB962C8B-B14F-4D97-AF65-F5344CB8AC3E}">
        <p14:creationId xmlns:p14="http://schemas.microsoft.com/office/powerpoint/2010/main" val="12299534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56E85-E401-4299-8FC3-06105BDECAF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CA83673-E8AF-4E6F-A41B-BBCF67EA3EB7}"/>
              </a:ext>
            </a:extLst>
          </p:cNvPr>
          <p:cNvSpPr>
            <a:spLocks noGrp="1"/>
          </p:cNvSpPr>
          <p:nvPr>
            <p:ph idx="1"/>
          </p:nvPr>
        </p:nvSpPr>
        <p:spPr/>
        <p:txBody>
          <a:bodyPr/>
          <a:lstStyle/>
          <a:p>
            <a:r>
              <a:rPr lang="en-US" dirty="0"/>
              <a:t>The resulting pogroms, in which Jewish communities were looted and massacred, made Jewish existence precarious and dependent on the favor of their territorial rulers </a:t>
            </a:r>
          </a:p>
        </p:txBody>
      </p:sp>
    </p:spTree>
    <p:extLst>
      <p:ext uri="{BB962C8B-B14F-4D97-AF65-F5344CB8AC3E}">
        <p14:creationId xmlns:p14="http://schemas.microsoft.com/office/powerpoint/2010/main" val="107128054"/>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1B2F36"/>
      </a:dk2>
      <a:lt2>
        <a:srgbClr val="F3F3F2"/>
      </a:lt2>
      <a:accent1>
        <a:srgbClr val="A38D51"/>
      </a:accent1>
      <a:accent2>
        <a:srgbClr val="5A3D40"/>
      </a:accent2>
      <a:accent3>
        <a:srgbClr val="5D988C"/>
      </a:accent3>
      <a:accent4>
        <a:srgbClr val="A85752"/>
      </a:accent4>
      <a:accent5>
        <a:srgbClr val="809A67"/>
      </a:accent5>
      <a:accent6>
        <a:srgbClr val="67645A"/>
      </a:accent6>
      <a:hlink>
        <a:srgbClr val="5D988C"/>
      </a:hlink>
      <a:folHlink>
        <a:srgbClr val="8467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9E77EDF1-0821-4215-BD6E-A2D49F02550D}"/>
    </a:ext>
  </a:extLst>
</a:theme>
</file>

<file path=docProps/app.xml><?xml version="1.0" encoding="utf-8"?>
<Properties xmlns="http://schemas.openxmlformats.org/officeDocument/2006/extended-properties" xmlns:vt="http://schemas.openxmlformats.org/officeDocument/2006/docPropsVTypes">
  <Template>TM10001106[[fn=Badge]]</Template>
  <TotalTime>229</TotalTime>
  <Words>829</Words>
  <Application>Microsoft Office PowerPoint</Application>
  <PresentationFormat>Widescreen</PresentationFormat>
  <Paragraphs>54</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Gill Sans MT</vt:lpstr>
      <vt:lpstr>Impact</vt:lpstr>
      <vt:lpstr>Badge</vt:lpstr>
      <vt:lpstr>Ap European history  chapter 17 section3 religion and churches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European history  chapter 17 section3 religion and churches </dc:title>
  <dc:creator>Tyler Moudry</dc:creator>
  <cp:lastModifiedBy>Tyler Moudry</cp:lastModifiedBy>
  <cp:revision>5</cp:revision>
  <dcterms:created xsi:type="dcterms:W3CDTF">2018-12-05T05:37:06Z</dcterms:created>
  <dcterms:modified xsi:type="dcterms:W3CDTF">2018-12-05T09:26:22Z</dcterms:modified>
</cp:coreProperties>
</file>