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9" r:id="rId19"/>
    <p:sldId id="280" r:id="rId20"/>
    <p:sldId id="282" r:id="rId21"/>
    <p:sldId id="281"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12/4/2018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12/4/2018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12/4/2018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12/4/2018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12/4/2018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39B7-0766-4163-A4A7-7AC8C603B1C6}"/>
              </a:ext>
            </a:extLst>
          </p:cNvPr>
          <p:cNvSpPr>
            <a:spLocks noGrp="1"/>
          </p:cNvSpPr>
          <p:nvPr>
            <p:ph type="ctrTitle"/>
          </p:nvPr>
        </p:nvSpPr>
        <p:spPr/>
        <p:txBody>
          <a:bodyPr/>
          <a:lstStyle/>
          <a:p>
            <a:r>
              <a:rPr lang="en-US" dirty="0"/>
              <a:t>AP European History </a:t>
            </a:r>
          </a:p>
        </p:txBody>
      </p:sp>
      <p:sp>
        <p:nvSpPr>
          <p:cNvPr id="3" name="Subtitle 2">
            <a:extLst>
              <a:ext uri="{FF2B5EF4-FFF2-40B4-BE49-F238E27FC236}">
                <a16:creationId xmlns:a16="http://schemas.microsoft.com/office/drawing/2014/main" id="{DB49FDA1-D288-4B08-B79C-6918CC6BF3D9}"/>
              </a:ext>
            </a:extLst>
          </p:cNvPr>
          <p:cNvSpPr>
            <a:spLocks noGrp="1"/>
          </p:cNvSpPr>
          <p:nvPr>
            <p:ph type="subTitle" idx="1"/>
          </p:nvPr>
        </p:nvSpPr>
        <p:spPr/>
        <p:txBody>
          <a:bodyPr/>
          <a:lstStyle/>
          <a:p>
            <a:r>
              <a:rPr lang="en-US" dirty="0"/>
              <a:t>Chapter 17 Section 2: Culture and Society in the Enlightenment </a:t>
            </a:r>
          </a:p>
        </p:txBody>
      </p:sp>
    </p:spTree>
    <p:extLst>
      <p:ext uri="{BB962C8B-B14F-4D97-AF65-F5344CB8AC3E}">
        <p14:creationId xmlns:p14="http://schemas.microsoft.com/office/powerpoint/2010/main" val="42313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98E61-9B80-4649-BC91-12EFB32739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006400-CB61-485D-B870-756E5CD322B1}"/>
              </a:ext>
            </a:extLst>
          </p:cNvPr>
          <p:cNvSpPr>
            <a:spLocks noGrp="1"/>
          </p:cNvSpPr>
          <p:nvPr>
            <p:ph idx="1"/>
          </p:nvPr>
        </p:nvSpPr>
        <p:spPr/>
        <p:txBody>
          <a:bodyPr/>
          <a:lstStyle/>
          <a:p>
            <a:pPr marL="0" indent="0">
              <a:buNone/>
            </a:pPr>
            <a:r>
              <a:rPr lang="en-US" dirty="0"/>
              <a:t>Baroque musical style techniques </a:t>
            </a:r>
          </a:p>
          <a:p>
            <a:pPr lvl="1"/>
            <a:r>
              <a:rPr lang="en-US" dirty="0"/>
              <a:t>Johann Sebastian Bach (1685-1750)</a:t>
            </a:r>
          </a:p>
          <a:p>
            <a:pPr lvl="2"/>
            <a:r>
              <a:rPr lang="en-US" dirty="0"/>
              <a:t>Held the post of organist and music director at a number of small German courts before becoming director of church music at the Church of Saint Thomas in Leipzig in 1723. </a:t>
            </a:r>
          </a:p>
          <a:p>
            <a:pPr lvl="2"/>
            <a:r>
              <a:rPr lang="en-US" dirty="0"/>
              <a:t>There Bach composed his Mass in B Minor, his Saint Matthew’s Passion, and the cantatas and motets that have established his reputation as one of the greatest composers of all time. </a:t>
            </a:r>
          </a:p>
          <a:p>
            <a:pPr lvl="2"/>
            <a:endParaRPr lang="en-US" dirty="0"/>
          </a:p>
          <a:p>
            <a:pPr lvl="2"/>
            <a:r>
              <a:rPr lang="en-US" dirty="0"/>
              <a:t>For Bach, music was above all a means to worship God; in his own words, his task in life was to make “well-ordered music in the honor of God.” </a:t>
            </a:r>
          </a:p>
        </p:txBody>
      </p:sp>
    </p:spTree>
    <p:extLst>
      <p:ext uri="{BB962C8B-B14F-4D97-AF65-F5344CB8AC3E}">
        <p14:creationId xmlns:p14="http://schemas.microsoft.com/office/powerpoint/2010/main" val="287149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B8630-21CC-4701-A802-26F0D34737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5EB9CF-69E9-443A-88B2-C8F5B44AC3A5}"/>
              </a:ext>
            </a:extLst>
          </p:cNvPr>
          <p:cNvSpPr>
            <a:spLocks noGrp="1"/>
          </p:cNvSpPr>
          <p:nvPr>
            <p:ph idx="1"/>
          </p:nvPr>
        </p:nvSpPr>
        <p:spPr/>
        <p:txBody>
          <a:bodyPr/>
          <a:lstStyle/>
          <a:p>
            <a:r>
              <a:rPr lang="en-US" dirty="0"/>
              <a:t>George Frederick Handel ( 1685-1759)</a:t>
            </a:r>
          </a:p>
          <a:p>
            <a:pPr lvl="1"/>
            <a:r>
              <a:rPr lang="en-US" dirty="0"/>
              <a:t>Secular in temperament </a:t>
            </a:r>
          </a:p>
          <a:p>
            <a:pPr lvl="1"/>
            <a:r>
              <a:rPr lang="en-US" dirty="0"/>
              <a:t>Spent most of his adult life attempting to run an opera company. </a:t>
            </a:r>
          </a:p>
          <a:p>
            <a:pPr lvl="1"/>
            <a:r>
              <a:rPr lang="en-US" dirty="0"/>
              <a:t>He wrote music for large public audiences and was not averse to writing huge, unusual-sounding pieces. </a:t>
            </a:r>
          </a:p>
          <a:p>
            <a:pPr lvl="1"/>
            <a:endParaRPr lang="en-US" dirty="0"/>
          </a:p>
          <a:p>
            <a:pPr lvl="2"/>
            <a:r>
              <a:rPr lang="en-US" dirty="0"/>
              <a:t>The band for his Fireworks Music was supposes to be accompanied by 101 cannons. </a:t>
            </a:r>
          </a:p>
        </p:txBody>
      </p:sp>
    </p:spTree>
    <p:extLst>
      <p:ext uri="{BB962C8B-B14F-4D97-AF65-F5344CB8AC3E}">
        <p14:creationId xmlns:p14="http://schemas.microsoft.com/office/powerpoint/2010/main" val="133021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AFCC5-A5B3-4958-A3E7-5FBA8AADBB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2DCB05-ADA7-4E3E-9C0A-88CA306673CF}"/>
              </a:ext>
            </a:extLst>
          </p:cNvPr>
          <p:cNvSpPr>
            <a:spLocks noGrp="1"/>
          </p:cNvSpPr>
          <p:nvPr>
            <p:ph idx="1"/>
          </p:nvPr>
        </p:nvSpPr>
        <p:spPr/>
        <p:txBody>
          <a:bodyPr>
            <a:normAutofit/>
          </a:bodyPr>
          <a:lstStyle/>
          <a:p>
            <a:r>
              <a:rPr lang="en-US" sz="3200" dirty="0"/>
              <a:t>Handel is, ironically, probably best known for his religious music. </a:t>
            </a:r>
          </a:p>
          <a:p>
            <a:r>
              <a:rPr lang="en-US" sz="3200" dirty="0"/>
              <a:t>His Messiah has been called “one of those rare works that appeal immediately to everyone, and yet is indisputably a masterpiece of the highest order. </a:t>
            </a:r>
          </a:p>
        </p:txBody>
      </p:sp>
    </p:spTree>
    <p:extLst>
      <p:ext uri="{BB962C8B-B14F-4D97-AF65-F5344CB8AC3E}">
        <p14:creationId xmlns:p14="http://schemas.microsoft.com/office/powerpoint/2010/main" val="686398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5053-7462-44EE-8C41-00A2A99CB3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0DCFC1-95BC-446E-99BF-D150F215E9A9}"/>
              </a:ext>
            </a:extLst>
          </p:cNvPr>
          <p:cNvSpPr>
            <a:spLocks noGrp="1"/>
          </p:cNvSpPr>
          <p:nvPr>
            <p:ph idx="1"/>
          </p:nvPr>
        </p:nvSpPr>
        <p:spPr/>
        <p:txBody>
          <a:bodyPr>
            <a:normAutofit/>
          </a:bodyPr>
          <a:lstStyle/>
          <a:p>
            <a:r>
              <a:rPr lang="en-US" sz="2400" dirty="0"/>
              <a:t>The classical era (1750-1830) </a:t>
            </a:r>
          </a:p>
          <a:p>
            <a:pPr lvl="1"/>
            <a:r>
              <a:rPr lang="en-US" sz="2400" dirty="0"/>
              <a:t>Represented by two great innovators </a:t>
            </a:r>
          </a:p>
          <a:p>
            <a:pPr lvl="1"/>
            <a:r>
              <a:rPr lang="en-US" sz="2400" dirty="0" err="1"/>
              <a:t>Hadyn</a:t>
            </a:r>
            <a:r>
              <a:rPr lang="en-US" sz="2400" dirty="0"/>
              <a:t> and Mozart </a:t>
            </a:r>
          </a:p>
        </p:txBody>
      </p:sp>
    </p:spTree>
    <p:extLst>
      <p:ext uri="{BB962C8B-B14F-4D97-AF65-F5344CB8AC3E}">
        <p14:creationId xmlns:p14="http://schemas.microsoft.com/office/powerpoint/2010/main" val="2484161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D8416-F244-46C5-B60F-5A989CC21B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0846F5-D8C8-4FB3-8E09-B50FCA4CA0CA}"/>
              </a:ext>
            </a:extLst>
          </p:cNvPr>
          <p:cNvSpPr>
            <a:spLocks noGrp="1"/>
          </p:cNvSpPr>
          <p:nvPr>
            <p:ph idx="1"/>
          </p:nvPr>
        </p:nvSpPr>
        <p:spPr/>
        <p:txBody>
          <a:bodyPr/>
          <a:lstStyle/>
          <a:p>
            <a:r>
              <a:rPr lang="en-US" dirty="0"/>
              <a:t>Franz Joseph Haydn (1732-1809) </a:t>
            </a:r>
          </a:p>
          <a:p>
            <a:pPr lvl="1"/>
            <a:r>
              <a:rPr lang="en-US" dirty="0"/>
              <a:t>Spent most of his adult life as musical director for the wealthy Hungarian princes, the Esterhazy brothers. </a:t>
            </a:r>
          </a:p>
          <a:p>
            <a:pPr lvl="1"/>
            <a:r>
              <a:rPr lang="en-US" dirty="0"/>
              <a:t>He composed 104 symphonies in addition to string quartets, concerti, songs, oratorios, and Masses. </a:t>
            </a:r>
          </a:p>
          <a:p>
            <a:pPr lvl="1"/>
            <a:r>
              <a:rPr lang="en-US" dirty="0"/>
              <a:t>In 1790 and 1794 he traveled to England and was introduced to a world where musicians wrote for the public concerts rather than princely patrons. </a:t>
            </a:r>
          </a:p>
          <a:p>
            <a:pPr lvl="1"/>
            <a:r>
              <a:rPr lang="en-US" dirty="0"/>
              <a:t>This liberty as he called it, induced him to write his two great oratorios, </a:t>
            </a:r>
            <a:r>
              <a:rPr lang="en-US" b="1" i="1" dirty="0"/>
              <a:t>The Creation </a:t>
            </a:r>
            <a:r>
              <a:rPr lang="en-US" dirty="0"/>
              <a:t>and</a:t>
            </a:r>
            <a:r>
              <a:rPr lang="en-US" b="1" i="1" dirty="0"/>
              <a:t> The Seasons. </a:t>
            </a:r>
          </a:p>
        </p:txBody>
      </p:sp>
    </p:spTree>
    <p:extLst>
      <p:ext uri="{BB962C8B-B14F-4D97-AF65-F5344CB8AC3E}">
        <p14:creationId xmlns:p14="http://schemas.microsoft.com/office/powerpoint/2010/main" val="1091423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B11A8-82FE-4D0A-A2C6-4438CF75EB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B506EE-C43B-4251-9FF6-7BBEA37E8846}"/>
              </a:ext>
            </a:extLst>
          </p:cNvPr>
          <p:cNvSpPr>
            <a:spLocks noGrp="1"/>
          </p:cNvSpPr>
          <p:nvPr>
            <p:ph idx="1"/>
          </p:nvPr>
        </p:nvSpPr>
        <p:spPr/>
        <p:txBody>
          <a:bodyPr/>
          <a:lstStyle/>
          <a:p>
            <a:r>
              <a:rPr lang="en-US" dirty="0"/>
              <a:t>Wolfgang Amadeus Mozart (1756-1791)</a:t>
            </a:r>
          </a:p>
          <a:p>
            <a:pPr lvl="1"/>
            <a:r>
              <a:rPr lang="en-US" dirty="0"/>
              <a:t>Gave his first harpsichord concert at six and wrote his first opera at twelve. </a:t>
            </a:r>
          </a:p>
          <a:p>
            <a:pPr lvl="1"/>
            <a:r>
              <a:rPr lang="en-US" dirty="0"/>
              <a:t>His failure to find a permanent patron made his life miserable. </a:t>
            </a:r>
          </a:p>
          <a:p>
            <a:pPr lvl="1"/>
            <a:r>
              <a:rPr lang="en-US" dirty="0"/>
              <a:t>He still wrote prolifically and passionately until he died a debt-ridden pauper at thirty-five. </a:t>
            </a:r>
          </a:p>
          <a:p>
            <a:pPr lvl="1"/>
            <a:endParaRPr lang="en-US" dirty="0"/>
          </a:p>
          <a:p>
            <a:pPr lvl="2"/>
            <a:r>
              <a:rPr lang="en-US" b="1" i="1" dirty="0"/>
              <a:t>The Marriage of Figaro </a:t>
            </a:r>
            <a:r>
              <a:rPr lang="en-US" dirty="0"/>
              <a:t>-  a valet outwits and out-sings his noble employers </a:t>
            </a:r>
          </a:p>
          <a:p>
            <a:pPr lvl="2"/>
            <a:r>
              <a:rPr lang="en-US" b="1" i="1" dirty="0"/>
              <a:t>Don Giovanni </a:t>
            </a:r>
            <a:r>
              <a:rPr lang="en-US" dirty="0"/>
              <a:t>– “a black comedy” about the havoc Don Giovanni wrought on earth before he </a:t>
            </a:r>
            <a:r>
              <a:rPr lang="en-US" dirty="0" err="1"/>
              <a:t>descened</a:t>
            </a:r>
            <a:r>
              <a:rPr lang="en-US" dirty="0"/>
              <a:t> into hell. </a:t>
            </a:r>
          </a:p>
          <a:p>
            <a:pPr lvl="2"/>
            <a:r>
              <a:rPr lang="en-US" b="1" i="1" dirty="0"/>
              <a:t>The Magic Flute </a:t>
            </a:r>
          </a:p>
        </p:txBody>
      </p:sp>
    </p:spTree>
    <p:extLst>
      <p:ext uri="{BB962C8B-B14F-4D97-AF65-F5344CB8AC3E}">
        <p14:creationId xmlns:p14="http://schemas.microsoft.com/office/powerpoint/2010/main" val="3094482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D3FA-ACCC-41E3-97DE-EE3DCF1789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1F3E96-3726-4D0C-8EBA-E4065C3ED0E8}"/>
              </a:ext>
            </a:extLst>
          </p:cNvPr>
          <p:cNvSpPr>
            <a:spLocks noGrp="1"/>
          </p:cNvSpPr>
          <p:nvPr>
            <p:ph idx="1"/>
          </p:nvPr>
        </p:nvSpPr>
        <p:spPr/>
        <p:txBody>
          <a:bodyPr/>
          <a:lstStyle/>
          <a:p>
            <a:pPr marL="0" indent="0">
              <a:buNone/>
            </a:pPr>
            <a:r>
              <a:rPr lang="en-US" b="1" u="sng" dirty="0"/>
              <a:t>The Development of the Novel </a:t>
            </a:r>
          </a:p>
          <a:p>
            <a:r>
              <a:rPr lang="en-US" dirty="0"/>
              <a:t>Grew out of medieval romances and the picaresque stories of the 16</a:t>
            </a:r>
            <a:r>
              <a:rPr lang="en-US" baseline="30000" dirty="0"/>
              <a:t>th</a:t>
            </a:r>
            <a:r>
              <a:rPr lang="en-US" dirty="0"/>
              <a:t> century. </a:t>
            </a:r>
          </a:p>
          <a:p>
            <a:r>
              <a:rPr lang="en-US" dirty="0"/>
              <a:t>The English are credited with establishing the modern novel as the chief vehicle for fiction writing. </a:t>
            </a:r>
          </a:p>
          <a:p>
            <a:r>
              <a:rPr lang="en-US" dirty="0"/>
              <a:t>With no established rules, the novel was open to much experimentation. </a:t>
            </a:r>
          </a:p>
          <a:p>
            <a:r>
              <a:rPr lang="en-US" dirty="0"/>
              <a:t>It also proved especially attractive to women readers and women writers. </a:t>
            </a:r>
          </a:p>
        </p:txBody>
      </p:sp>
    </p:spTree>
    <p:extLst>
      <p:ext uri="{BB962C8B-B14F-4D97-AF65-F5344CB8AC3E}">
        <p14:creationId xmlns:p14="http://schemas.microsoft.com/office/powerpoint/2010/main" val="163649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8BE5-2124-4A6A-8A33-8C43C8CDD4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3A0440-8989-4F0B-AD81-49ECAF9CA12C}"/>
              </a:ext>
            </a:extLst>
          </p:cNvPr>
          <p:cNvSpPr>
            <a:spLocks noGrp="1"/>
          </p:cNvSpPr>
          <p:nvPr>
            <p:ph idx="1"/>
          </p:nvPr>
        </p:nvSpPr>
        <p:spPr/>
        <p:txBody>
          <a:bodyPr/>
          <a:lstStyle/>
          <a:p>
            <a:r>
              <a:rPr lang="en-US" dirty="0"/>
              <a:t>Samuel Richardson (1689- 1761) </a:t>
            </a:r>
          </a:p>
          <a:p>
            <a:pPr lvl="1"/>
            <a:r>
              <a:rPr lang="en-US" dirty="0"/>
              <a:t>A printer by trade </a:t>
            </a:r>
          </a:p>
          <a:p>
            <a:pPr lvl="1"/>
            <a:r>
              <a:rPr lang="en-US" dirty="0"/>
              <a:t>Did not turn to writing until his fifties. </a:t>
            </a:r>
          </a:p>
          <a:p>
            <a:pPr lvl="1"/>
            <a:r>
              <a:rPr lang="en-US" dirty="0"/>
              <a:t>First novel – </a:t>
            </a:r>
            <a:r>
              <a:rPr lang="en-US" b="1" i="1" dirty="0"/>
              <a:t>Pamela: or Virtue Rewarded</a:t>
            </a:r>
            <a:r>
              <a:rPr lang="en-US" dirty="0"/>
              <a:t>, - focused on a servant girl’s resistance to numerous seduction attempts by her master. </a:t>
            </a:r>
          </a:p>
          <a:p>
            <a:pPr marL="457200" lvl="1" indent="0">
              <a:buNone/>
            </a:pPr>
            <a:r>
              <a:rPr lang="en-US" dirty="0"/>
              <a:t>- Finally, by reading the girl’s letters describing her feelings about his efforts, the master realizes that she has a good mind as well as body and marries her.  </a:t>
            </a:r>
          </a:p>
        </p:txBody>
      </p:sp>
    </p:spTree>
    <p:extLst>
      <p:ext uri="{BB962C8B-B14F-4D97-AF65-F5344CB8AC3E}">
        <p14:creationId xmlns:p14="http://schemas.microsoft.com/office/powerpoint/2010/main" val="1843887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5653B-08C3-4E41-B25D-57583C5365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0301CD-EADC-4C24-A46B-F955A74FE37E}"/>
              </a:ext>
            </a:extLst>
          </p:cNvPr>
          <p:cNvSpPr>
            <a:spLocks noGrp="1"/>
          </p:cNvSpPr>
          <p:nvPr>
            <p:ph idx="1"/>
          </p:nvPr>
        </p:nvSpPr>
        <p:spPr/>
        <p:txBody>
          <a:bodyPr/>
          <a:lstStyle/>
          <a:p>
            <a:r>
              <a:rPr lang="en-US" dirty="0"/>
              <a:t>Reacting against the moral seriousness of Richardson…</a:t>
            </a:r>
          </a:p>
          <a:p>
            <a:endParaRPr lang="en-US" dirty="0"/>
          </a:p>
          <a:p>
            <a:pPr lvl="1"/>
            <a:r>
              <a:rPr lang="en-US" dirty="0"/>
              <a:t>Henry Fielding (1707-1754) wrote novels about people without scruples who survived by their wits. </a:t>
            </a:r>
          </a:p>
          <a:p>
            <a:pPr lvl="2"/>
            <a:r>
              <a:rPr lang="en-US" dirty="0"/>
              <a:t>Best work – The History of Tom Jones, a Foundling – a lengthy novel about the numerous adventures of a young scoundrel. </a:t>
            </a:r>
          </a:p>
          <a:p>
            <a:pPr lvl="2"/>
            <a:endParaRPr lang="en-US" dirty="0"/>
          </a:p>
          <a:p>
            <a:pPr lvl="2"/>
            <a:r>
              <a:rPr lang="en-US" dirty="0"/>
              <a:t>Fielding described characters akin to real types in English society. </a:t>
            </a:r>
          </a:p>
        </p:txBody>
      </p:sp>
    </p:spTree>
    <p:extLst>
      <p:ext uri="{BB962C8B-B14F-4D97-AF65-F5344CB8AC3E}">
        <p14:creationId xmlns:p14="http://schemas.microsoft.com/office/powerpoint/2010/main" val="3605019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702B-9CEA-4293-9E26-CE70D8715B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B70763-288F-4F9D-8C31-50297453F169}"/>
              </a:ext>
            </a:extLst>
          </p:cNvPr>
          <p:cNvSpPr>
            <a:spLocks noGrp="1"/>
          </p:cNvSpPr>
          <p:nvPr>
            <p:ph idx="1"/>
          </p:nvPr>
        </p:nvSpPr>
        <p:spPr/>
        <p:txBody>
          <a:bodyPr/>
          <a:lstStyle/>
          <a:p>
            <a:pPr marL="0" indent="0">
              <a:buNone/>
            </a:pPr>
            <a:r>
              <a:rPr lang="en-US" b="1" u="sng" dirty="0"/>
              <a:t>The Writing of History </a:t>
            </a:r>
          </a:p>
          <a:p>
            <a:r>
              <a:rPr lang="en-US" dirty="0"/>
              <a:t>The philosophes were responsible for creating a revolution in the writing of history. </a:t>
            </a:r>
          </a:p>
          <a:p>
            <a:pPr marL="0" indent="0">
              <a:buNone/>
            </a:pPr>
            <a:endParaRPr lang="en-US" dirty="0"/>
          </a:p>
          <a:p>
            <a:r>
              <a:rPr lang="en-US" dirty="0"/>
              <a:t>Their secular orientation caused them eliminate the role of God in history and freed them to concentrate on events themselves and search for causal relationships in the natural world. </a:t>
            </a:r>
          </a:p>
        </p:txBody>
      </p:sp>
    </p:spTree>
    <p:extLst>
      <p:ext uri="{BB962C8B-B14F-4D97-AF65-F5344CB8AC3E}">
        <p14:creationId xmlns:p14="http://schemas.microsoft.com/office/powerpoint/2010/main" val="238331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6CD1-FD7F-4DFE-B4D0-2EA16CFFBB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4AA806-7EA1-4DB4-AEF0-5E98AD894C8C}"/>
              </a:ext>
            </a:extLst>
          </p:cNvPr>
          <p:cNvSpPr>
            <a:spLocks noGrp="1"/>
          </p:cNvSpPr>
          <p:nvPr>
            <p:ph idx="1"/>
          </p:nvPr>
        </p:nvSpPr>
        <p:spPr>
          <a:xfrm>
            <a:off x="1251678" y="2286001"/>
            <a:ext cx="10178322" cy="4189614"/>
          </a:xfrm>
        </p:spPr>
        <p:txBody>
          <a:bodyPr>
            <a:noAutofit/>
          </a:bodyPr>
          <a:lstStyle/>
          <a:p>
            <a:pPr marL="0" indent="0">
              <a:buNone/>
            </a:pPr>
            <a:r>
              <a:rPr lang="en-US" sz="2400" b="1" u="sng" dirty="0"/>
              <a:t>Innovations in Art, Music, and Literature</a:t>
            </a:r>
          </a:p>
          <a:p>
            <a:pPr lvl="1"/>
            <a:r>
              <a:rPr lang="en-US" sz="2400" dirty="0"/>
              <a:t>Baroque and Neoclassical styles had prevailed in the 17</a:t>
            </a:r>
            <a:r>
              <a:rPr lang="en-US" sz="2400" baseline="30000" dirty="0"/>
              <a:t>th</a:t>
            </a:r>
            <a:r>
              <a:rPr lang="en-US" sz="2400" dirty="0"/>
              <a:t> and 18</a:t>
            </a:r>
            <a:r>
              <a:rPr lang="en-US" sz="2400" baseline="30000" dirty="0"/>
              <a:t>th</a:t>
            </a:r>
            <a:r>
              <a:rPr lang="en-US" sz="2400" dirty="0"/>
              <a:t> centuries, however a new style was beginning to take shape. </a:t>
            </a:r>
          </a:p>
          <a:p>
            <a:pPr lvl="1"/>
            <a:r>
              <a:rPr lang="en-US" sz="2400" dirty="0"/>
              <a:t>Rococo had begun to affect decoration and architecture all over Europe.  </a:t>
            </a:r>
          </a:p>
          <a:p>
            <a:pPr lvl="1"/>
            <a:endParaRPr lang="en-US" sz="2400" dirty="0"/>
          </a:p>
          <a:p>
            <a:pPr lvl="1"/>
            <a:endParaRPr lang="en-US" sz="2400" dirty="0"/>
          </a:p>
          <a:p>
            <a:pPr lvl="1"/>
            <a:r>
              <a:rPr lang="en-US" sz="2400" i="1" dirty="0"/>
              <a:t>Unlike the Baroque, which stressed majesty, power, and movement, Rococo emphasized grace and gentle action. </a:t>
            </a:r>
          </a:p>
        </p:txBody>
      </p:sp>
    </p:spTree>
    <p:extLst>
      <p:ext uri="{BB962C8B-B14F-4D97-AF65-F5344CB8AC3E}">
        <p14:creationId xmlns:p14="http://schemas.microsoft.com/office/powerpoint/2010/main" val="3158215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ECD1-01B5-45CF-9119-10DF6CEAB2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81AF9A-A7CD-44E3-8DDF-D7807374B9A5}"/>
              </a:ext>
            </a:extLst>
          </p:cNvPr>
          <p:cNvSpPr>
            <a:spLocks noGrp="1"/>
          </p:cNvSpPr>
          <p:nvPr>
            <p:ph idx="1"/>
          </p:nvPr>
        </p:nvSpPr>
        <p:spPr/>
        <p:txBody>
          <a:bodyPr/>
          <a:lstStyle/>
          <a:p>
            <a:r>
              <a:rPr lang="en-US" dirty="0"/>
              <a:t>The humanist historians of the Renaissance had also placed their histories in purely secular settings, but not with the same intensity and complete removal of God. </a:t>
            </a:r>
          </a:p>
          <a:p>
            <a:endParaRPr lang="en-US" dirty="0"/>
          </a:p>
          <a:p>
            <a:r>
              <a:rPr lang="en-US" dirty="0"/>
              <a:t>The philosophe-historians also broadened the scope of history from the humanists’ preoccupation with politics. </a:t>
            </a:r>
          </a:p>
          <a:p>
            <a:endParaRPr lang="en-US" dirty="0"/>
          </a:p>
          <a:p>
            <a:endParaRPr lang="en-US" dirty="0"/>
          </a:p>
          <a:p>
            <a:endParaRPr lang="en-US" dirty="0"/>
          </a:p>
        </p:txBody>
      </p:sp>
    </p:spTree>
    <p:extLst>
      <p:ext uri="{BB962C8B-B14F-4D97-AF65-F5344CB8AC3E}">
        <p14:creationId xmlns:p14="http://schemas.microsoft.com/office/powerpoint/2010/main" val="2326064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89AA5-82CA-4FEC-9123-D8ADAFC69C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D56532-0F09-414A-892F-68CD67923024}"/>
              </a:ext>
            </a:extLst>
          </p:cNvPr>
          <p:cNvSpPr>
            <a:spLocks noGrp="1"/>
          </p:cNvSpPr>
          <p:nvPr>
            <p:ph idx="1"/>
          </p:nvPr>
        </p:nvSpPr>
        <p:spPr/>
        <p:txBody>
          <a:bodyPr/>
          <a:lstStyle/>
          <a:p>
            <a:r>
              <a:rPr lang="en-US" dirty="0"/>
              <a:t>Politics still predominated in the work of Enlightenment historians, but they also paid attention to economic, social, intellectual, and cultural developments. </a:t>
            </a:r>
          </a:p>
          <a:p>
            <a:endParaRPr lang="en-US" dirty="0"/>
          </a:p>
          <a:p>
            <a:r>
              <a:rPr lang="en-US" dirty="0"/>
              <a:t>As Voltaire explained in his masterpiece, The Age of Louis XIV: “It is not merely the life of Louis XIV that we propose to write; we have a wider aim in view. </a:t>
            </a:r>
          </a:p>
          <a:p>
            <a:r>
              <a:rPr lang="en-US" dirty="0"/>
              <a:t>We shall endeavor to depict for posterity,  not the actions of a single man, but the spirit of men in the most enlightened age the world has ever seen. </a:t>
            </a:r>
          </a:p>
        </p:txBody>
      </p:sp>
    </p:spTree>
    <p:extLst>
      <p:ext uri="{BB962C8B-B14F-4D97-AF65-F5344CB8AC3E}">
        <p14:creationId xmlns:p14="http://schemas.microsoft.com/office/powerpoint/2010/main" val="1713482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2370-98CE-4F27-9DAE-B981CD04C2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FDED91-3ACF-4E22-BD2D-502679CCF2DD}"/>
              </a:ext>
            </a:extLst>
          </p:cNvPr>
          <p:cNvSpPr>
            <a:spLocks noGrp="1"/>
          </p:cNvSpPr>
          <p:nvPr>
            <p:ph idx="1"/>
          </p:nvPr>
        </p:nvSpPr>
        <p:spPr/>
        <p:txBody>
          <a:bodyPr>
            <a:normAutofit/>
          </a:bodyPr>
          <a:lstStyle/>
          <a:p>
            <a:r>
              <a:rPr lang="en-US" sz="4400" dirty="0"/>
              <a:t>Voltaire initiated the modern ideal of social history. </a:t>
            </a:r>
          </a:p>
        </p:txBody>
      </p:sp>
    </p:spTree>
    <p:extLst>
      <p:ext uri="{BB962C8B-B14F-4D97-AF65-F5344CB8AC3E}">
        <p14:creationId xmlns:p14="http://schemas.microsoft.com/office/powerpoint/2010/main" val="1009268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302C-E3B6-4D8E-88E2-38F6D6A221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8261BB-B7FE-40F4-8CE3-6F7145A80E3C}"/>
              </a:ext>
            </a:extLst>
          </p:cNvPr>
          <p:cNvSpPr>
            <a:spLocks noGrp="1"/>
          </p:cNvSpPr>
          <p:nvPr>
            <p:ph idx="1"/>
          </p:nvPr>
        </p:nvSpPr>
        <p:spPr/>
        <p:txBody>
          <a:bodyPr/>
          <a:lstStyle/>
          <a:p>
            <a:r>
              <a:rPr lang="en-US" dirty="0"/>
              <a:t>The weakness of the these philosophe-historians stemmed from their preoccupations as philosophes. </a:t>
            </a:r>
          </a:p>
          <a:p>
            <a:endParaRPr lang="en-US" dirty="0"/>
          </a:p>
          <a:p>
            <a:r>
              <a:rPr lang="en-US" dirty="0"/>
              <a:t>The philosophes sought to instruct as well as entertain. </a:t>
            </a:r>
          </a:p>
          <a:p>
            <a:r>
              <a:rPr lang="en-US" dirty="0"/>
              <a:t>Their goal was to help civilize their age, and history could play a role by revealing its lessons according to their vision. </a:t>
            </a:r>
          </a:p>
          <a:p>
            <a:r>
              <a:rPr lang="en-US" dirty="0"/>
              <a:t>Their emphases on science and reason and their dislike of Christianity made them less than sympathetic to the period we call the Middle Ages. </a:t>
            </a:r>
          </a:p>
        </p:txBody>
      </p:sp>
    </p:spTree>
    <p:extLst>
      <p:ext uri="{BB962C8B-B14F-4D97-AF65-F5344CB8AC3E}">
        <p14:creationId xmlns:p14="http://schemas.microsoft.com/office/powerpoint/2010/main" val="2630041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BA7BF-C340-41A5-99D8-309927348D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CCF0B0-12EA-42A7-A2E7-557A367141F5}"/>
              </a:ext>
            </a:extLst>
          </p:cNvPr>
          <p:cNvSpPr>
            <a:spLocks noGrp="1"/>
          </p:cNvSpPr>
          <p:nvPr>
            <p:ph idx="1"/>
          </p:nvPr>
        </p:nvSpPr>
        <p:spPr/>
        <p:txBody>
          <a:bodyPr/>
          <a:lstStyle/>
          <a:p>
            <a:r>
              <a:rPr lang="en-US" dirty="0"/>
              <a:t>Edward Gibbon </a:t>
            </a:r>
          </a:p>
          <a:p>
            <a:pPr lvl="1"/>
            <a:r>
              <a:rPr lang="en-US" i="1" dirty="0"/>
              <a:t>Decline and Fall of the Roman Empire </a:t>
            </a:r>
          </a:p>
          <a:p>
            <a:pPr lvl="1"/>
            <a:r>
              <a:rPr lang="en-US" dirty="0"/>
              <a:t>He portrayed the growth of Christianity as a major reason for Rome’s eventual collapse. </a:t>
            </a:r>
          </a:p>
        </p:txBody>
      </p:sp>
    </p:spTree>
    <p:extLst>
      <p:ext uri="{BB962C8B-B14F-4D97-AF65-F5344CB8AC3E}">
        <p14:creationId xmlns:p14="http://schemas.microsoft.com/office/powerpoint/2010/main" val="3091240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D470C-FAC2-45F2-A2CC-A1C4F1DCB1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07ABC5-62B8-43F2-AD75-30253ACFC369}"/>
              </a:ext>
            </a:extLst>
          </p:cNvPr>
          <p:cNvSpPr>
            <a:spLocks noGrp="1"/>
          </p:cNvSpPr>
          <p:nvPr>
            <p:ph idx="1"/>
          </p:nvPr>
        </p:nvSpPr>
        <p:spPr/>
        <p:txBody>
          <a:bodyPr/>
          <a:lstStyle/>
          <a:p>
            <a:pPr marL="0" indent="0">
              <a:buNone/>
            </a:pPr>
            <a:r>
              <a:rPr lang="en-US" b="1" u="sng" dirty="0"/>
              <a:t>The High Culture of the Eighteenth Century </a:t>
            </a:r>
          </a:p>
          <a:p>
            <a:r>
              <a:rPr lang="en-US" i="1" u="sng" dirty="0"/>
              <a:t>High culture </a:t>
            </a:r>
            <a:r>
              <a:rPr lang="en-US" dirty="0"/>
              <a:t>usually means the literary and artistic world of the educated and wealthy ruling classes.</a:t>
            </a:r>
          </a:p>
          <a:p>
            <a:pPr marL="0" indent="0">
              <a:buNone/>
            </a:pPr>
            <a:endParaRPr lang="en-US" dirty="0"/>
          </a:p>
          <a:p>
            <a:r>
              <a:rPr lang="en-US" i="1" u="sng" dirty="0"/>
              <a:t>Popular culture </a:t>
            </a:r>
            <a:r>
              <a:rPr lang="en-US" dirty="0"/>
              <a:t>refers to the written and unwritten lore of the masses, most of which is passed down orally. </a:t>
            </a:r>
          </a:p>
        </p:txBody>
      </p:sp>
    </p:spTree>
    <p:extLst>
      <p:ext uri="{BB962C8B-B14F-4D97-AF65-F5344CB8AC3E}">
        <p14:creationId xmlns:p14="http://schemas.microsoft.com/office/powerpoint/2010/main" val="1555836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1419-3507-427D-96DF-1892B62DBA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D2B456-3F22-48B2-ADC6-8788B4B35C85}"/>
              </a:ext>
            </a:extLst>
          </p:cNvPr>
          <p:cNvSpPr>
            <a:spLocks noGrp="1"/>
          </p:cNvSpPr>
          <p:nvPr>
            <p:ph idx="1"/>
          </p:nvPr>
        </p:nvSpPr>
        <p:spPr/>
        <p:txBody>
          <a:bodyPr/>
          <a:lstStyle/>
          <a:p>
            <a:r>
              <a:rPr lang="en-US" dirty="0"/>
              <a:t>By the 18</a:t>
            </a:r>
            <a:r>
              <a:rPr lang="en-US" baseline="30000" dirty="0"/>
              <a:t>th</a:t>
            </a:r>
            <a:r>
              <a:rPr lang="en-US" dirty="0"/>
              <a:t> century, European high culture consisted of a learned world of theologians, scientists, philosophers, intellectuals, poets, and dramatists, for whom Latin remained a truly international language. </a:t>
            </a:r>
          </a:p>
          <a:p>
            <a:endParaRPr lang="en-US" dirty="0"/>
          </a:p>
          <a:p>
            <a:r>
              <a:rPr lang="en-US" dirty="0"/>
              <a:t>Especially noticeable in the 18</a:t>
            </a:r>
            <a:r>
              <a:rPr lang="en-US" baseline="30000" dirty="0"/>
              <a:t>th</a:t>
            </a:r>
            <a:r>
              <a:rPr lang="en-US" dirty="0"/>
              <a:t> century was an expansion of both the reading public and publishing. </a:t>
            </a:r>
          </a:p>
        </p:txBody>
      </p:sp>
    </p:spTree>
    <p:extLst>
      <p:ext uri="{BB962C8B-B14F-4D97-AF65-F5344CB8AC3E}">
        <p14:creationId xmlns:p14="http://schemas.microsoft.com/office/powerpoint/2010/main" val="849960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2733-C059-4AEA-A091-ADE83A831F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64370A-AA1F-4CBD-A239-F9B6337ACA91}"/>
              </a:ext>
            </a:extLst>
          </p:cNvPr>
          <p:cNvSpPr>
            <a:spLocks noGrp="1"/>
          </p:cNvSpPr>
          <p:nvPr>
            <p:ph idx="1"/>
          </p:nvPr>
        </p:nvSpPr>
        <p:spPr/>
        <p:txBody>
          <a:bodyPr/>
          <a:lstStyle/>
          <a:p>
            <a:r>
              <a:rPr lang="en-US" dirty="0"/>
              <a:t>French publishers were issuing about 1,600 titles yearly in the 1780s, up from 300 titles in 1750. </a:t>
            </a:r>
          </a:p>
          <a:p>
            <a:r>
              <a:rPr lang="en-US" dirty="0"/>
              <a:t>Many were directed to the new reading public of the middle classes, which included women and even urban artisans. </a:t>
            </a:r>
          </a:p>
          <a:p>
            <a:endParaRPr lang="en-US" dirty="0"/>
          </a:p>
          <a:p>
            <a:r>
              <a:rPr lang="en-US" dirty="0"/>
              <a:t>The growth of publishing houses made it possible for authors to make money form their works and be less dependent on wealthy patrons. </a:t>
            </a:r>
          </a:p>
        </p:txBody>
      </p:sp>
    </p:spTree>
    <p:extLst>
      <p:ext uri="{BB962C8B-B14F-4D97-AF65-F5344CB8AC3E}">
        <p14:creationId xmlns:p14="http://schemas.microsoft.com/office/powerpoint/2010/main" val="1848089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545A-7CCE-40F2-80EC-93309C4F68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29266D-438A-4229-9FC9-1DB746CEB2FC}"/>
              </a:ext>
            </a:extLst>
          </p:cNvPr>
          <p:cNvSpPr>
            <a:spLocks noGrp="1"/>
          </p:cNvSpPr>
          <p:nvPr>
            <p:ph idx="1"/>
          </p:nvPr>
        </p:nvSpPr>
        <p:spPr/>
        <p:txBody>
          <a:bodyPr/>
          <a:lstStyle/>
          <a:p>
            <a:r>
              <a:rPr lang="en-US" dirty="0"/>
              <a:t>Magazines </a:t>
            </a:r>
          </a:p>
          <a:p>
            <a:pPr lvl="1"/>
            <a:r>
              <a:rPr lang="en-US" dirty="0"/>
              <a:t>Great Britain, an important center for the new magazines, saw 25 periodicals published in 1700, 103 in 1760, and 158 in 1780. </a:t>
            </a:r>
          </a:p>
          <a:p>
            <a:pPr lvl="1"/>
            <a:endParaRPr lang="en-US" dirty="0"/>
          </a:p>
        </p:txBody>
      </p:sp>
    </p:spTree>
    <p:extLst>
      <p:ext uri="{BB962C8B-B14F-4D97-AF65-F5344CB8AC3E}">
        <p14:creationId xmlns:p14="http://schemas.microsoft.com/office/powerpoint/2010/main" val="962316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88BEE-1D51-4708-8B7D-981306805C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E8253D-D400-4B21-ACD9-C7CF6BF924B9}"/>
              </a:ext>
            </a:extLst>
          </p:cNvPr>
          <p:cNvSpPr>
            <a:spLocks noGrp="1"/>
          </p:cNvSpPr>
          <p:nvPr>
            <p:ph idx="1"/>
          </p:nvPr>
        </p:nvSpPr>
        <p:spPr/>
        <p:txBody>
          <a:bodyPr/>
          <a:lstStyle/>
          <a:p>
            <a:r>
              <a:rPr lang="en-US" dirty="0"/>
              <a:t>Although short-lived, the best known was Joseph Addison’s and Richard Steele’s </a:t>
            </a:r>
            <a:r>
              <a:rPr lang="en-US" b="1" i="1" dirty="0"/>
              <a:t>Spectator, </a:t>
            </a:r>
            <a:r>
              <a:rPr lang="en-US" dirty="0"/>
              <a:t>which begun in 1711. </a:t>
            </a:r>
          </a:p>
          <a:p>
            <a:pPr lvl="1"/>
            <a:r>
              <a:rPr lang="en-US" dirty="0"/>
              <a:t>Its goal was “to enliven Morality with wit, and to temper Wit with Morality… To bring Philosophy out of the closets and libraries, schools, and colleges, to dwell in clubs and assemblies, at tea tables and coffeehouses.” </a:t>
            </a:r>
          </a:p>
          <a:p>
            <a:pPr lvl="1"/>
            <a:endParaRPr lang="en-US" dirty="0"/>
          </a:p>
          <a:p>
            <a:pPr lvl="1"/>
            <a:r>
              <a:rPr lang="en-US" dirty="0"/>
              <a:t>With its praise of family, marriage, and courtesy, the </a:t>
            </a:r>
            <a:r>
              <a:rPr lang="en-US" b="1" i="1" dirty="0"/>
              <a:t>Spectator</a:t>
            </a:r>
            <a:r>
              <a:rPr lang="en-US" dirty="0"/>
              <a:t> also had a strong appeal to women. </a:t>
            </a:r>
          </a:p>
        </p:txBody>
      </p:sp>
    </p:spTree>
    <p:extLst>
      <p:ext uri="{BB962C8B-B14F-4D97-AF65-F5344CB8AC3E}">
        <p14:creationId xmlns:p14="http://schemas.microsoft.com/office/powerpoint/2010/main" val="3042241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8A42-E634-4BB7-B021-CC1E6E45B2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EBAFE0-1EA3-4665-94BF-8A704BE916B0}"/>
              </a:ext>
            </a:extLst>
          </p:cNvPr>
          <p:cNvSpPr>
            <a:spLocks noGrp="1"/>
          </p:cNvSpPr>
          <p:nvPr>
            <p:ph idx="1"/>
          </p:nvPr>
        </p:nvSpPr>
        <p:spPr/>
        <p:txBody>
          <a:bodyPr>
            <a:normAutofit/>
          </a:bodyPr>
          <a:lstStyle/>
          <a:p>
            <a:r>
              <a:rPr lang="en-US" sz="2800" dirty="0"/>
              <a:t>Rococo rejected strict geometrical patterns and had a fondness for curves; it like to follow the wandering lines of natural objects such as seashells and flowers. </a:t>
            </a:r>
          </a:p>
          <a:p>
            <a:endParaRPr lang="en-US" sz="2800" dirty="0"/>
          </a:p>
          <a:p>
            <a:r>
              <a:rPr lang="en-US" sz="2800" dirty="0"/>
              <a:t>High secular, its lightness and charm spoke of the pursuit of pleasure, happiness, and love. </a:t>
            </a:r>
          </a:p>
        </p:txBody>
      </p:sp>
    </p:spTree>
    <p:extLst>
      <p:ext uri="{BB962C8B-B14F-4D97-AF65-F5344CB8AC3E}">
        <p14:creationId xmlns:p14="http://schemas.microsoft.com/office/powerpoint/2010/main" val="3749362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5A2E5-44B2-495F-877F-EAAA3208C7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A7F27A-B0D3-4022-B7F0-E49611E1B1B5}"/>
              </a:ext>
            </a:extLst>
          </p:cNvPr>
          <p:cNvSpPr>
            <a:spLocks noGrp="1"/>
          </p:cNvSpPr>
          <p:nvPr>
            <p:ph idx="1"/>
          </p:nvPr>
        </p:nvSpPr>
        <p:spPr/>
        <p:txBody>
          <a:bodyPr/>
          <a:lstStyle/>
          <a:p>
            <a:r>
              <a:rPr lang="en-US" dirty="0"/>
              <a:t>Some of the new magazines were aimed specifically at women, such as </a:t>
            </a:r>
            <a:r>
              <a:rPr lang="en-US" b="1" i="1" dirty="0"/>
              <a:t>The Female Spectator </a:t>
            </a:r>
            <a:r>
              <a:rPr lang="en-US" dirty="0"/>
              <a:t>in England, which was also edited by a woman, Eliza Haywood, and featured articles by female writers. </a:t>
            </a:r>
          </a:p>
        </p:txBody>
      </p:sp>
    </p:spTree>
    <p:extLst>
      <p:ext uri="{BB962C8B-B14F-4D97-AF65-F5344CB8AC3E}">
        <p14:creationId xmlns:p14="http://schemas.microsoft.com/office/powerpoint/2010/main" val="2481638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1443-4A20-46A3-B542-9B7B1B756F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BE0279-E318-4FB3-83AA-4B1A2B2BB83F}"/>
              </a:ext>
            </a:extLst>
          </p:cNvPr>
          <p:cNvSpPr>
            <a:spLocks noGrp="1"/>
          </p:cNvSpPr>
          <p:nvPr>
            <p:ph idx="1"/>
          </p:nvPr>
        </p:nvSpPr>
        <p:spPr/>
        <p:txBody>
          <a:bodyPr/>
          <a:lstStyle/>
          <a:p>
            <a:r>
              <a:rPr lang="en-US" dirty="0"/>
              <a:t>Along with magazines came daily newspapers. </a:t>
            </a:r>
          </a:p>
          <a:p>
            <a:r>
              <a:rPr lang="en-US" dirty="0"/>
              <a:t>The first was printed in London in 1702, but by 1780, thirty-seven other English towns had their own newspapers. </a:t>
            </a:r>
          </a:p>
        </p:txBody>
      </p:sp>
    </p:spTree>
    <p:extLst>
      <p:ext uri="{BB962C8B-B14F-4D97-AF65-F5344CB8AC3E}">
        <p14:creationId xmlns:p14="http://schemas.microsoft.com/office/powerpoint/2010/main" val="1207810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C5C3-5200-4014-AC20-2FBBFEFF87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C0AD7B-5F8F-4D01-AD4B-FE8999F5740B}"/>
              </a:ext>
            </a:extLst>
          </p:cNvPr>
          <p:cNvSpPr>
            <a:spLocks noGrp="1"/>
          </p:cNvSpPr>
          <p:nvPr>
            <p:ph idx="1"/>
          </p:nvPr>
        </p:nvSpPr>
        <p:spPr/>
        <p:txBody>
          <a:bodyPr/>
          <a:lstStyle/>
          <a:p>
            <a:r>
              <a:rPr lang="en-US" dirty="0"/>
              <a:t>Books, too, received wider circulation through the development of public libraries in the cities as well as private circulating libraries, which offered books for rental. </a:t>
            </a:r>
          </a:p>
        </p:txBody>
      </p:sp>
    </p:spTree>
    <p:extLst>
      <p:ext uri="{BB962C8B-B14F-4D97-AF65-F5344CB8AC3E}">
        <p14:creationId xmlns:p14="http://schemas.microsoft.com/office/powerpoint/2010/main" val="2622440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943D9-7A17-47F0-B6AF-67F8A9DE6F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A42ED4-B0E8-46E2-BDEB-8592D0798E45}"/>
              </a:ext>
            </a:extLst>
          </p:cNvPr>
          <p:cNvSpPr>
            <a:spLocks noGrp="1"/>
          </p:cNvSpPr>
          <p:nvPr>
            <p:ph idx="1"/>
          </p:nvPr>
        </p:nvSpPr>
        <p:spPr/>
        <p:txBody>
          <a:bodyPr/>
          <a:lstStyle/>
          <a:p>
            <a:pPr marL="0" indent="0">
              <a:buNone/>
            </a:pPr>
            <a:r>
              <a:rPr lang="en-US" b="1" u="sng" dirty="0"/>
              <a:t>Education and Universities </a:t>
            </a:r>
          </a:p>
          <a:p>
            <a:pPr marL="0" indent="0">
              <a:buNone/>
            </a:pPr>
            <a:endParaRPr lang="en-US" b="1" u="sng" dirty="0"/>
          </a:p>
          <a:p>
            <a:r>
              <a:rPr lang="en-US" dirty="0"/>
              <a:t>European secondary schools perpetuated the class hierarchy of Europe rather than creating avenues for social mobility. </a:t>
            </a:r>
          </a:p>
          <a:p>
            <a:endParaRPr lang="en-US" dirty="0"/>
          </a:p>
          <a:p>
            <a:pPr lvl="1"/>
            <a:r>
              <a:rPr lang="en-US" dirty="0"/>
              <a:t>Grammar and public schools in England</a:t>
            </a:r>
          </a:p>
          <a:p>
            <a:pPr lvl="1"/>
            <a:r>
              <a:rPr lang="en-US" dirty="0"/>
              <a:t>The gymnasium in German speaking lands</a:t>
            </a:r>
          </a:p>
          <a:p>
            <a:pPr lvl="1"/>
            <a:r>
              <a:rPr lang="en-US" dirty="0"/>
              <a:t>The </a:t>
            </a:r>
            <a:r>
              <a:rPr lang="en-US" i="1" dirty="0"/>
              <a:t>college</a:t>
            </a:r>
            <a:r>
              <a:rPr lang="en-US" dirty="0"/>
              <a:t> in France and Spain </a:t>
            </a:r>
          </a:p>
          <a:p>
            <a:endParaRPr lang="en-US" dirty="0"/>
          </a:p>
        </p:txBody>
      </p:sp>
    </p:spTree>
    <p:extLst>
      <p:ext uri="{BB962C8B-B14F-4D97-AF65-F5344CB8AC3E}">
        <p14:creationId xmlns:p14="http://schemas.microsoft.com/office/powerpoint/2010/main" val="2240910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9729B-246E-4F88-BBAB-47F5357C92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0B15B3-F391-40B9-997F-19D7BD23F687}"/>
              </a:ext>
            </a:extLst>
          </p:cNvPr>
          <p:cNvSpPr>
            <a:spLocks noGrp="1"/>
          </p:cNvSpPr>
          <p:nvPr>
            <p:ph idx="1"/>
          </p:nvPr>
        </p:nvSpPr>
        <p:spPr/>
        <p:txBody>
          <a:bodyPr/>
          <a:lstStyle/>
          <a:p>
            <a:r>
              <a:rPr lang="en-US" dirty="0"/>
              <a:t>Most of the philosophes reinforced the belief that education should function to keep people in their own social class. </a:t>
            </a:r>
          </a:p>
          <a:p>
            <a:endParaRPr lang="en-US" dirty="0"/>
          </a:p>
          <a:p>
            <a:r>
              <a:rPr lang="en-US" dirty="0"/>
              <a:t>Baron d’ Holbach said, “Education should teach princes to reign, the ruling classes to distinguish themselves by their merit and virtue, the rich to use their riches well, the poor to live by honest industry. </a:t>
            </a:r>
          </a:p>
        </p:txBody>
      </p:sp>
    </p:spTree>
    <p:extLst>
      <p:ext uri="{BB962C8B-B14F-4D97-AF65-F5344CB8AC3E}">
        <p14:creationId xmlns:p14="http://schemas.microsoft.com/office/powerpoint/2010/main" val="30781085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4029-0344-4372-ADC0-E9ACBCBE47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0F55AD-6A2E-4E63-B725-45B40F92F6D6}"/>
              </a:ext>
            </a:extLst>
          </p:cNvPr>
          <p:cNvSpPr>
            <a:spLocks noGrp="1"/>
          </p:cNvSpPr>
          <p:nvPr>
            <p:ph idx="1"/>
          </p:nvPr>
        </p:nvSpPr>
        <p:spPr/>
        <p:txBody>
          <a:bodyPr/>
          <a:lstStyle/>
          <a:p>
            <a:r>
              <a:rPr lang="en-US" dirty="0"/>
              <a:t>The curriculum of these secondary schools still largely concentrated on the Greek and Latin classics with little attention paid to mathematics, the sciences, and modern languages. </a:t>
            </a:r>
          </a:p>
          <a:p>
            <a:endParaRPr lang="en-US" dirty="0"/>
          </a:p>
          <a:p>
            <a:r>
              <a:rPr lang="en-US" dirty="0"/>
              <a:t>Complaints from merchants and other middle class people who wanted their sons to have a more practical education, led to the development of new schools designed to provide a broader education.</a:t>
            </a:r>
          </a:p>
        </p:txBody>
      </p:sp>
    </p:spTree>
    <p:extLst>
      <p:ext uri="{BB962C8B-B14F-4D97-AF65-F5344CB8AC3E}">
        <p14:creationId xmlns:p14="http://schemas.microsoft.com/office/powerpoint/2010/main" val="6301572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5834-0B84-4B66-BE07-F9F83F237B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7CE342-4F52-48AF-A13B-4CBE0EED20BE}"/>
              </a:ext>
            </a:extLst>
          </p:cNvPr>
          <p:cNvSpPr>
            <a:spLocks noGrp="1"/>
          </p:cNvSpPr>
          <p:nvPr>
            <p:ph idx="1"/>
          </p:nvPr>
        </p:nvSpPr>
        <p:spPr/>
        <p:txBody>
          <a:bodyPr/>
          <a:lstStyle/>
          <a:p>
            <a:r>
              <a:rPr lang="en-US" dirty="0"/>
              <a:t>In Germany, the first </a:t>
            </a:r>
            <a:r>
              <a:rPr lang="en-US" b="1" i="1" dirty="0" err="1"/>
              <a:t>Realschule</a:t>
            </a:r>
            <a:r>
              <a:rPr lang="en-US" b="1" i="1" dirty="0"/>
              <a:t> </a:t>
            </a:r>
            <a:r>
              <a:rPr lang="en-US" dirty="0"/>
              <a:t>was opened in Berlin in 1747 and offered modern languages, geography, and bookkeeping to prepare boys for careers in business. </a:t>
            </a:r>
          </a:p>
          <a:p>
            <a:endParaRPr lang="en-US" dirty="0"/>
          </a:p>
          <a:p>
            <a:r>
              <a:rPr lang="en-US" dirty="0"/>
              <a:t>New schools of this kind also created for upper-class girls, although they focused primarily on religion and domestic skills. </a:t>
            </a:r>
          </a:p>
        </p:txBody>
      </p:sp>
    </p:spTree>
    <p:extLst>
      <p:ext uri="{BB962C8B-B14F-4D97-AF65-F5344CB8AC3E}">
        <p14:creationId xmlns:p14="http://schemas.microsoft.com/office/powerpoint/2010/main" val="15464102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CCF1A-FC25-4AC1-AF40-51712C64D8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76FE74-D9D1-4893-AA6F-87655A4C11DE}"/>
              </a:ext>
            </a:extLst>
          </p:cNvPr>
          <p:cNvSpPr>
            <a:spLocks noGrp="1"/>
          </p:cNvSpPr>
          <p:nvPr>
            <p:ph idx="1"/>
          </p:nvPr>
        </p:nvSpPr>
        <p:spPr/>
        <p:txBody>
          <a:bodyPr/>
          <a:lstStyle/>
          <a:p>
            <a:r>
              <a:rPr lang="en-US" dirty="0"/>
              <a:t>Before the end of the century, the criticism of the old fashioned curriculum was reformed and introduced new ideas in the areas of physics, astronomy, and even mathematics into the universities. </a:t>
            </a:r>
          </a:p>
        </p:txBody>
      </p:sp>
    </p:spTree>
    <p:extLst>
      <p:ext uri="{BB962C8B-B14F-4D97-AF65-F5344CB8AC3E}">
        <p14:creationId xmlns:p14="http://schemas.microsoft.com/office/powerpoint/2010/main" val="4008983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A8F82-6936-4BBD-83A9-1E779EDB7F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9F547F-96F5-4003-8027-8A42B6A9C436}"/>
              </a:ext>
            </a:extLst>
          </p:cNvPr>
          <p:cNvSpPr>
            <a:spLocks noGrp="1"/>
          </p:cNvSpPr>
          <p:nvPr>
            <p:ph idx="1"/>
          </p:nvPr>
        </p:nvSpPr>
        <p:spPr/>
        <p:txBody>
          <a:bodyPr/>
          <a:lstStyle/>
          <a:p>
            <a:pPr marL="0" indent="0">
              <a:buNone/>
            </a:pPr>
            <a:r>
              <a:rPr lang="en-US" b="1" u="sng" dirty="0"/>
              <a:t>Crime and Punishment </a:t>
            </a:r>
          </a:p>
          <a:p>
            <a:r>
              <a:rPr lang="en-US" dirty="0"/>
              <a:t>Most European states had developed a hierarchy of courts to deal with crimes. </a:t>
            </a:r>
          </a:p>
          <a:p>
            <a:r>
              <a:rPr lang="en-US" dirty="0"/>
              <a:t>Except in England, judicial torture remained an important means of obtaining evidence before a trial. </a:t>
            </a:r>
          </a:p>
        </p:txBody>
      </p:sp>
    </p:spTree>
    <p:extLst>
      <p:ext uri="{BB962C8B-B14F-4D97-AF65-F5344CB8AC3E}">
        <p14:creationId xmlns:p14="http://schemas.microsoft.com/office/powerpoint/2010/main" val="2782527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1F10-C9B5-4F62-BC86-0720F96A8A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9C29BE-0363-4824-A2DC-E3AA9AE783AF}"/>
              </a:ext>
            </a:extLst>
          </p:cNvPr>
          <p:cNvSpPr>
            <a:spLocks noGrp="1"/>
          </p:cNvSpPr>
          <p:nvPr>
            <p:ph idx="1"/>
          </p:nvPr>
        </p:nvSpPr>
        <p:spPr/>
        <p:txBody>
          <a:bodyPr/>
          <a:lstStyle/>
          <a:p>
            <a:r>
              <a:rPr lang="en-US" dirty="0"/>
              <a:t>Courts used…</a:t>
            </a:r>
          </a:p>
          <a:p>
            <a:pPr lvl="1"/>
            <a:r>
              <a:rPr lang="en-US" dirty="0"/>
              <a:t>The rack </a:t>
            </a:r>
          </a:p>
          <a:p>
            <a:pPr lvl="1"/>
            <a:r>
              <a:rPr lang="en-US" dirty="0"/>
              <a:t>Thumbscrews</a:t>
            </a:r>
          </a:p>
          <a:p>
            <a:pPr lvl="1"/>
            <a:r>
              <a:rPr lang="en-US" dirty="0"/>
              <a:t>And other instruments to obtain confessions in criminal cases. </a:t>
            </a:r>
          </a:p>
        </p:txBody>
      </p:sp>
    </p:spTree>
    <p:extLst>
      <p:ext uri="{BB962C8B-B14F-4D97-AF65-F5344CB8AC3E}">
        <p14:creationId xmlns:p14="http://schemas.microsoft.com/office/powerpoint/2010/main" val="225368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26968-6F8F-41E9-92E5-9CA833E242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95C140-9E70-41A8-89C9-252F243A2060}"/>
              </a:ext>
            </a:extLst>
          </p:cNvPr>
          <p:cNvSpPr>
            <a:spLocks noGrp="1"/>
          </p:cNvSpPr>
          <p:nvPr>
            <p:ph idx="1"/>
          </p:nvPr>
        </p:nvSpPr>
        <p:spPr/>
        <p:txBody>
          <a:bodyPr>
            <a:noAutofit/>
          </a:bodyPr>
          <a:lstStyle/>
          <a:p>
            <a:r>
              <a:rPr lang="en-US" sz="2800" dirty="0"/>
              <a:t>Antoine Watteau (1684-1721)</a:t>
            </a:r>
          </a:p>
          <a:p>
            <a:pPr lvl="1"/>
            <a:r>
              <a:rPr lang="en-US" sz="2800" dirty="0"/>
              <a:t>Lyrical views of aristocratic life- refined, sensual, civilized, with gentlemen and ladies in elegant dress- revealed a world of upper-class pleasure and joy. </a:t>
            </a:r>
          </a:p>
          <a:p>
            <a:pPr lvl="1"/>
            <a:endParaRPr lang="en-US" sz="2800" dirty="0"/>
          </a:p>
          <a:p>
            <a:pPr lvl="1"/>
            <a:r>
              <a:rPr lang="en-US" sz="2800" dirty="0"/>
              <a:t>Underneath the exterior, however, was an element of sadness as the artist revealed the fragility and transitory nature of pleasure, love, and life. </a:t>
            </a:r>
          </a:p>
        </p:txBody>
      </p:sp>
    </p:spTree>
    <p:extLst>
      <p:ext uri="{BB962C8B-B14F-4D97-AF65-F5344CB8AC3E}">
        <p14:creationId xmlns:p14="http://schemas.microsoft.com/office/powerpoint/2010/main" val="25653176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F6FA9-5858-40BD-A9E4-D907AFB72C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9306A-6B1C-4797-8F0A-1E2CAAFEDDF6}"/>
              </a:ext>
            </a:extLst>
          </p:cNvPr>
          <p:cNvSpPr>
            <a:spLocks noGrp="1"/>
          </p:cNvSpPr>
          <p:nvPr>
            <p:ph idx="1"/>
          </p:nvPr>
        </p:nvSpPr>
        <p:spPr/>
        <p:txBody>
          <a:bodyPr/>
          <a:lstStyle/>
          <a:p>
            <a:r>
              <a:rPr lang="en-US" dirty="0"/>
              <a:t>Public executions were a basic part of traditional punishment and were regarded as a necessary means of deterring potential offenders in an age when a state’s police forces were too weak to assure the capture of criminals. </a:t>
            </a:r>
          </a:p>
        </p:txBody>
      </p:sp>
    </p:spTree>
    <p:extLst>
      <p:ext uri="{BB962C8B-B14F-4D97-AF65-F5344CB8AC3E}">
        <p14:creationId xmlns:p14="http://schemas.microsoft.com/office/powerpoint/2010/main" val="14694889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9CC9-6840-4162-B252-1D61091261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E4689F-328B-4DD7-9D56-83C2E7862713}"/>
              </a:ext>
            </a:extLst>
          </p:cNvPr>
          <p:cNvSpPr>
            <a:spLocks noGrp="1"/>
          </p:cNvSpPr>
          <p:nvPr>
            <p:ph idx="1"/>
          </p:nvPr>
        </p:nvSpPr>
        <p:spPr/>
        <p:txBody>
          <a:bodyPr/>
          <a:lstStyle/>
          <a:p>
            <a:r>
              <a:rPr lang="en-US" dirty="0"/>
              <a:t>Although nobles were executed by simple beheading, lower class criminals condemned to death were tortured, broken on the wheel, or drawn and quartered. </a:t>
            </a:r>
          </a:p>
          <a:p>
            <a:endParaRPr lang="en-US" dirty="0"/>
          </a:p>
          <a:p>
            <a:r>
              <a:rPr lang="en-US" dirty="0"/>
              <a:t>By 1800, more than two hundred crimes were subject to the death penalty in England. </a:t>
            </a:r>
          </a:p>
          <a:p>
            <a:r>
              <a:rPr lang="en-US" dirty="0"/>
              <a:t>European states also resorted to forced labor in mines, forts, and navies. </a:t>
            </a:r>
          </a:p>
        </p:txBody>
      </p:sp>
    </p:spTree>
    <p:extLst>
      <p:ext uri="{BB962C8B-B14F-4D97-AF65-F5344CB8AC3E}">
        <p14:creationId xmlns:p14="http://schemas.microsoft.com/office/powerpoint/2010/main" val="42782923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E3E5-7432-4829-9EBE-6807F8C400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C4D653-B2D5-4C8D-8752-CBF12817C003}"/>
              </a:ext>
            </a:extLst>
          </p:cNvPr>
          <p:cNvSpPr>
            <a:spLocks noGrp="1"/>
          </p:cNvSpPr>
          <p:nvPr>
            <p:ph idx="1"/>
          </p:nvPr>
        </p:nvSpPr>
        <p:spPr/>
        <p:txBody>
          <a:bodyPr/>
          <a:lstStyle/>
          <a:p>
            <a:r>
              <a:rPr lang="en-US" dirty="0"/>
              <a:t>England also sent criminals as indentured servants to colonies in the New World and, after the American Revolution, to </a:t>
            </a:r>
            <a:r>
              <a:rPr lang="en-US" dirty="0" err="1"/>
              <a:t>Austrialia</a:t>
            </a:r>
            <a:r>
              <a:rPr lang="en-US" dirty="0"/>
              <a:t>. </a:t>
            </a:r>
          </a:p>
        </p:txBody>
      </p:sp>
    </p:spTree>
    <p:extLst>
      <p:ext uri="{BB962C8B-B14F-4D97-AF65-F5344CB8AC3E}">
        <p14:creationId xmlns:p14="http://schemas.microsoft.com/office/powerpoint/2010/main" val="343752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0C853-9EC0-45A1-A664-58ACAD4916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0B1882-1529-4652-B2C1-995E2D233C7D}"/>
              </a:ext>
            </a:extLst>
          </p:cNvPr>
          <p:cNvSpPr>
            <a:spLocks noGrp="1"/>
          </p:cNvSpPr>
          <p:nvPr>
            <p:ph idx="1"/>
          </p:nvPr>
        </p:nvSpPr>
        <p:spPr/>
        <p:txBody>
          <a:bodyPr/>
          <a:lstStyle/>
          <a:p>
            <a:r>
              <a:rPr lang="en-US" dirty="0"/>
              <a:t>Some philosophes sought to create a new approach to justice. </a:t>
            </a:r>
          </a:p>
          <a:p>
            <a:r>
              <a:rPr lang="en-US" dirty="0"/>
              <a:t>The most notable effort was made by an Italian philosophe, Cesare Beccaria (1738-1794). </a:t>
            </a:r>
          </a:p>
          <a:p>
            <a:r>
              <a:rPr lang="en-US" dirty="0"/>
              <a:t>In his essay On Crimes and Punishments, Beccaria argued that punishments should serve only as deterrents, not as exercises in brutality. </a:t>
            </a:r>
          </a:p>
          <a:p>
            <a:endParaRPr lang="en-US" dirty="0"/>
          </a:p>
          <a:p>
            <a:r>
              <a:rPr lang="en-US" dirty="0"/>
              <a:t>Beccaria was also opposed to the use of capital punishment. </a:t>
            </a:r>
          </a:p>
          <a:p>
            <a:r>
              <a:rPr lang="en-US" dirty="0"/>
              <a:t>Capital punishment was harmful to society because it set an example of barbarism. </a:t>
            </a:r>
          </a:p>
        </p:txBody>
      </p:sp>
    </p:spTree>
    <p:extLst>
      <p:ext uri="{BB962C8B-B14F-4D97-AF65-F5344CB8AC3E}">
        <p14:creationId xmlns:p14="http://schemas.microsoft.com/office/powerpoint/2010/main" val="4048138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39F5D-3D81-4EF0-AFF8-182FEA5A6D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28F48D-4CAE-4735-B560-86F1C8EE8EB4}"/>
              </a:ext>
            </a:extLst>
          </p:cNvPr>
          <p:cNvSpPr>
            <a:spLocks noGrp="1"/>
          </p:cNvSpPr>
          <p:nvPr>
            <p:ph idx="1"/>
          </p:nvPr>
        </p:nvSpPr>
        <p:spPr/>
        <p:txBody>
          <a:bodyPr/>
          <a:lstStyle/>
          <a:p>
            <a:r>
              <a:rPr lang="en-US" dirty="0"/>
              <a:t>A new type of prison, in which criminals were placed in cells and subjected to discipline and regular work to rehabilitate them, began to replace the public spectacle of barbarous punishments. </a:t>
            </a:r>
          </a:p>
        </p:txBody>
      </p:sp>
    </p:spTree>
    <p:extLst>
      <p:ext uri="{BB962C8B-B14F-4D97-AF65-F5344CB8AC3E}">
        <p14:creationId xmlns:p14="http://schemas.microsoft.com/office/powerpoint/2010/main" val="1846318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9C56-2614-4768-9AD4-1D842740C8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A36E2C-5241-447B-AB4D-7681900951CE}"/>
              </a:ext>
            </a:extLst>
          </p:cNvPr>
          <p:cNvSpPr>
            <a:spLocks noGrp="1"/>
          </p:cNvSpPr>
          <p:nvPr>
            <p:ph idx="1"/>
          </p:nvPr>
        </p:nvSpPr>
        <p:spPr/>
        <p:txBody>
          <a:bodyPr/>
          <a:lstStyle/>
          <a:p>
            <a:pPr marL="0" indent="0">
              <a:buNone/>
            </a:pPr>
            <a:r>
              <a:rPr lang="en-US" b="1" u="sng" dirty="0"/>
              <a:t>The World of Medicine </a:t>
            </a:r>
          </a:p>
          <a:p>
            <a:r>
              <a:rPr lang="en-US" dirty="0"/>
              <a:t>Hierarchy of practitioners </a:t>
            </a:r>
          </a:p>
          <a:p>
            <a:pPr lvl="1"/>
            <a:r>
              <a:rPr lang="en-US" dirty="0"/>
              <a:t>Physicians who were university graduates were at the top. </a:t>
            </a:r>
          </a:p>
          <a:p>
            <a:pPr lvl="1"/>
            <a:r>
              <a:rPr lang="en-US" dirty="0"/>
              <a:t>Surgeons, who were still known as barber-surgeons.</a:t>
            </a:r>
          </a:p>
          <a:p>
            <a:pPr lvl="1"/>
            <a:r>
              <a:rPr lang="en-US" dirty="0"/>
              <a:t>Apothecaries </a:t>
            </a:r>
          </a:p>
          <a:p>
            <a:pPr lvl="1"/>
            <a:r>
              <a:rPr lang="en-US" dirty="0"/>
              <a:t>Midwives</a:t>
            </a:r>
          </a:p>
          <a:p>
            <a:pPr lvl="1"/>
            <a:r>
              <a:rPr lang="en-US" dirty="0"/>
              <a:t>Faith healers </a:t>
            </a:r>
          </a:p>
          <a:p>
            <a:pPr lvl="1"/>
            <a:endParaRPr lang="en-US" dirty="0"/>
          </a:p>
        </p:txBody>
      </p:sp>
    </p:spTree>
    <p:extLst>
      <p:ext uri="{BB962C8B-B14F-4D97-AF65-F5344CB8AC3E}">
        <p14:creationId xmlns:p14="http://schemas.microsoft.com/office/powerpoint/2010/main" val="777015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07F6-2A59-4453-8575-6F07CF905D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AEA25A-B2F7-4643-93CB-FB01DB9EFE42}"/>
              </a:ext>
            </a:extLst>
          </p:cNvPr>
          <p:cNvSpPr>
            <a:spLocks noGrp="1"/>
          </p:cNvSpPr>
          <p:nvPr>
            <p:ph idx="1"/>
          </p:nvPr>
        </p:nvSpPr>
        <p:spPr/>
        <p:txBody>
          <a:bodyPr>
            <a:normAutofit lnSpcReduction="10000"/>
          </a:bodyPr>
          <a:lstStyle/>
          <a:p>
            <a:r>
              <a:rPr lang="en-US" dirty="0"/>
              <a:t>University medical education was still largely conducted in Latin and was based primarily on Galen’s work. </a:t>
            </a:r>
          </a:p>
          <a:p>
            <a:r>
              <a:rPr lang="en-US" dirty="0"/>
              <a:t>University of Leiden replaced Padua as the foremost medical school in Europe. </a:t>
            </a:r>
          </a:p>
          <a:p>
            <a:r>
              <a:rPr lang="en-US" dirty="0"/>
              <a:t>A graduate with a doctorate in medicine from a university needed to receive a license before he could be a practicing member of the physicians’ elitist corporate body. </a:t>
            </a:r>
          </a:p>
          <a:p>
            <a:endParaRPr lang="en-US" dirty="0"/>
          </a:p>
          <a:p>
            <a:r>
              <a:rPr lang="en-US" dirty="0"/>
              <a:t>Surgeons in the 1740s began to separate themselves from the barbers and organize their own guilds. </a:t>
            </a:r>
          </a:p>
          <a:p>
            <a:r>
              <a:rPr lang="en-US" dirty="0"/>
              <a:t>They also started to undergo additional training by dissecting corpses and studying anatomy more systematically. </a:t>
            </a:r>
          </a:p>
          <a:p>
            <a:endParaRPr lang="en-US" dirty="0"/>
          </a:p>
        </p:txBody>
      </p:sp>
    </p:spTree>
    <p:extLst>
      <p:ext uri="{BB962C8B-B14F-4D97-AF65-F5344CB8AC3E}">
        <p14:creationId xmlns:p14="http://schemas.microsoft.com/office/powerpoint/2010/main" val="3456642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46455-F9CC-4B7D-8FB3-B9385DA7CC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AF3E44-718B-4AE1-8A9A-D1B1B738DC00}"/>
              </a:ext>
            </a:extLst>
          </p:cNvPr>
          <p:cNvSpPr>
            <a:spLocks noGrp="1"/>
          </p:cNvSpPr>
          <p:nvPr>
            <p:ph idx="1"/>
          </p:nvPr>
        </p:nvSpPr>
        <p:spPr/>
        <p:txBody>
          <a:bodyPr/>
          <a:lstStyle/>
          <a:p>
            <a:r>
              <a:rPr lang="en-US" dirty="0"/>
              <a:t>Hospitals in the 18</a:t>
            </a:r>
            <a:r>
              <a:rPr lang="en-US" baseline="30000" dirty="0"/>
              <a:t>th</a:t>
            </a:r>
            <a:r>
              <a:rPr lang="en-US" dirty="0"/>
              <a:t> century seemed more a problem than an aid in dealing with disease and illness. </a:t>
            </a:r>
          </a:p>
          <a:p>
            <a:r>
              <a:rPr lang="en-US" dirty="0"/>
              <a:t>Conditions were awful. </a:t>
            </a:r>
          </a:p>
          <a:p>
            <a:r>
              <a:rPr lang="en-US" dirty="0"/>
              <a:t>Despite appeals, efforts at hospital reform in the 18</a:t>
            </a:r>
            <a:r>
              <a:rPr lang="en-US" baseline="30000" dirty="0"/>
              <a:t>th</a:t>
            </a:r>
            <a:r>
              <a:rPr lang="en-US" dirty="0"/>
              <a:t> century remained ineffectual. </a:t>
            </a:r>
          </a:p>
          <a:p>
            <a:endParaRPr lang="en-US" dirty="0"/>
          </a:p>
        </p:txBody>
      </p:sp>
    </p:spTree>
    <p:extLst>
      <p:ext uri="{BB962C8B-B14F-4D97-AF65-F5344CB8AC3E}">
        <p14:creationId xmlns:p14="http://schemas.microsoft.com/office/powerpoint/2010/main" val="35625512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7109-5692-42AF-8BDF-B444CA0FAB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849C50-308C-474D-8734-908E38B05788}"/>
              </a:ext>
            </a:extLst>
          </p:cNvPr>
          <p:cNvSpPr>
            <a:spLocks noGrp="1"/>
          </p:cNvSpPr>
          <p:nvPr>
            <p:ph idx="1"/>
          </p:nvPr>
        </p:nvSpPr>
        <p:spPr/>
        <p:txBody>
          <a:bodyPr/>
          <a:lstStyle/>
          <a:p>
            <a:r>
              <a:rPr lang="en-US" dirty="0"/>
              <a:t>Popular culture </a:t>
            </a:r>
          </a:p>
          <a:p>
            <a:r>
              <a:rPr lang="en-US" dirty="0"/>
              <a:t>Refers to the written and unwritten literature and the social activities and pursuits that are fundamental to the lives of most people. </a:t>
            </a:r>
          </a:p>
          <a:p>
            <a:endParaRPr lang="en-US" dirty="0"/>
          </a:p>
          <a:p>
            <a:r>
              <a:rPr lang="en-US" dirty="0"/>
              <a:t>Group activity was especially evident in the festival. </a:t>
            </a:r>
          </a:p>
          <a:p>
            <a:r>
              <a:rPr lang="en-US" dirty="0"/>
              <a:t>Carnival was celebrated for weeks leading up to the beginning of Lent, for forty-day period of fasting and purification preceding Easter. </a:t>
            </a:r>
          </a:p>
        </p:txBody>
      </p:sp>
    </p:spTree>
    <p:extLst>
      <p:ext uri="{BB962C8B-B14F-4D97-AF65-F5344CB8AC3E}">
        <p14:creationId xmlns:p14="http://schemas.microsoft.com/office/powerpoint/2010/main" val="37013083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7D248-2026-4803-A1BE-08C3CF70B6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93EA38-0D79-4CAA-9A0E-960C4BEF9610}"/>
              </a:ext>
            </a:extLst>
          </p:cNvPr>
          <p:cNvSpPr>
            <a:spLocks noGrp="1"/>
          </p:cNvSpPr>
          <p:nvPr>
            <p:ph idx="1"/>
          </p:nvPr>
        </p:nvSpPr>
        <p:spPr/>
        <p:txBody>
          <a:bodyPr/>
          <a:lstStyle/>
          <a:p>
            <a:r>
              <a:rPr lang="en-US" dirty="0"/>
              <a:t>Taverns functioned as regular gathering places for neighborhood men to talk, play games, conduct small business matters, and drink. </a:t>
            </a:r>
          </a:p>
        </p:txBody>
      </p:sp>
    </p:spTree>
    <p:extLst>
      <p:ext uri="{BB962C8B-B14F-4D97-AF65-F5344CB8AC3E}">
        <p14:creationId xmlns:p14="http://schemas.microsoft.com/office/powerpoint/2010/main" val="20273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A145-3585-461A-8A9F-F6BBE0944E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A793B2-A373-4F94-990A-EC028E6C8AD7}"/>
              </a:ext>
            </a:extLst>
          </p:cNvPr>
          <p:cNvSpPr>
            <a:spLocks noGrp="1"/>
          </p:cNvSpPr>
          <p:nvPr>
            <p:ph idx="1"/>
          </p:nvPr>
        </p:nvSpPr>
        <p:spPr/>
        <p:txBody>
          <a:bodyPr>
            <a:noAutofit/>
          </a:bodyPr>
          <a:lstStyle/>
          <a:p>
            <a:r>
              <a:rPr lang="en-US" sz="2400" dirty="0"/>
              <a:t>Another aspect of Rococo was that its decorative work could easily be used with Baroque architecture. </a:t>
            </a:r>
          </a:p>
          <a:p>
            <a:endParaRPr lang="en-US" sz="2400" dirty="0"/>
          </a:p>
          <a:p>
            <a:r>
              <a:rPr lang="en-US" sz="2400" dirty="0"/>
              <a:t>Example- palace of Versailles </a:t>
            </a:r>
          </a:p>
          <a:p>
            <a:endParaRPr lang="en-US" sz="2400" dirty="0"/>
          </a:p>
          <a:p>
            <a:endParaRPr lang="en-US" sz="2400" dirty="0"/>
          </a:p>
          <a:p>
            <a:r>
              <a:rPr lang="en-US" sz="2400" dirty="0"/>
              <a:t>This Baroque-Rococo architectural style of the 18</a:t>
            </a:r>
            <a:r>
              <a:rPr lang="en-US" sz="2400" baseline="30000" dirty="0"/>
              <a:t>th</a:t>
            </a:r>
            <a:r>
              <a:rPr lang="en-US" sz="2400" dirty="0"/>
              <a:t> century was used in both palaces and churches, and often the same architects designed both. </a:t>
            </a:r>
          </a:p>
        </p:txBody>
      </p:sp>
    </p:spTree>
    <p:extLst>
      <p:ext uri="{BB962C8B-B14F-4D97-AF65-F5344CB8AC3E}">
        <p14:creationId xmlns:p14="http://schemas.microsoft.com/office/powerpoint/2010/main" val="26299543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B8A24-89B8-4423-924D-9356FFB47E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B52A4F-9372-4BE0-A047-ABA833D299A7}"/>
              </a:ext>
            </a:extLst>
          </p:cNvPr>
          <p:cNvSpPr>
            <a:spLocks noGrp="1"/>
          </p:cNvSpPr>
          <p:nvPr>
            <p:ph idx="1"/>
          </p:nvPr>
        </p:nvSpPr>
        <p:spPr/>
        <p:txBody>
          <a:bodyPr/>
          <a:lstStyle/>
          <a:p>
            <a:r>
              <a:rPr lang="en-US" dirty="0"/>
              <a:t>The spread of literacy was closely connected to primary education. </a:t>
            </a:r>
          </a:p>
          <a:p>
            <a:r>
              <a:rPr lang="en-US" dirty="0"/>
              <a:t>The emphasis of the Protestant reformers on reading the Bible had led Protestant states to take a greater interest in primary education. </a:t>
            </a:r>
          </a:p>
        </p:txBody>
      </p:sp>
    </p:spTree>
    <p:extLst>
      <p:ext uri="{BB962C8B-B14F-4D97-AF65-F5344CB8AC3E}">
        <p14:creationId xmlns:p14="http://schemas.microsoft.com/office/powerpoint/2010/main" val="308645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3C61A-73DB-4436-AFAA-EDBF5F8D22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DFA0A3-D866-4907-8482-AB562CC16BF7}"/>
              </a:ext>
            </a:extLst>
          </p:cNvPr>
          <p:cNvSpPr>
            <a:spLocks noGrp="1"/>
          </p:cNvSpPr>
          <p:nvPr>
            <p:ph idx="1"/>
          </p:nvPr>
        </p:nvSpPr>
        <p:spPr/>
        <p:txBody>
          <a:bodyPr>
            <a:normAutofit/>
          </a:bodyPr>
          <a:lstStyle/>
          <a:p>
            <a:r>
              <a:rPr lang="en-US" sz="2400" dirty="0"/>
              <a:t>Balthasar Newman (1687-1753)</a:t>
            </a:r>
          </a:p>
          <a:p>
            <a:pPr lvl="1"/>
            <a:r>
              <a:rPr lang="en-US" sz="2400" dirty="0"/>
              <a:t>One of the greatest architects of the 18</a:t>
            </a:r>
            <a:r>
              <a:rPr lang="en-US" sz="2400" baseline="30000" dirty="0"/>
              <a:t>th</a:t>
            </a:r>
            <a:r>
              <a:rPr lang="en-US" sz="2400" dirty="0"/>
              <a:t> century. </a:t>
            </a:r>
          </a:p>
          <a:p>
            <a:pPr lvl="1"/>
            <a:r>
              <a:rPr lang="en-US" sz="2400" dirty="0"/>
              <a:t>Two masterpieces </a:t>
            </a:r>
          </a:p>
          <a:p>
            <a:pPr lvl="2"/>
            <a:r>
              <a:rPr lang="en-US" sz="2400" dirty="0"/>
              <a:t>1. pilgrimage church of the </a:t>
            </a:r>
            <a:r>
              <a:rPr lang="en-US" sz="2400" dirty="0" err="1"/>
              <a:t>Vierzehnheiligen</a:t>
            </a:r>
            <a:r>
              <a:rPr lang="en-US" sz="2400" dirty="0"/>
              <a:t> (</a:t>
            </a:r>
            <a:r>
              <a:rPr lang="en-US" sz="2400" i="1" dirty="0"/>
              <a:t>The Fourteen Saints</a:t>
            </a:r>
            <a:r>
              <a:rPr lang="en-US" sz="2400" dirty="0"/>
              <a:t>) in southern Germany</a:t>
            </a:r>
          </a:p>
          <a:p>
            <a:pPr lvl="2"/>
            <a:r>
              <a:rPr lang="en-US" sz="2400" dirty="0"/>
              <a:t>2. Bishop’s Palace, known as the </a:t>
            </a:r>
            <a:r>
              <a:rPr lang="en-US" sz="2400" dirty="0" err="1"/>
              <a:t>Residenz</a:t>
            </a:r>
            <a:r>
              <a:rPr lang="en-US" sz="2400" dirty="0"/>
              <a:t>, the residential palace of the </a:t>
            </a:r>
            <a:r>
              <a:rPr lang="en-US" sz="2400" dirty="0" err="1"/>
              <a:t>Schonborn</a:t>
            </a:r>
            <a:r>
              <a:rPr lang="en-US" sz="2400" dirty="0"/>
              <a:t> prince-bishop of Wurzburg. </a:t>
            </a:r>
          </a:p>
        </p:txBody>
      </p:sp>
    </p:spTree>
    <p:extLst>
      <p:ext uri="{BB962C8B-B14F-4D97-AF65-F5344CB8AC3E}">
        <p14:creationId xmlns:p14="http://schemas.microsoft.com/office/powerpoint/2010/main" val="296281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381CA-E11E-4DF8-B0DB-175C078F28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CF9E9E-437F-4417-9DCF-E65D7536EBCB}"/>
              </a:ext>
            </a:extLst>
          </p:cNvPr>
          <p:cNvSpPr>
            <a:spLocks noGrp="1"/>
          </p:cNvSpPr>
          <p:nvPr>
            <p:ph idx="1"/>
          </p:nvPr>
        </p:nvSpPr>
        <p:spPr/>
        <p:txBody>
          <a:bodyPr/>
          <a:lstStyle/>
          <a:p>
            <a:r>
              <a:rPr lang="en-US" dirty="0"/>
              <a:t>Despite the popularity of the Rococo style, Neoclassicism continued to maintain a strong appeal and the late 18</a:t>
            </a:r>
            <a:r>
              <a:rPr lang="en-US" baseline="30000" dirty="0"/>
              <a:t>th</a:t>
            </a:r>
            <a:r>
              <a:rPr lang="en-US" dirty="0"/>
              <a:t> century emerged in France as an established movement. </a:t>
            </a:r>
          </a:p>
          <a:p>
            <a:endParaRPr lang="en-US" dirty="0"/>
          </a:p>
          <a:p>
            <a:r>
              <a:rPr lang="en-US" dirty="0"/>
              <a:t>Neoclassical artists wanted to recapture the dignity and simplicity of the classical style of ancient Greece and Rome. </a:t>
            </a:r>
          </a:p>
        </p:txBody>
      </p:sp>
    </p:spTree>
    <p:extLst>
      <p:ext uri="{BB962C8B-B14F-4D97-AF65-F5344CB8AC3E}">
        <p14:creationId xmlns:p14="http://schemas.microsoft.com/office/powerpoint/2010/main" val="156315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8073B-3160-46AB-9F76-F6FD7F6EAF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90718C-C875-4870-9A40-10F7F5E92297}"/>
              </a:ext>
            </a:extLst>
          </p:cNvPr>
          <p:cNvSpPr>
            <a:spLocks noGrp="1"/>
          </p:cNvSpPr>
          <p:nvPr>
            <p:ph idx="1"/>
          </p:nvPr>
        </p:nvSpPr>
        <p:spPr/>
        <p:txBody>
          <a:bodyPr/>
          <a:lstStyle/>
          <a:p>
            <a:r>
              <a:rPr lang="en-US" dirty="0"/>
              <a:t>Classical elements are evident in the work of Jacques-Louis David (1748-1825) </a:t>
            </a:r>
          </a:p>
          <a:p>
            <a:pPr lvl="1"/>
            <a:r>
              <a:rPr lang="en-US" b="1" i="1" dirty="0"/>
              <a:t>Oath of the </a:t>
            </a:r>
            <a:r>
              <a:rPr lang="en-US" b="1" i="1" dirty="0" err="1"/>
              <a:t>Horatti</a:t>
            </a:r>
            <a:r>
              <a:rPr lang="en-US" b="1" i="1" dirty="0"/>
              <a:t> </a:t>
            </a:r>
          </a:p>
          <a:p>
            <a:pPr lvl="2"/>
            <a:r>
              <a:rPr lang="en-US" sz="2000" dirty="0"/>
              <a:t>He re-created a scene from Roman history in which the three Horatius brothers swore and oath before their father, proclaiming their willingness to sacrifice their lives for their country.  </a:t>
            </a:r>
          </a:p>
          <a:p>
            <a:pPr lvl="2"/>
            <a:endParaRPr lang="en-US" sz="2000" dirty="0"/>
          </a:p>
          <a:p>
            <a:pPr lvl="2"/>
            <a:r>
              <a:rPr lang="en-US" sz="2000" dirty="0"/>
              <a:t>David’s Neoclassical style, with is moral seriousness and its emphasis on honor and patriotism, made him extremely popular during the French Revolution. </a:t>
            </a:r>
          </a:p>
        </p:txBody>
      </p:sp>
    </p:spTree>
    <p:extLst>
      <p:ext uri="{BB962C8B-B14F-4D97-AF65-F5344CB8AC3E}">
        <p14:creationId xmlns:p14="http://schemas.microsoft.com/office/powerpoint/2010/main" val="264667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463E-35BD-4E85-82FC-510AD7F64C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2BDCEB-12D7-4888-9762-18723279DC96}"/>
              </a:ext>
            </a:extLst>
          </p:cNvPr>
          <p:cNvSpPr>
            <a:spLocks noGrp="1"/>
          </p:cNvSpPr>
          <p:nvPr>
            <p:ph idx="1"/>
          </p:nvPr>
        </p:nvSpPr>
        <p:spPr/>
        <p:txBody>
          <a:bodyPr/>
          <a:lstStyle/>
          <a:p>
            <a:pPr marL="0" indent="0">
              <a:buNone/>
            </a:pPr>
            <a:r>
              <a:rPr lang="en-US" b="1" u="sng" dirty="0"/>
              <a:t>The Development of Music </a:t>
            </a:r>
          </a:p>
          <a:p>
            <a:r>
              <a:rPr lang="en-US" dirty="0"/>
              <a:t>Saw the rise of opera and oratorio, the sonata, the concerto, and the symphony. </a:t>
            </a:r>
          </a:p>
          <a:p>
            <a:r>
              <a:rPr lang="en-US" dirty="0"/>
              <a:t>The many individual princes, archbishops, and bishops, each with his own court, provided the patronage that made Italy and Germany the musical leaders of Europe. </a:t>
            </a:r>
          </a:p>
          <a:p>
            <a:endParaRPr lang="en-US" dirty="0"/>
          </a:p>
          <a:p>
            <a:endParaRPr lang="en-US" dirty="0"/>
          </a:p>
        </p:txBody>
      </p:sp>
    </p:spTree>
    <p:extLst>
      <p:ext uri="{BB962C8B-B14F-4D97-AF65-F5344CB8AC3E}">
        <p14:creationId xmlns:p14="http://schemas.microsoft.com/office/powerpoint/2010/main" val="220140195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1604</TotalTime>
  <Words>2510</Words>
  <Application>Microsoft Office PowerPoint</Application>
  <PresentationFormat>Widescreen</PresentationFormat>
  <Paragraphs>186</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Gill Sans MT</vt:lpstr>
      <vt:lpstr>Impact</vt:lpstr>
      <vt:lpstr>Badge</vt:lpstr>
      <vt:lpstr>AP European History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dc:title>
  <dc:creator>Tyler Moudry</dc:creator>
  <cp:lastModifiedBy>Tyler Moudry</cp:lastModifiedBy>
  <cp:revision>21</cp:revision>
  <dcterms:created xsi:type="dcterms:W3CDTF">2018-12-03T17:36:29Z</dcterms:created>
  <dcterms:modified xsi:type="dcterms:W3CDTF">2018-12-05T05:36:15Z</dcterms:modified>
</cp:coreProperties>
</file>