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11/30/2018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11/30/2018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11/30/2018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11/30/2018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11/30/2018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FD64E-B864-40E9-9394-6A64F8B868D2}"/>
              </a:ext>
            </a:extLst>
          </p:cNvPr>
          <p:cNvSpPr>
            <a:spLocks noGrp="1"/>
          </p:cNvSpPr>
          <p:nvPr>
            <p:ph type="ctrTitle"/>
          </p:nvPr>
        </p:nvSpPr>
        <p:spPr/>
        <p:txBody>
          <a:bodyPr/>
          <a:lstStyle/>
          <a:p>
            <a:r>
              <a:rPr lang="en-US" sz="3600" dirty="0"/>
              <a:t>AP European history</a:t>
            </a:r>
            <a:br>
              <a:rPr lang="en-US" sz="3600" dirty="0"/>
            </a:br>
            <a:r>
              <a:rPr lang="en-US" sz="3600" dirty="0"/>
              <a:t>Chapter 17 </a:t>
            </a:r>
            <a:br>
              <a:rPr lang="en-US" sz="3600" dirty="0"/>
            </a:br>
            <a:br>
              <a:rPr lang="en-US" dirty="0"/>
            </a:br>
            <a:r>
              <a:rPr lang="en-US" sz="3200" dirty="0"/>
              <a:t>AN age of enlightenment </a:t>
            </a:r>
            <a:endParaRPr lang="en-US" dirty="0"/>
          </a:p>
        </p:txBody>
      </p:sp>
      <p:sp>
        <p:nvSpPr>
          <p:cNvPr id="3" name="Subtitle 2">
            <a:extLst>
              <a:ext uri="{FF2B5EF4-FFF2-40B4-BE49-F238E27FC236}">
                <a16:creationId xmlns:a16="http://schemas.microsoft.com/office/drawing/2014/main" id="{A8235964-E95A-4FBB-8131-13B80FECBBFE}"/>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7856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9E04A-B155-43FE-8427-F1199FB37E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94B946-A441-488A-8949-C69E16443796}"/>
              </a:ext>
            </a:extLst>
          </p:cNvPr>
          <p:cNvSpPr>
            <a:spLocks noGrp="1"/>
          </p:cNvSpPr>
          <p:nvPr>
            <p:ph idx="1"/>
          </p:nvPr>
        </p:nvSpPr>
        <p:spPr/>
        <p:txBody>
          <a:bodyPr>
            <a:normAutofit/>
          </a:bodyPr>
          <a:lstStyle/>
          <a:p>
            <a:r>
              <a:rPr lang="en-US" sz="2800" dirty="0"/>
              <a:t>Thanks to Fontenelle, science was no longer the monopoly of experts but part of literature. </a:t>
            </a:r>
          </a:p>
          <a:p>
            <a:endParaRPr lang="en-US" sz="2800" dirty="0"/>
          </a:p>
          <a:p>
            <a:r>
              <a:rPr lang="en-US" sz="2800" dirty="0"/>
              <a:t>Fontenelle contributed to the growing skepticism toward religion at the end of the 17</a:t>
            </a:r>
            <a:r>
              <a:rPr lang="en-US" sz="2800" baseline="30000" dirty="0"/>
              <a:t>th</a:t>
            </a:r>
            <a:r>
              <a:rPr lang="en-US" sz="2800" dirty="0"/>
              <a:t> century by portraying the churches as enemies of scientific progress. </a:t>
            </a:r>
          </a:p>
        </p:txBody>
      </p:sp>
    </p:spTree>
    <p:extLst>
      <p:ext uri="{BB962C8B-B14F-4D97-AF65-F5344CB8AC3E}">
        <p14:creationId xmlns:p14="http://schemas.microsoft.com/office/powerpoint/2010/main" val="294602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BC6BB-37B4-48C5-8D8B-E075BC56AA3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460790-6EF7-47E5-9AFA-CFFC82ED0671}"/>
              </a:ext>
            </a:extLst>
          </p:cNvPr>
          <p:cNvSpPr>
            <a:spLocks noGrp="1"/>
          </p:cNvSpPr>
          <p:nvPr>
            <p:ph idx="1"/>
          </p:nvPr>
        </p:nvSpPr>
        <p:spPr/>
        <p:txBody>
          <a:bodyPr/>
          <a:lstStyle/>
          <a:p>
            <a:pPr marL="0" indent="0">
              <a:buNone/>
            </a:pPr>
            <a:r>
              <a:rPr lang="en-US" sz="2400" b="1" u="sng" dirty="0"/>
              <a:t>A New Skepticism </a:t>
            </a:r>
          </a:p>
          <a:p>
            <a:r>
              <a:rPr lang="en-US" dirty="0"/>
              <a:t>Pierre Bayle (1647-1706)</a:t>
            </a:r>
          </a:p>
          <a:p>
            <a:pPr lvl="1"/>
            <a:r>
              <a:rPr lang="en-US" dirty="0"/>
              <a:t>Remained a Protestant while becoming a leading critic of traditional religious attitudes. </a:t>
            </a:r>
          </a:p>
          <a:p>
            <a:pPr lvl="1"/>
            <a:r>
              <a:rPr lang="en-US" dirty="0"/>
              <a:t>Attacked superstition, religious intolerance, and dogmatism. </a:t>
            </a:r>
          </a:p>
          <a:p>
            <a:pPr lvl="1"/>
            <a:r>
              <a:rPr lang="en-US" dirty="0"/>
              <a:t>In his view, compelling people to believe a particular set of religious ideas (as Louis XIV was doing at the time in Bayle’s France) was wrong. </a:t>
            </a:r>
          </a:p>
        </p:txBody>
      </p:sp>
    </p:spTree>
    <p:extLst>
      <p:ext uri="{BB962C8B-B14F-4D97-AF65-F5344CB8AC3E}">
        <p14:creationId xmlns:p14="http://schemas.microsoft.com/office/powerpoint/2010/main" val="273612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667F3-AC34-43A5-957D-A3AE9E3DB8F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ED28F9B-5260-4404-ADA4-6C6B3B93BB2C}"/>
              </a:ext>
            </a:extLst>
          </p:cNvPr>
          <p:cNvSpPr>
            <a:spLocks noGrp="1"/>
          </p:cNvSpPr>
          <p:nvPr>
            <p:ph idx="1"/>
          </p:nvPr>
        </p:nvSpPr>
        <p:spPr/>
        <p:txBody>
          <a:bodyPr/>
          <a:lstStyle/>
          <a:p>
            <a:r>
              <a:rPr lang="en-US" dirty="0"/>
              <a:t>In Bayle’s most famous work…</a:t>
            </a:r>
          </a:p>
          <a:p>
            <a:endParaRPr lang="en-US" dirty="0"/>
          </a:p>
          <a:p>
            <a:pPr lvl="1"/>
            <a:r>
              <a:rPr lang="en-US" b="1" i="1" dirty="0"/>
              <a:t>Historical and Critical Dictionary </a:t>
            </a:r>
            <a:r>
              <a:rPr lang="en-US" i="1" dirty="0"/>
              <a:t>(regarded as the “Bible of the 18</a:t>
            </a:r>
            <a:r>
              <a:rPr lang="en-US" i="1" baseline="30000" dirty="0"/>
              <a:t>th</a:t>
            </a:r>
            <a:r>
              <a:rPr lang="en-US" i="1" dirty="0"/>
              <a:t> century.”) </a:t>
            </a:r>
          </a:p>
          <a:p>
            <a:pPr lvl="1"/>
            <a:endParaRPr lang="en-US" i="1" dirty="0"/>
          </a:p>
          <a:p>
            <a:pPr lvl="2"/>
            <a:r>
              <a:rPr lang="en-US" dirty="0"/>
              <a:t>Demonstrated the results of his own efforts with a famous article on the Israelite King David. </a:t>
            </a:r>
          </a:p>
          <a:p>
            <a:pPr lvl="2"/>
            <a:r>
              <a:rPr lang="en-US" dirty="0"/>
              <a:t>He undermined the king, portraying him as a sensual, treacherous, cruel, and basically evil man. </a:t>
            </a:r>
          </a:p>
          <a:p>
            <a:pPr lvl="2"/>
            <a:r>
              <a:rPr lang="en-US" dirty="0"/>
              <a:t>Attacked traditional religious practices and heroes. </a:t>
            </a:r>
          </a:p>
          <a:p>
            <a:pPr lvl="2"/>
            <a:r>
              <a:rPr lang="en-US" dirty="0"/>
              <a:t>His work was known to 18</a:t>
            </a:r>
            <a:r>
              <a:rPr lang="en-US" baseline="30000" dirty="0"/>
              <a:t>th</a:t>
            </a:r>
            <a:r>
              <a:rPr lang="en-US" dirty="0"/>
              <a:t> century philosophies. </a:t>
            </a:r>
          </a:p>
        </p:txBody>
      </p:sp>
    </p:spTree>
    <p:extLst>
      <p:ext uri="{BB962C8B-B14F-4D97-AF65-F5344CB8AC3E}">
        <p14:creationId xmlns:p14="http://schemas.microsoft.com/office/powerpoint/2010/main" val="8331170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7A5A-5538-40AB-A734-63CAE692BC6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FAC1CE-5355-4C7C-B677-D6FA6560C770}"/>
              </a:ext>
            </a:extLst>
          </p:cNvPr>
          <p:cNvSpPr>
            <a:spLocks noGrp="1"/>
          </p:cNvSpPr>
          <p:nvPr>
            <p:ph idx="1"/>
          </p:nvPr>
        </p:nvSpPr>
        <p:spPr>
          <a:xfrm>
            <a:off x="1251678" y="2286001"/>
            <a:ext cx="10178322" cy="4412511"/>
          </a:xfrm>
        </p:spPr>
        <p:txBody>
          <a:bodyPr>
            <a:normAutofit/>
          </a:bodyPr>
          <a:lstStyle/>
          <a:p>
            <a:pPr marL="0" indent="0">
              <a:buNone/>
            </a:pPr>
            <a:r>
              <a:rPr lang="en-US" b="1" u="sng" dirty="0"/>
              <a:t>The Impact of Travel Literature </a:t>
            </a:r>
          </a:p>
          <a:p>
            <a:pPr lvl="1"/>
            <a:r>
              <a:rPr lang="en-US" sz="2000" dirty="0"/>
              <a:t>Skepticism about both Christianity and European culture itself was nourished by travel reports. </a:t>
            </a:r>
          </a:p>
          <a:p>
            <a:pPr lvl="1"/>
            <a:endParaRPr lang="en-US" sz="2000" dirty="0"/>
          </a:p>
          <a:p>
            <a:pPr lvl="1"/>
            <a:r>
              <a:rPr lang="en-US" sz="2000" dirty="0"/>
              <a:t>Traders, missionaries, medical practitioners, and explorers began to publish and increasing number of travel books that gave accounts of many different cultures. </a:t>
            </a:r>
          </a:p>
          <a:p>
            <a:pPr lvl="1"/>
            <a:endParaRPr lang="en-US" sz="2000" dirty="0"/>
          </a:p>
          <a:p>
            <a:pPr lvl="1"/>
            <a:r>
              <a:rPr lang="en-US" sz="2000" dirty="0"/>
              <a:t>Especially the discovery of the Pacific island of Tahiti and of New Zealand and Australia by James Cook, aroused much enthusiasm. </a:t>
            </a:r>
          </a:p>
        </p:txBody>
      </p:sp>
    </p:spTree>
    <p:extLst>
      <p:ext uri="{BB962C8B-B14F-4D97-AF65-F5344CB8AC3E}">
        <p14:creationId xmlns:p14="http://schemas.microsoft.com/office/powerpoint/2010/main" val="3698901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043B7-33A4-4275-A7A2-FEE7842148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0B81C7C-4651-43C4-836B-069F497EA755}"/>
              </a:ext>
            </a:extLst>
          </p:cNvPr>
          <p:cNvSpPr>
            <a:spLocks noGrp="1"/>
          </p:cNvSpPr>
          <p:nvPr>
            <p:ph idx="1"/>
          </p:nvPr>
        </p:nvSpPr>
        <p:spPr>
          <a:xfrm>
            <a:off x="1251678" y="2286001"/>
            <a:ext cx="10518564" cy="4433776"/>
          </a:xfrm>
        </p:spPr>
        <p:txBody>
          <a:bodyPr>
            <a:normAutofit/>
          </a:bodyPr>
          <a:lstStyle/>
          <a:p>
            <a:r>
              <a:rPr lang="en-US" sz="1800" dirty="0"/>
              <a:t>James Cook </a:t>
            </a:r>
          </a:p>
          <a:p>
            <a:pPr lvl="1"/>
            <a:r>
              <a:rPr lang="en-US" b="1" i="1" dirty="0"/>
              <a:t>Travels </a:t>
            </a:r>
          </a:p>
          <a:p>
            <a:pPr lvl="2"/>
            <a:r>
              <a:rPr lang="en-US" sz="1800" dirty="0"/>
              <a:t>An account of his journey, became a best-seller. </a:t>
            </a:r>
          </a:p>
          <a:p>
            <a:pPr lvl="2"/>
            <a:r>
              <a:rPr lang="en-US" sz="1800" dirty="0"/>
              <a:t>Educated Europeans responded to these accounts of land abroad in different ways. </a:t>
            </a:r>
          </a:p>
          <a:p>
            <a:pPr lvl="2"/>
            <a:r>
              <a:rPr lang="en-US" sz="1800" dirty="0"/>
              <a:t>The existence of exotic peoples, such as the natives of Tahiti, presented an image of a “natural man” who was far happier than many Europeans. </a:t>
            </a:r>
          </a:p>
          <a:p>
            <a:pPr lvl="2"/>
            <a:endParaRPr lang="en-US" sz="1800" dirty="0"/>
          </a:p>
          <a:p>
            <a:pPr lvl="2"/>
            <a:r>
              <a:rPr lang="en-US" sz="1800" dirty="0"/>
              <a:t>The idea of the “noble savage” would play an important role in the political work of some philosophes.  </a:t>
            </a:r>
          </a:p>
        </p:txBody>
      </p:sp>
    </p:spTree>
    <p:extLst>
      <p:ext uri="{BB962C8B-B14F-4D97-AF65-F5344CB8AC3E}">
        <p14:creationId xmlns:p14="http://schemas.microsoft.com/office/powerpoint/2010/main" val="416497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B1390-B238-4747-8689-BE0C2F2F6C8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F0B70D9-220A-4E63-8395-88C29769DAA8}"/>
              </a:ext>
            </a:extLst>
          </p:cNvPr>
          <p:cNvSpPr>
            <a:spLocks noGrp="1"/>
          </p:cNvSpPr>
          <p:nvPr>
            <p:ph idx="1"/>
          </p:nvPr>
        </p:nvSpPr>
        <p:spPr/>
        <p:txBody>
          <a:bodyPr>
            <a:normAutofit/>
          </a:bodyPr>
          <a:lstStyle/>
          <a:p>
            <a:r>
              <a:rPr lang="en-US" sz="2400" dirty="0"/>
              <a:t>The travel literature of the 17</a:t>
            </a:r>
            <a:r>
              <a:rPr lang="en-US" sz="2400" baseline="30000" dirty="0"/>
              <a:t>th</a:t>
            </a:r>
            <a:r>
              <a:rPr lang="en-US" sz="2400" dirty="0"/>
              <a:t> and 18</a:t>
            </a:r>
            <a:r>
              <a:rPr lang="en-US" sz="2400" baseline="30000" dirty="0"/>
              <a:t>th</a:t>
            </a:r>
            <a:r>
              <a:rPr lang="en-US" sz="2400" dirty="0"/>
              <a:t> centuries also led to the realization that there were highly developed civilizations with different customs in other parts of the world. </a:t>
            </a:r>
          </a:p>
          <a:p>
            <a:endParaRPr lang="en-US" sz="2400" dirty="0"/>
          </a:p>
          <a:p>
            <a:r>
              <a:rPr lang="en-US" sz="2400" dirty="0"/>
              <a:t>China was especially singled out. </a:t>
            </a:r>
          </a:p>
          <a:p>
            <a:pPr lvl="1"/>
            <a:r>
              <a:rPr lang="en-US" sz="2400" dirty="0"/>
              <a:t>Confucian morality was praised as superior to the intolerant attitudes of Christianity. </a:t>
            </a:r>
          </a:p>
        </p:txBody>
      </p:sp>
    </p:spTree>
    <p:extLst>
      <p:ext uri="{BB962C8B-B14F-4D97-AF65-F5344CB8AC3E}">
        <p14:creationId xmlns:p14="http://schemas.microsoft.com/office/powerpoint/2010/main" val="11584543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8C86E-830B-41F4-B413-F9420D5E53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3049BC-C948-41E4-8A0C-2B3B2B2CB461}"/>
              </a:ext>
            </a:extLst>
          </p:cNvPr>
          <p:cNvSpPr>
            <a:spLocks noGrp="1"/>
          </p:cNvSpPr>
          <p:nvPr>
            <p:ph idx="1"/>
          </p:nvPr>
        </p:nvSpPr>
        <p:spPr/>
        <p:txBody>
          <a:bodyPr/>
          <a:lstStyle/>
          <a:p>
            <a:r>
              <a:rPr lang="en-US" dirty="0"/>
              <a:t>Cultural relativism </a:t>
            </a:r>
          </a:p>
          <a:p>
            <a:pPr lvl="1"/>
            <a:r>
              <a:rPr lang="en-US" dirty="0"/>
              <a:t>Accompanied by religious skepticism. </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5065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D5D2-E367-4BD6-8FD7-A654B02AAC4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B48E56-CF64-4BE8-9104-B8824483FA89}"/>
              </a:ext>
            </a:extLst>
          </p:cNvPr>
          <p:cNvSpPr>
            <a:spLocks noGrp="1"/>
          </p:cNvSpPr>
          <p:nvPr>
            <p:ph idx="1"/>
          </p:nvPr>
        </p:nvSpPr>
        <p:spPr/>
        <p:txBody>
          <a:bodyPr/>
          <a:lstStyle/>
          <a:p>
            <a:r>
              <a:rPr lang="en-US" sz="2400" dirty="0"/>
              <a:t>The Christian perception of God was merely one of many. </a:t>
            </a:r>
          </a:p>
          <a:p>
            <a:pPr marL="0" indent="0">
              <a:buNone/>
            </a:pPr>
            <a:endParaRPr lang="en-US" sz="2400" dirty="0"/>
          </a:p>
          <a:p>
            <a:r>
              <a:rPr lang="en-US" sz="2400" dirty="0"/>
              <a:t>Some people were devasted by this revelation:  “Some complete their demoralization by extensive travel, and lose whatever shreds of religion remained to them. </a:t>
            </a:r>
          </a:p>
          <a:p>
            <a:endParaRPr lang="en-US" dirty="0"/>
          </a:p>
        </p:txBody>
      </p:sp>
    </p:spTree>
    <p:extLst>
      <p:ext uri="{BB962C8B-B14F-4D97-AF65-F5344CB8AC3E}">
        <p14:creationId xmlns:p14="http://schemas.microsoft.com/office/powerpoint/2010/main" val="1219880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FD61-22D2-4443-8A55-1EA106BEF65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91F39F-F634-457A-BB44-AFED4DCA34DA}"/>
              </a:ext>
            </a:extLst>
          </p:cNvPr>
          <p:cNvSpPr>
            <a:spLocks noGrp="1"/>
          </p:cNvSpPr>
          <p:nvPr>
            <p:ph idx="1"/>
          </p:nvPr>
        </p:nvSpPr>
        <p:spPr/>
        <p:txBody>
          <a:bodyPr/>
          <a:lstStyle/>
          <a:p>
            <a:r>
              <a:rPr lang="en-US" dirty="0"/>
              <a:t>The Legacy of Locke and Newton </a:t>
            </a:r>
          </a:p>
          <a:p>
            <a:pPr lvl="1"/>
            <a:r>
              <a:rPr lang="en-US" dirty="0"/>
              <a:t>The Intellectual inspiration for the Enlightenment came primarily from two Englishmen, Isaac Newton and John Locke.</a:t>
            </a:r>
          </a:p>
          <a:p>
            <a:pPr lvl="1"/>
            <a:endParaRPr lang="en-US" dirty="0"/>
          </a:p>
          <a:p>
            <a:pPr lvl="1"/>
            <a:r>
              <a:rPr lang="en-US" dirty="0"/>
              <a:t>Enchanted by the gran design of the Newtonian world-machine, the intellectuals of the Enlightenment were convinced that by following Newton’s rules of reasoning,  they could discover the natural laws that governed politics, economics, justice, religion, and the arts. </a:t>
            </a:r>
          </a:p>
        </p:txBody>
      </p:sp>
    </p:spTree>
    <p:extLst>
      <p:ext uri="{BB962C8B-B14F-4D97-AF65-F5344CB8AC3E}">
        <p14:creationId xmlns:p14="http://schemas.microsoft.com/office/powerpoint/2010/main" val="2940256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6F439-6D99-4A72-8744-26372B16457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C2EA42-A417-4C99-801A-94E15F59E244}"/>
              </a:ext>
            </a:extLst>
          </p:cNvPr>
          <p:cNvSpPr>
            <a:spLocks noGrp="1"/>
          </p:cNvSpPr>
          <p:nvPr>
            <p:ph idx="1"/>
          </p:nvPr>
        </p:nvSpPr>
        <p:spPr/>
        <p:txBody>
          <a:bodyPr/>
          <a:lstStyle/>
          <a:p>
            <a:r>
              <a:rPr lang="en-US" dirty="0"/>
              <a:t>John Locke’s theory of knowledge especially influenced the philosophes. </a:t>
            </a:r>
          </a:p>
          <a:p>
            <a:pPr lvl="1"/>
            <a:r>
              <a:rPr lang="en-US" dirty="0"/>
              <a:t>In his </a:t>
            </a:r>
            <a:r>
              <a:rPr lang="en-US" i="1" dirty="0"/>
              <a:t>Essay Concerning Human Understanding </a:t>
            </a:r>
            <a:r>
              <a:rPr lang="en-US" dirty="0"/>
              <a:t>(1690) </a:t>
            </a:r>
          </a:p>
          <a:p>
            <a:pPr lvl="2"/>
            <a:r>
              <a:rPr lang="en-US" dirty="0"/>
              <a:t>Denied Descartes’s belief in innate ideas.  Locke argued every person was born with a </a:t>
            </a:r>
            <a:r>
              <a:rPr lang="en-US" i="1" dirty="0"/>
              <a:t>tabula rasa</a:t>
            </a:r>
            <a:r>
              <a:rPr lang="en-US" dirty="0"/>
              <a:t>, a blank mind. </a:t>
            </a:r>
          </a:p>
          <a:p>
            <a:pPr lvl="2"/>
            <a:r>
              <a:rPr lang="en-US" dirty="0"/>
              <a:t>Or knowledge, then, is derived from our environment, not from heredity; from reason, not from faith. </a:t>
            </a:r>
          </a:p>
          <a:p>
            <a:pPr lvl="2"/>
            <a:endParaRPr lang="en-US" dirty="0"/>
          </a:p>
          <a:p>
            <a:pPr marL="914400" lvl="2" indent="0">
              <a:buNone/>
            </a:pPr>
            <a:endParaRPr lang="en-US" dirty="0"/>
          </a:p>
          <a:p>
            <a:pPr marL="914400" lvl="2" indent="0">
              <a:buNone/>
            </a:pPr>
            <a:r>
              <a:rPr lang="en-US" dirty="0"/>
              <a:t>-Locke’ philosophy implied that people were molded by their environment, by their experiences that they received through their senses from their surrounding world. </a:t>
            </a:r>
          </a:p>
        </p:txBody>
      </p:sp>
    </p:spTree>
    <p:extLst>
      <p:ext uri="{BB962C8B-B14F-4D97-AF65-F5344CB8AC3E}">
        <p14:creationId xmlns:p14="http://schemas.microsoft.com/office/powerpoint/2010/main" val="33852258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87F2A-0274-44DC-97EC-013FB57F1F9B}"/>
              </a:ext>
            </a:extLst>
          </p:cNvPr>
          <p:cNvSpPr>
            <a:spLocks noGrp="1"/>
          </p:cNvSpPr>
          <p:nvPr>
            <p:ph type="title"/>
          </p:nvPr>
        </p:nvSpPr>
        <p:spPr/>
        <p:txBody>
          <a:bodyPr/>
          <a:lstStyle/>
          <a:p>
            <a:r>
              <a:rPr lang="en-US" dirty="0"/>
              <a:t>Chapter outline </a:t>
            </a:r>
            <a:br>
              <a:rPr lang="en-US" dirty="0"/>
            </a:br>
            <a:endParaRPr lang="en-US" dirty="0"/>
          </a:p>
        </p:txBody>
      </p:sp>
      <p:sp>
        <p:nvSpPr>
          <p:cNvPr id="3" name="Content Placeholder 2">
            <a:extLst>
              <a:ext uri="{FF2B5EF4-FFF2-40B4-BE49-F238E27FC236}">
                <a16:creationId xmlns:a16="http://schemas.microsoft.com/office/drawing/2014/main" id="{72507475-C716-4838-96CA-EEF9C49B7783}"/>
              </a:ext>
            </a:extLst>
          </p:cNvPr>
          <p:cNvSpPr>
            <a:spLocks noGrp="1"/>
          </p:cNvSpPr>
          <p:nvPr>
            <p:ph idx="1"/>
          </p:nvPr>
        </p:nvSpPr>
        <p:spPr/>
        <p:txBody>
          <a:bodyPr/>
          <a:lstStyle/>
          <a:p>
            <a:r>
              <a:rPr lang="en-US" dirty="0"/>
              <a:t>The Enlightenment </a:t>
            </a:r>
          </a:p>
          <a:p>
            <a:r>
              <a:rPr lang="en-US" dirty="0"/>
              <a:t>Culture and Society in the Enlightenment</a:t>
            </a:r>
          </a:p>
          <a:p>
            <a:r>
              <a:rPr lang="en-US" dirty="0"/>
              <a:t>Religion and the Churches </a:t>
            </a:r>
          </a:p>
          <a:p>
            <a:r>
              <a:rPr lang="en-US" dirty="0"/>
              <a:t>Conclusion </a:t>
            </a:r>
          </a:p>
        </p:txBody>
      </p:sp>
    </p:spTree>
    <p:extLst>
      <p:ext uri="{BB962C8B-B14F-4D97-AF65-F5344CB8AC3E}">
        <p14:creationId xmlns:p14="http://schemas.microsoft.com/office/powerpoint/2010/main" val="10295081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441F1-6DCD-4B80-A31D-5BFD16C2D8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B092D0-8798-43ED-A6F6-D19C45010668}"/>
              </a:ext>
            </a:extLst>
          </p:cNvPr>
          <p:cNvSpPr>
            <a:spLocks noGrp="1"/>
          </p:cNvSpPr>
          <p:nvPr>
            <p:ph idx="1"/>
          </p:nvPr>
        </p:nvSpPr>
        <p:spPr/>
        <p:txBody>
          <a:bodyPr/>
          <a:lstStyle/>
          <a:p>
            <a:r>
              <a:rPr lang="en-US" dirty="0"/>
              <a:t>The philosophes were enamored of Newton and Locke.</a:t>
            </a:r>
          </a:p>
          <a:p>
            <a:r>
              <a:rPr lang="en-US" dirty="0"/>
              <a:t>Taken together, their ideas seemed to offer the hope of a “brave new world” built on reason. </a:t>
            </a:r>
          </a:p>
        </p:txBody>
      </p:sp>
    </p:spTree>
    <p:extLst>
      <p:ext uri="{BB962C8B-B14F-4D97-AF65-F5344CB8AC3E}">
        <p14:creationId xmlns:p14="http://schemas.microsoft.com/office/powerpoint/2010/main" val="14150747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7D228-4829-4873-B7E9-591AD775B3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B3BFD0-35B6-4AA7-B027-967C00643B6F}"/>
              </a:ext>
            </a:extLst>
          </p:cNvPr>
          <p:cNvSpPr>
            <a:spLocks noGrp="1"/>
          </p:cNvSpPr>
          <p:nvPr>
            <p:ph idx="1"/>
          </p:nvPr>
        </p:nvSpPr>
        <p:spPr>
          <a:xfrm>
            <a:off x="1251678" y="2286001"/>
            <a:ext cx="10178322" cy="4486939"/>
          </a:xfrm>
        </p:spPr>
        <p:txBody>
          <a:bodyPr>
            <a:normAutofit/>
          </a:bodyPr>
          <a:lstStyle/>
          <a:p>
            <a:pPr marL="0" indent="0">
              <a:buNone/>
            </a:pPr>
            <a:r>
              <a:rPr lang="en-US" b="1" u="sng" dirty="0"/>
              <a:t>The Philosophes and Their Ideas </a:t>
            </a:r>
          </a:p>
          <a:p>
            <a:r>
              <a:rPr lang="en-US" dirty="0"/>
              <a:t>The intellectuals of the Enlightenment were known by the French term </a:t>
            </a:r>
            <a:r>
              <a:rPr lang="en-US" i="1" dirty="0"/>
              <a:t>philosophes</a:t>
            </a:r>
            <a:r>
              <a:rPr lang="en-US" dirty="0"/>
              <a:t>, although not all of them were French and few were philosophers in the strict sense of the word. </a:t>
            </a:r>
          </a:p>
          <a:p>
            <a:endParaRPr lang="en-US" dirty="0"/>
          </a:p>
          <a:p>
            <a:pPr lvl="1"/>
            <a:r>
              <a:rPr lang="en-US" dirty="0"/>
              <a:t>Philosophes were…</a:t>
            </a:r>
          </a:p>
          <a:p>
            <a:pPr lvl="2"/>
            <a:r>
              <a:rPr lang="en-US" i="1" dirty="0"/>
              <a:t>Literary people</a:t>
            </a:r>
          </a:p>
          <a:p>
            <a:pPr lvl="2"/>
            <a:r>
              <a:rPr lang="en-US" i="1" dirty="0"/>
              <a:t>Professors</a:t>
            </a:r>
          </a:p>
          <a:p>
            <a:pPr lvl="2"/>
            <a:r>
              <a:rPr lang="en-US" i="1" dirty="0"/>
              <a:t>Journalists</a:t>
            </a:r>
          </a:p>
          <a:p>
            <a:pPr lvl="2"/>
            <a:r>
              <a:rPr lang="en-US" i="1" dirty="0"/>
              <a:t>Statemen</a:t>
            </a:r>
          </a:p>
          <a:p>
            <a:pPr lvl="2"/>
            <a:r>
              <a:rPr lang="en-US" i="1" dirty="0"/>
              <a:t>Economists</a:t>
            </a:r>
          </a:p>
          <a:p>
            <a:pPr lvl="2"/>
            <a:r>
              <a:rPr lang="en-US" i="1" dirty="0"/>
              <a:t>Political scientists</a:t>
            </a:r>
          </a:p>
          <a:p>
            <a:pPr lvl="2"/>
            <a:r>
              <a:rPr lang="en-US" i="1" dirty="0"/>
              <a:t>Social reformers </a:t>
            </a:r>
          </a:p>
        </p:txBody>
      </p:sp>
    </p:spTree>
    <p:extLst>
      <p:ext uri="{BB962C8B-B14F-4D97-AF65-F5344CB8AC3E}">
        <p14:creationId xmlns:p14="http://schemas.microsoft.com/office/powerpoint/2010/main" val="3741981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9D932-CDAC-4264-BE44-2C5492D9FD0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EBDFEBF-BFAB-4C18-BE7F-4360CBF1107A}"/>
              </a:ext>
            </a:extLst>
          </p:cNvPr>
          <p:cNvSpPr>
            <a:spLocks noGrp="1"/>
          </p:cNvSpPr>
          <p:nvPr>
            <p:ph idx="1"/>
          </p:nvPr>
        </p:nvSpPr>
        <p:spPr/>
        <p:txBody>
          <a:bodyPr/>
          <a:lstStyle/>
          <a:p>
            <a:r>
              <a:rPr lang="en-US" dirty="0"/>
              <a:t>The Enlightenment enhanced the dominant role being played by French culture.</a:t>
            </a:r>
          </a:p>
          <a:p>
            <a:r>
              <a:rPr lang="en-US" dirty="0"/>
              <a:t>Paris was its recognized capital, and most of the leaders of the Enlightenment were French. </a:t>
            </a:r>
          </a:p>
          <a:p>
            <a:endParaRPr lang="en-US" dirty="0"/>
          </a:p>
          <a:p>
            <a:pPr lvl="1"/>
            <a:r>
              <a:rPr lang="en-US" dirty="0"/>
              <a:t>The philosophe is one who “applies himself to the study of society with the purpose of making his kind better and happier.” </a:t>
            </a:r>
          </a:p>
          <a:p>
            <a:pPr lvl="1"/>
            <a:endParaRPr lang="en-US" dirty="0"/>
          </a:p>
          <a:p>
            <a:pPr lvl="1"/>
            <a:r>
              <a:rPr lang="en-US" dirty="0"/>
              <a:t>To the philosophes, rationalism did not mean the creation of a grandiose system of thought to explain all things. </a:t>
            </a:r>
          </a:p>
        </p:txBody>
      </p:sp>
    </p:spTree>
    <p:extLst>
      <p:ext uri="{BB962C8B-B14F-4D97-AF65-F5344CB8AC3E}">
        <p14:creationId xmlns:p14="http://schemas.microsoft.com/office/powerpoint/2010/main" val="82661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4E86F-2388-42A8-BFFB-53F9F8CCC2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D88C1F-E426-44C1-8719-471386096D25}"/>
              </a:ext>
            </a:extLst>
          </p:cNvPr>
          <p:cNvSpPr>
            <a:spLocks noGrp="1"/>
          </p:cNvSpPr>
          <p:nvPr>
            <p:ph idx="1"/>
          </p:nvPr>
        </p:nvSpPr>
        <p:spPr>
          <a:xfrm>
            <a:off x="1251678" y="2286001"/>
            <a:ext cx="10178322" cy="4571999"/>
          </a:xfrm>
        </p:spPr>
        <p:txBody>
          <a:bodyPr/>
          <a:lstStyle/>
          <a:p>
            <a:r>
              <a:rPr lang="en-US" dirty="0"/>
              <a:t>Montesquieu and Political Thought </a:t>
            </a:r>
          </a:p>
          <a:p>
            <a:r>
              <a:rPr lang="en-US" dirty="0"/>
              <a:t>Charles de </a:t>
            </a:r>
            <a:r>
              <a:rPr lang="en-US" dirty="0" err="1"/>
              <a:t>Secondat</a:t>
            </a:r>
            <a:r>
              <a:rPr lang="en-US" dirty="0"/>
              <a:t>, the baron de Montesquieu (1689-1755) </a:t>
            </a:r>
          </a:p>
          <a:p>
            <a:pPr lvl="1"/>
            <a:r>
              <a:rPr lang="en-US" dirty="0"/>
              <a:t>French Nobility</a:t>
            </a:r>
          </a:p>
          <a:p>
            <a:pPr lvl="1"/>
            <a:r>
              <a:rPr lang="en-US" dirty="0"/>
              <a:t>Classical education</a:t>
            </a:r>
          </a:p>
          <a:p>
            <a:pPr lvl="1"/>
            <a:r>
              <a:rPr lang="en-US" dirty="0"/>
              <a:t>Studied law </a:t>
            </a:r>
          </a:p>
          <a:p>
            <a:pPr lvl="1"/>
            <a:r>
              <a:rPr lang="en-US" dirty="0"/>
              <a:t>Wrote Persian Letter (1721) </a:t>
            </a:r>
          </a:p>
          <a:p>
            <a:pPr lvl="2"/>
            <a:r>
              <a:rPr lang="en-US" dirty="0"/>
              <a:t>Used the format of two Persians traveling in western Europe enabling him to criticize French institutions, especially the Catholic Church and the French Monarchy. </a:t>
            </a:r>
          </a:p>
          <a:p>
            <a:pPr lvl="2"/>
            <a:r>
              <a:rPr lang="en-US" dirty="0"/>
              <a:t>The attack of traditional religion, the advocacy of religious toleration, the denunciation of slavery, and the use of reason to liberate human beings from their prejudices. </a:t>
            </a:r>
          </a:p>
        </p:txBody>
      </p:sp>
    </p:spTree>
    <p:extLst>
      <p:ext uri="{BB962C8B-B14F-4D97-AF65-F5344CB8AC3E}">
        <p14:creationId xmlns:p14="http://schemas.microsoft.com/office/powerpoint/2010/main" val="2811606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B44A8-90BB-4AA8-AABD-5B3318BFC90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047835-C2CF-4C3B-AC1C-CC5D00A3BCC8}"/>
              </a:ext>
            </a:extLst>
          </p:cNvPr>
          <p:cNvSpPr>
            <a:spLocks noGrp="1"/>
          </p:cNvSpPr>
          <p:nvPr>
            <p:ph idx="1"/>
          </p:nvPr>
        </p:nvSpPr>
        <p:spPr/>
        <p:txBody>
          <a:bodyPr/>
          <a:lstStyle/>
          <a:p>
            <a:r>
              <a:rPr lang="en-US" dirty="0"/>
              <a:t>Montesquieu’s most famous work…</a:t>
            </a:r>
          </a:p>
          <a:p>
            <a:pPr lvl="1"/>
            <a:r>
              <a:rPr lang="en-US" dirty="0"/>
              <a:t>The Spirit of the Laws  (1748)</a:t>
            </a:r>
          </a:p>
          <a:p>
            <a:pPr lvl="2"/>
            <a:r>
              <a:rPr lang="en-US" dirty="0"/>
              <a:t>Attempted to apply to scientific method to the social and political </a:t>
            </a:r>
            <a:r>
              <a:rPr lang="en-US" dirty="0" err="1"/>
              <a:t>arean</a:t>
            </a:r>
            <a:r>
              <a:rPr lang="en-US" dirty="0"/>
              <a:t> to ascertain the “natural laws” governing the social relationships of human beings. </a:t>
            </a:r>
          </a:p>
          <a:p>
            <a:pPr lvl="2"/>
            <a:r>
              <a:rPr lang="en-US" dirty="0"/>
              <a:t>Distinguished three basic types of government</a:t>
            </a:r>
          </a:p>
          <a:p>
            <a:pPr lvl="3"/>
            <a:r>
              <a:rPr lang="en-US" u="sng" dirty="0"/>
              <a:t>1. Republics</a:t>
            </a:r>
            <a:r>
              <a:rPr lang="en-US" dirty="0"/>
              <a:t>- suitable for small states and based on citizen involvement</a:t>
            </a:r>
          </a:p>
          <a:p>
            <a:pPr lvl="3"/>
            <a:r>
              <a:rPr lang="en-US" u="sng" dirty="0"/>
              <a:t>2. Monarchy</a:t>
            </a:r>
            <a:r>
              <a:rPr lang="en-US" dirty="0"/>
              <a:t>- appropriate for middle sized states and grounded in the ruling class’s adherence to law; </a:t>
            </a:r>
          </a:p>
          <a:p>
            <a:pPr lvl="3"/>
            <a:r>
              <a:rPr lang="en-US" u="sng" dirty="0"/>
              <a:t>3. Despotism</a:t>
            </a:r>
            <a:r>
              <a:rPr lang="en-US" dirty="0"/>
              <a:t> – apt for large empires and </a:t>
            </a:r>
            <a:r>
              <a:rPr lang="en-US" dirty="0" err="1"/>
              <a:t>depenedent</a:t>
            </a:r>
            <a:r>
              <a:rPr lang="en-US" dirty="0"/>
              <a:t> on fear to inspire obedience. </a:t>
            </a:r>
          </a:p>
          <a:p>
            <a:pPr lvl="3"/>
            <a:endParaRPr lang="en-US" dirty="0"/>
          </a:p>
        </p:txBody>
      </p:sp>
    </p:spTree>
    <p:extLst>
      <p:ext uri="{BB962C8B-B14F-4D97-AF65-F5344CB8AC3E}">
        <p14:creationId xmlns:p14="http://schemas.microsoft.com/office/powerpoint/2010/main" val="976355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534B0-D24D-4399-A778-89F3BEC99F8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6EAAE43-3E04-449B-8F4E-D2FB6F92969B}"/>
              </a:ext>
            </a:extLst>
          </p:cNvPr>
          <p:cNvSpPr>
            <a:spLocks noGrp="1"/>
          </p:cNvSpPr>
          <p:nvPr>
            <p:ph idx="1"/>
          </p:nvPr>
        </p:nvSpPr>
        <p:spPr/>
        <p:txBody>
          <a:bodyPr/>
          <a:lstStyle/>
          <a:p>
            <a:r>
              <a:rPr lang="en-US" dirty="0"/>
              <a:t>Montesquieu’s most lasting contribution to political thought…</a:t>
            </a:r>
          </a:p>
          <a:p>
            <a:pPr lvl="1"/>
            <a:r>
              <a:rPr lang="en-US" dirty="0"/>
              <a:t>The importance of checks and balances created by means of a separation of powers.</a:t>
            </a:r>
          </a:p>
          <a:p>
            <a:pPr lvl="1"/>
            <a:r>
              <a:rPr lang="en-US" dirty="0"/>
              <a:t>He believed that England’s system, with its separate executive, legislative, and judicial powers that served to limit and control each other, provided the greatest freedom and security for state. </a:t>
            </a:r>
          </a:p>
          <a:p>
            <a:pPr marL="0" indent="0">
              <a:buNone/>
            </a:pPr>
            <a:endParaRPr lang="en-US" dirty="0"/>
          </a:p>
        </p:txBody>
      </p:sp>
    </p:spTree>
    <p:extLst>
      <p:ext uri="{BB962C8B-B14F-4D97-AF65-F5344CB8AC3E}">
        <p14:creationId xmlns:p14="http://schemas.microsoft.com/office/powerpoint/2010/main" val="17793362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A24ED-01EF-4C6B-8A5E-09C756930EF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803FE4-2478-47A2-8059-FBC166F9683A}"/>
              </a:ext>
            </a:extLst>
          </p:cNvPr>
          <p:cNvSpPr>
            <a:spLocks noGrp="1"/>
          </p:cNvSpPr>
          <p:nvPr>
            <p:ph idx="1"/>
          </p:nvPr>
        </p:nvSpPr>
        <p:spPr/>
        <p:txBody>
          <a:bodyPr/>
          <a:lstStyle/>
          <a:p>
            <a:r>
              <a:rPr lang="en-US" dirty="0"/>
              <a:t>The translation of Montesquieu’s work into English ensured that it would be read by American philosophers, such as Benjamin Franklin, James Madison, John Adams, Alexander Hamilton, and Thomas Jefferson, who incorporated its principles into the U.S. Constitution. </a:t>
            </a:r>
          </a:p>
        </p:txBody>
      </p:sp>
    </p:spTree>
    <p:extLst>
      <p:ext uri="{BB962C8B-B14F-4D97-AF65-F5344CB8AC3E}">
        <p14:creationId xmlns:p14="http://schemas.microsoft.com/office/powerpoint/2010/main" val="1915437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72D4B-CAE7-4EA9-A307-B4C389B33999}"/>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451DF86-FAD4-4CB0-8949-A35D73B72F0A}"/>
              </a:ext>
            </a:extLst>
          </p:cNvPr>
          <p:cNvSpPr>
            <a:spLocks noGrp="1"/>
          </p:cNvSpPr>
          <p:nvPr>
            <p:ph idx="1"/>
          </p:nvPr>
        </p:nvSpPr>
        <p:spPr/>
        <p:txBody>
          <a:bodyPr/>
          <a:lstStyle/>
          <a:p>
            <a:pPr marL="0" indent="0">
              <a:buNone/>
            </a:pPr>
            <a:r>
              <a:rPr lang="en-US" b="1" u="sng" dirty="0"/>
              <a:t>Voltaire and the Enlightenment </a:t>
            </a:r>
          </a:p>
          <a:p>
            <a:r>
              <a:rPr lang="en-US" dirty="0"/>
              <a:t>Francois-Marie </a:t>
            </a:r>
            <a:r>
              <a:rPr lang="en-US" dirty="0" err="1"/>
              <a:t>Arouet</a:t>
            </a:r>
            <a:r>
              <a:rPr lang="en-US" dirty="0"/>
              <a:t> , simply known as Voltaire (1694-1778)</a:t>
            </a:r>
          </a:p>
          <a:p>
            <a:pPr lvl="1"/>
            <a:r>
              <a:rPr lang="en-US" dirty="0"/>
              <a:t>Greatest figure of the Enlightenment </a:t>
            </a:r>
          </a:p>
          <a:p>
            <a:pPr lvl="1"/>
            <a:r>
              <a:rPr lang="en-US" dirty="0"/>
              <a:t>Received a classical education typical of Jesuit schools. </a:t>
            </a:r>
          </a:p>
          <a:p>
            <a:pPr lvl="1"/>
            <a:r>
              <a:rPr lang="en-US" dirty="0"/>
              <a:t>He studied law, but wished to be a writer. </a:t>
            </a:r>
          </a:p>
          <a:p>
            <a:pPr lvl="1"/>
            <a:r>
              <a:rPr lang="en-US" i="1" dirty="0"/>
              <a:t>Philosophic Letters on the English </a:t>
            </a:r>
            <a:r>
              <a:rPr lang="en-US" dirty="0"/>
              <a:t>(1733) </a:t>
            </a:r>
          </a:p>
          <a:p>
            <a:pPr lvl="2"/>
            <a:r>
              <a:rPr lang="en-US" dirty="0"/>
              <a:t>Expressed a deep admiration of English life, especially its freedom of the press, its political freedom, and its religious toleration. </a:t>
            </a:r>
          </a:p>
        </p:txBody>
      </p:sp>
    </p:spTree>
    <p:extLst>
      <p:ext uri="{BB962C8B-B14F-4D97-AF65-F5344CB8AC3E}">
        <p14:creationId xmlns:p14="http://schemas.microsoft.com/office/powerpoint/2010/main" val="963737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8234-2347-4ABC-97CA-09089F42360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3FB2472-3FC1-4953-BA5C-7F0A74005921}"/>
              </a:ext>
            </a:extLst>
          </p:cNvPr>
          <p:cNvSpPr>
            <a:spLocks noGrp="1"/>
          </p:cNvSpPr>
          <p:nvPr>
            <p:ph idx="1"/>
          </p:nvPr>
        </p:nvSpPr>
        <p:spPr/>
        <p:txBody>
          <a:bodyPr/>
          <a:lstStyle/>
          <a:p>
            <a:r>
              <a:rPr lang="en-US" dirty="0" err="1"/>
              <a:t>Ferney</a:t>
            </a:r>
            <a:r>
              <a:rPr lang="en-US" dirty="0"/>
              <a:t>, located in France near the Swiss border, gave Voltaire the freedom to write what he wished. </a:t>
            </a:r>
          </a:p>
          <a:p>
            <a:r>
              <a:rPr lang="en-US" dirty="0"/>
              <a:t>Voltaire was especially well known for his criticism of traditional religion and his strong attachment to the ideal of religious toleration. </a:t>
            </a:r>
          </a:p>
          <a:p>
            <a:pPr marL="0" indent="0">
              <a:buNone/>
            </a:pPr>
            <a:endParaRPr lang="en-US" dirty="0"/>
          </a:p>
          <a:p>
            <a:pPr marL="0" indent="0">
              <a:buNone/>
            </a:pPr>
            <a:r>
              <a:rPr lang="en-US" dirty="0"/>
              <a:t>Voltaire was known as a </a:t>
            </a:r>
            <a:r>
              <a:rPr lang="en-US" u="sng" dirty="0"/>
              <a:t>polemicist</a:t>
            </a:r>
            <a:r>
              <a:rPr lang="en-US" dirty="0"/>
              <a:t> - </a:t>
            </a:r>
            <a:r>
              <a:rPr lang="en-US" i="1" dirty="0"/>
              <a:t>a person who engages in controversial debate</a:t>
            </a:r>
            <a:r>
              <a:rPr lang="en-US" dirty="0"/>
              <a:t>.</a:t>
            </a:r>
          </a:p>
        </p:txBody>
      </p:sp>
    </p:spTree>
    <p:extLst>
      <p:ext uri="{BB962C8B-B14F-4D97-AF65-F5344CB8AC3E}">
        <p14:creationId xmlns:p14="http://schemas.microsoft.com/office/powerpoint/2010/main" val="3312748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D0426-B43B-4C5D-A36C-31ED62CAA95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7814FC-46A3-44D8-B528-10F95FC85E30}"/>
              </a:ext>
            </a:extLst>
          </p:cNvPr>
          <p:cNvSpPr>
            <a:spLocks noGrp="1"/>
          </p:cNvSpPr>
          <p:nvPr>
            <p:ph idx="1"/>
          </p:nvPr>
        </p:nvSpPr>
        <p:spPr/>
        <p:txBody>
          <a:bodyPr/>
          <a:lstStyle/>
          <a:p>
            <a:pPr marL="0" indent="0">
              <a:buNone/>
            </a:pPr>
            <a:r>
              <a:rPr lang="en-US" dirty="0"/>
              <a:t> </a:t>
            </a:r>
            <a:r>
              <a:rPr lang="en-US" b="1" dirty="0" err="1"/>
              <a:t>Calas</a:t>
            </a:r>
            <a:r>
              <a:rPr lang="en-US" b="1" dirty="0"/>
              <a:t> Affair </a:t>
            </a:r>
          </a:p>
          <a:p>
            <a:r>
              <a:rPr lang="en-US" dirty="0"/>
              <a:t>Jean </a:t>
            </a:r>
            <a:r>
              <a:rPr lang="en-US" dirty="0" err="1"/>
              <a:t>Calas</a:t>
            </a:r>
            <a:r>
              <a:rPr lang="en-US" dirty="0"/>
              <a:t> was a Protestant from Toulouse who was </a:t>
            </a:r>
            <a:r>
              <a:rPr lang="en-US" dirty="0" err="1"/>
              <a:t>accussed</a:t>
            </a:r>
            <a:r>
              <a:rPr lang="en-US" dirty="0"/>
              <a:t> of murdering his own son to stop him from becoming Catholic. </a:t>
            </a:r>
          </a:p>
          <a:p>
            <a:r>
              <a:rPr lang="en-US" dirty="0"/>
              <a:t>Tortured to confess his guilt, </a:t>
            </a:r>
            <a:r>
              <a:rPr lang="en-US" dirty="0" err="1"/>
              <a:t>Calas</a:t>
            </a:r>
            <a:r>
              <a:rPr lang="en-US" dirty="0"/>
              <a:t> died shortly after. </a:t>
            </a:r>
          </a:p>
          <a:p>
            <a:r>
              <a:rPr lang="en-US" dirty="0"/>
              <a:t>Angry and indignant (feeling or showing anger or annoyance at what is perceived as unfair treatment) Voltaire published devasting broadsides that aroused public opinion  and forced a retrial in which </a:t>
            </a:r>
            <a:r>
              <a:rPr lang="en-US" dirty="0" err="1"/>
              <a:t>Calas</a:t>
            </a:r>
            <a:r>
              <a:rPr lang="en-US" dirty="0"/>
              <a:t> was exonerated when it was proved that his son had actually committed suicide. </a:t>
            </a:r>
          </a:p>
        </p:txBody>
      </p:sp>
    </p:spTree>
    <p:extLst>
      <p:ext uri="{BB962C8B-B14F-4D97-AF65-F5344CB8AC3E}">
        <p14:creationId xmlns:p14="http://schemas.microsoft.com/office/powerpoint/2010/main" val="178898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000AD-6EDD-40F3-9556-CD86C8F61210}"/>
              </a:ext>
            </a:extLst>
          </p:cNvPr>
          <p:cNvSpPr>
            <a:spLocks noGrp="1"/>
          </p:cNvSpPr>
          <p:nvPr>
            <p:ph type="title"/>
          </p:nvPr>
        </p:nvSpPr>
        <p:spPr/>
        <p:txBody>
          <a:bodyPr/>
          <a:lstStyle/>
          <a:p>
            <a:r>
              <a:rPr lang="en-US" dirty="0"/>
              <a:t>Focus Questions </a:t>
            </a:r>
          </a:p>
        </p:txBody>
      </p:sp>
      <p:sp>
        <p:nvSpPr>
          <p:cNvPr id="3" name="Content Placeholder 2">
            <a:extLst>
              <a:ext uri="{FF2B5EF4-FFF2-40B4-BE49-F238E27FC236}">
                <a16:creationId xmlns:a16="http://schemas.microsoft.com/office/drawing/2014/main" id="{692D445D-CC05-44A2-AE8D-08E7ED7C7458}"/>
              </a:ext>
            </a:extLst>
          </p:cNvPr>
          <p:cNvSpPr>
            <a:spLocks noGrp="1"/>
          </p:cNvSpPr>
          <p:nvPr>
            <p:ph idx="1"/>
          </p:nvPr>
        </p:nvSpPr>
        <p:spPr>
          <a:xfrm>
            <a:off x="1251678" y="1360967"/>
            <a:ext cx="10603624" cy="5497033"/>
          </a:xfrm>
        </p:spPr>
        <p:txBody>
          <a:bodyPr>
            <a:normAutofit/>
          </a:bodyPr>
          <a:lstStyle/>
          <a:p>
            <a:r>
              <a:rPr lang="en-US" sz="2400" dirty="0"/>
              <a:t>What intellectual developments led to the emergence of the Enlightenment? </a:t>
            </a:r>
          </a:p>
          <a:p>
            <a:r>
              <a:rPr lang="en-US" sz="2400" dirty="0"/>
              <a:t>Who were the leading figures of the Enlightenment, and what were their main contributions? </a:t>
            </a:r>
          </a:p>
          <a:p>
            <a:r>
              <a:rPr lang="en-US" sz="2400" dirty="0"/>
              <a:t>In what type of social environment did the philosophes thrive, and what role did women play in that environment? </a:t>
            </a:r>
          </a:p>
          <a:p>
            <a:r>
              <a:rPr lang="en-US" sz="2400" dirty="0"/>
              <a:t>What innovations in art, music, and literature occurred in the eighteenth century? </a:t>
            </a:r>
          </a:p>
          <a:p>
            <a:r>
              <a:rPr lang="en-US" sz="2400" dirty="0"/>
              <a:t>How did popular culture and popular religion differ from high culture and institutional religion in the 18</a:t>
            </a:r>
            <a:r>
              <a:rPr lang="en-US" sz="2400" baseline="30000" dirty="0"/>
              <a:t>th</a:t>
            </a:r>
            <a:r>
              <a:rPr lang="en-US" sz="2400" dirty="0"/>
              <a:t> century? </a:t>
            </a:r>
          </a:p>
          <a:p>
            <a:r>
              <a:rPr lang="en-US" sz="2400" dirty="0"/>
              <a:t>What is the relationship between the Scientific Revolution and the Enlightenment? </a:t>
            </a:r>
          </a:p>
        </p:txBody>
      </p:sp>
    </p:spTree>
    <p:extLst>
      <p:ext uri="{BB962C8B-B14F-4D97-AF65-F5344CB8AC3E}">
        <p14:creationId xmlns:p14="http://schemas.microsoft.com/office/powerpoint/2010/main" val="34954381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4A5E-E022-42FB-A790-3E96425BEE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77CB0FC-E27A-4E99-89C2-B04266119535}"/>
              </a:ext>
            </a:extLst>
          </p:cNvPr>
          <p:cNvSpPr>
            <a:spLocks noGrp="1"/>
          </p:cNvSpPr>
          <p:nvPr>
            <p:ph idx="1"/>
          </p:nvPr>
        </p:nvSpPr>
        <p:spPr/>
        <p:txBody>
          <a:bodyPr/>
          <a:lstStyle/>
          <a:p>
            <a:r>
              <a:rPr lang="en-US" dirty="0"/>
              <a:t>Voltaire also wrote…</a:t>
            </a:r>
          </a:p>
          <a:p>
            <a:pPr lvl="1"/>
            <a:r>
              <a:rPr lang="en-US" i="1" dirty="0"/>
              <a:t>Treatise on Toleration </a:t>
            </a:r>
          </a:p>
          <a:p>
            <a:pPr lvl="2"/>
            <a:r>
              <a:rPr lang="en-US" dirty="0"/>
              <a:t>He argued that religious toleration had created no problems for England and Holland and remined governments that “all men are brothers under God.” </a:t>
            </a:r>
          </a:p>
        </p:txBody>
      </p:sp>
    </p:spTree>
    <p:extLst>
      <p:ext uri="{BB962C8B-B14F-4D97-AF65-F5344CB8AC3E}">
        <p14:creationId xmlns:p14="http://schemas.microsoft.com/office/powerpoint/2010/main" val="3006806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CECC9-7703-4177-B51D-497C518EC34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CC1E9F-3788-4356-BFA3-6BA377B1D811}"/>
              </a:ext>
            </a:extLst>
          </p:cNvPr>
          <p:cNvSpPr>
            <a:spLocks noGrp="1"/>
          </p:cNvSpPr>
          <p:nvPr>
            <p:ph idx="1"/>
          </p:nvPr>
        </p:nvSpPr>
        <p:spPr/>
        <p:txBody>
          <a:bodyPr/>
          <a:lstStyle/>
          <a:p>
            <a:r>
              <a:rPr lang="en-US" dirty="0"/>
              <a:t>Throughout his life, Voltaire championed not only religious tolerance but also deism, a religious outlook shared by most other philosophes. </a:t>
            </a:r>
          </a:p>
          <a:p>
            <a:endParaRPr lang="en-US" dirty="0"/>
          </a:p>
          <a:p>
            <a:r>
              <a:rPr lang="en-US" b="1" u="sng" dirty="0"/>
              <a:t>Deism</a:t>
            </a:r>
            <a:r>
              <a:rPr lang="en-US" dirty="0"/>
              <a:t> - belief in the existence of a supreme being, specifically of a creator who does not intervene in the universe.</a:t>
            </a:r>
          </a:p>
          <a:p>
            <a:endParaRPr lang="en-US" dirty="0"/>
          </a:p>
          <a:p>
            <a:r>
              <a:rPr lang="en-US" dirty="0"/>
              <a:t>Deism was built on the Newtonian world machine, which implied the existence of a mechanic (God) who had created the universe. </a:t>
            </a:r>
          </a:p>
        </p:txBody>
      </p:sp>
    </p:spTree>
    <p:extLst>
      <p:ext uri="{BB962C8B-B14F-4D97-AF65-F5344CB8AC3E}">
        <p14:creationId xmlns:p14="http://schemas.microsoft.com/office/powerpoint/2010/main" val="40442052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79EE-8BEE-4D92-BEDD-336783025D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8D12C1-54FB-4177-9A9A-63A4BFDDA033}"/>
              </a:ext>
            </a:extLst>
          </p:cNvPr>
          <p:cNvSpPr>
            <a:spLocks noGrp="1"/>
          </p:cNvSpPr>
          <p:nvPr>
            <p:ph idx="1"/>
          </p:nvPr>
        </p:nvSpPr>
        <p:spPr/>
        <p:txBody>
          <a:bodyPr/>
          <a:lstStyle/>
          <a:p>
            <a:pPr marL="0" indent="0">
              <a:buNone/>
            </a:pPr>
            <a:r>
              <a:rPr lang="en-US" b="1" u="sng" dirty="0"/>
              <a:t>Diderot and the Encyclopedia </a:t>
            </a:r>
          </a:p>
          <a:p>
            <a:pPr lvl="1"/>
            <a:r>
              <a:rPr lang="en-US" dirty="0"/>
              <a:t>Denis Diderot (1713-1784) </a:t>
            </a:r>
          </a:p>
          <a:p>
            <a:pPr lvl="2"/>
            <a:r>
              <a:rPr lang="en-US" dirty="0"/>
              <a:t>Became a freelance writer so that he could study many subjects and read in many languages. </a:t>
            </a:r>
          </a:p>
          <a:p>
            <a:pPr lvl="2"/>
            <a:r>
              <a:rPr lang="en-US" dirty="0"/>
              <a:t>One of his favorite topics was Christianity, which he condemned as fanatical and unreasonable. </a:t>
            </a:r>
          </a:p>
          <a:p>
            <a:pPr lvl="2"/>
            <a:endParaRPr lang="en-US" dirty="0"/>
          </a:p>
        </p:txBody>
      </p:sp>
    </p:spTree>
    <p:extLst>
      <p:ext uri="{BB962C8B-B14F-4D97-AF65-F5344CB8AC3E}">
        <p14:creationId xmlns:p14="http://schemas.microsoft.com/office/powerpoint/2010/main" val="25419540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18A79-4B09-4F4B-85C0-1FE8F1B0D2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3EC4585-EC1A-413F-ACF8-B41A455B575D}"/>
              </a:ext>
            </a:extLst>
          </p:cNvPr>
          <p:cNvSpPr>
            <a:spLocks noGrp="1"/>
          </p:cNvSpPr>
          <p:nvPr>
            <p:ph idx="1"/>
          </p:nvPr>
        </p:nvSpPr>
        <p:spPr/>
        <p:txBody>
          <a:bodyPr/>
          <a:lstStyle/>
          <a:p>
            <a:r>
              <a:rPr lang="en-US" dirty="0" err="1"/>
              <a:t>Diderto’s</a:t>
            </a:r>
            <a:r>
              <a:rPr lang="en-US" dirty="0"/>
              <a:t> most famous contribution to the Enlightenment was the twenty-eight volume…</a:t>
            </a:r>
          </a:p>
          <a:p>
            <a:pPr lvl="1"/>
            <a:r>
              <a:rPr lang="en-US" dirty="0"/>
              <a:t>Encyclopedia, or Classified Dictionary of the Sciences, Arts, and Trades. </a:t>
            </a:r>
          </a:p>
          <a:p>
            <a:pPr lvl="2"/>
            <a:r>
              <a:rPr lang="en-US" dirty="0"/>
              <a:t>Purpose was to change the general way of thinking. </a:t>
            </a:r>
          </a:p>
          <a:p>
            <a:pPr lvl="2"/>
            <a:r>
              <a:rPr lang="en-US" dirty="0"/>
              <a:t>Became a major weapon of the philosophes’ crusade against the old French society. </a:t>
            </a:r>
          </a:p>
          <a:p>
            <a:pPr lvl="2"/>
            <a:r>
              <a:rPr lang="en-US" dirty="0"/>
              <a:t>The philosophes attacked religious superstition and advocated toleration as well as a program for social, legal, and political improvements that would lead to society that was more cosmopolitan, more toleration. more humane, and more reasonable. </a:t>
            </a:r>
          </a:p>
        </p:txBody>
      </p:sp>
    </p:spTree>
    <p:extLst>
      <p:ext uri="{BB962C8B-B14F-4D97-AF65-F5344CB8AC3E}">
        <p14:creationId xmlns:p14="http://schemas.microsoft.com/office/powerpoint/2010/main" val="90453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42147-87BD-4B31-A2CB-0E73D8CC3F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7A247A4-4958-44B6-AEC3-473013BC8A24}"/>
              </a:ext>
            </a:extLst>
          </p:cNvPr>
          <p:cNvSpPr>
            <a:spLocks noGrp="1"/>
          </p:cNvSpPr>
          <p:nvPr>
            <p:ph idx="1"/>
          </p:nvPr>
        </p:nvSpPr>
        <p:spPr>
          <a:xfrm>
            <a:off x="1251678" y="2286001"/>
            <a:ext cx="10178322" cy="4189614"/>
          </a:xfrm>
        </p:spPr>
        <p:txBody>
          <a:bodyPr/>
          <a:lstStyle/>
          <a:p>
            <a:pPr marL="0" indent="0">
              <a:buNone/>
            </a:pPr>
            <a:r>
              <a:rPr lang="en-US" b="1" u="sng" dirty="0"/>
              <a:t>The New “Science of Man” </a:t>
            </a:r>
          </a:p>
          <a:p>
            <a:r>
              <a:rPr lang="en-US" dirty="0"/>
              <a:t>That a science of man was possible was a strong belief of the Scottish philosopher…</a:t>
            </a:r>
          </a:p>
          <a:p>
            <a:pPr lvl="1"/>
            <a:r>
              <a:rPr lang="en-US" dirty="0"/>
              <a:t>David Hume (1711-1776) </a:t>
            </a:r>
          </a:p>
          <a:p>
            <a:pPr lvl="2"/>
            <a:r>
              <a:rPr lang="en-US" dirty="0"/>
              <a:t>A pioneering social scientist </a:t>
            </a:r>
          </a:p>
          <a:p>
            <a:pPr lvl="2"/>
            <a:r>
              <a:rPr lang="en-US" dirty="0"/>
              <a:t>Wrote Treatise on Human Nature, which he subtitled “An Attempt to Introduce the Experimental Method of Reasoning into Moral Subjects,” Hume argued that observation and reflection, grounded in systematized common sense made conceivable a science of man. </a:t>
            </a:r>
          </a:p>
          <a:p>
            <a:pPr lvl="2"/>
            <a:endParaRPr lang="en-US" dirty="0"/>
          </a:p>
        </p:txBody>
      </p:sp>
    </p:spTree>
    <p:extLst>
      <p:ext uri="{BB962C8B-B14F-4D97-AF65-F5344CB8AC3E}">
        <p14:creationId xmlns:p14="http://schemas.microsoft.com/office/powerpoint/2010/main" val="9767085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292E-691E-456F-B16E-5F331549B8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17C2118-6A53-465D-A7B2-22E43DC7EB87}"/>
              </a:ext>
            </a:extLst>
          </p:cNvPr>
          <p:cNvSpPr>
            <a:spLocks noGrp="1"/>
          </p:cNvSpPr>
          <p:nvPr>
            <p:ph idx="1"/>
          </p:nvPr>
        </p:nvSpPr>
        <p:spPr/>
        <p:txBody>
          <a:bodyPr/>
          <a:lstStyle/>
          <a:p>
            <a:r>
              <a:rPr lang="en-US" dirty="0"/>
              <a:t>The Physiocrats and Adam Smith have been viewed as founders of the modern discipline of economics. </a:t>
            </a:r>
          </a:p>
          <a:p>
            <a:endParaRPr lang="en-US" dirty="0"/>
          </a:p>
          <a:p>
            <a:r>
              <a:rPr lang="en-US" dirty="0"/>
              <a:t>The leader of the Physiocrats was Francois Quesnay (1694-1774) </a:t>
            </a:r>
          </a:p>
          <a:p>
            <a:pPr lvl="1"/>
            <a:r>
              <a:rPr lang="en-US" dirty="0" err="1"/>
              <a:t>Succesful</a:t>
            </a:r>
            <a:r>
              <a:rPr lang="en-US" dirty="0"/>
              <a:t> French court physician. </a:t>
            </a:r>
          </a:p>
          <a:p>
            <a:pPr lvl="1"/>
            <a:r>
              <a:rPr lang="en-US" dirty="0"/>
              <a:t>Wanted to discover that natural economic laws that governed human society.</a:t>
            </a:r>
          </a:p>
          <a:p>
            <a:pPr lvl="2"/>
            <a:r>
              <a:rPr lang="en-US" dirty="0"/>
              <a:t>First major natural law- Land constituted the only source of wealth and that wealth itself could be increased only by agriculture because all other economic activities unproductive and sterile. </a:t>
            </a:r>
          </a:p>
        </p:txBody>
      </p:sp>
    </p:spTree>
    <p:extLst>
      <p:ext uri="{BB962C8B-B14F-4D97-AF65-F5344CB8AC3E}">
        <p14:creationId xmlns:p14="http://schemas.microsoft.com/office/powerpoint/2010/main" val="534350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4375-1960-449E-B27A-7FD8D68101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FFDCE1-C658-4737-9859-7EA096350EBB}"/>
              </a:ext>
            </a:extLst>
          </p:cNvPr>
          <p:cNvSpPr>
            <a:spLocks noGrp="1"/>
          </p:cNvSpPr>
          <p:nvPr>
            <p:ph idx="1"/>
          </p:nvPr>
        </p:nvSpPr>
        <p:spPr/>
        <p:txBody>
          <a:bodyPr/>
          <a:lstStyle/>
          <a:p>
            <a:r>
              <a:rPr lang="en-US" dirty="0"/>
              <a:t>Second major natural law- of economics represented a repudiation of mercantilism, specifically, its emphasis on a controlled economy for the benefit of the state. </a:t>
            </a:r>
          </a:p>
          <a:p>
            <a:endParaRPr lang="en-US" dirty="0"/>
          </a:p>
          <a:p>
            <a:r>
              <a:rPr lang="en-US" b="1" i="1" u="sng" dirty="0"/>
              <a:t>Laissez-faire </a:t>
            </a:r>
            <a:r>
              <a:rPr lang="en-US" dirty="0"/>
              <a:t>- a policy or attitude of letting things take their own course, without interfering</a:t>
            </a:r>
          </a:p>
        </p:txBody>
      </p:sp>
    </p:spTree>
    <p:extLst>
      <p:ext uri="{BB962C8B-B14F-4D97-AF65-F5344CB8AC3E}">
        <p14:creationId xmlns:p14="http://schemas.microsoft.com/office/powerpoint/2010/main" val="35682335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3C8AE-AE93-4034-960F-26EBF9D5076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7945FB2-721C-49C7-84F5-D6AE813128C1}"/>
              </a:ext>
            </a:extLst>
          </p:cNvPr>
          <p:cNvSpPr>
            <a:spLocks noGrp="1"/>
          </p:cNvSpPr>
          <p:nvPr>
            <p:ph idx="1"/>
          </p:nvPr>
        </p:nvSpPr>
        <p:spPr>
          <a:xfrm>
            <a:off x="1251678" y="2286001"/>
            <a:ext cx="10178322" cy="4571999"/>
          </a:xfrm>
        </p:spPr>
        <p:txBody>
          <a:bodyPr/>
          <a:lstStyle/>
          <a:p>
            <a:r>
              <a:rPr lang="en-US" dirty="0"/>
              <a:t>The best statement of laissez-faire was made in 1776 by a Scottish philosopher, Adam Smith (1723-1790)</a:t>
            </a:r>
          </a:p>
          <a:p>
            <a:pPr lvl="1"/>
            <a:r>
              <a:rPr lang="en-US" dirty="0"/>
              <a:t>He wrote </a:t>
            </a:r>
            <a:r>
              <a:rPr lang="en-US" b="1" i="1" dirty="0"/>
              <a:t>Inquiry into the Nature and Causes of the Wealth of Nations, </a:t>
            </a:r>
            <a:r>
              <a:rPr lang="en-US" dirty="0"/>
              <a:t>known simply as the </a:t>
            </a:r>
            <a:r>
              <a:rPr lang="en-US" b="1" i="1" dirty="0"/>
              <a:t>Wealth of Nations. </a:t>
            </a:r>
          </a:p>
          <a:p>
            <a:pPr lvl="2"/>
            <a:r>
              <a:rPr lang="en-US" dirty="0"/>
              <a:t>Smith condemned the mercantilist use of protective tariffs to protect home industries. </a:t>
            </a:r>
          </a:p>
          <a:p>
            <a:pPr lvl="2"/>
            <a:r>
              <a:rPr lang="en-US" dirty="0"/>
              <a:t>Free trade was a fundamental economic principle. </a:t>
            </a:r>
          </a:p>
          <a:p>
            <a:pPr lvl="2"/>
            <a:r>
              <a:rPr lang="en-US" dirty="0"/>
              <a:t>Labor theory of value- gold and silver were not the source of a nation’s true wealth, but unlike the Physiocrats, he did not believe that soil was either. </a:t>
            </a:r>
          </a:p>
          <a:p>
            <a:pPr lvl="2"/>
            <a:r>
              <a:rPr lang="en-US" dirty="0"/>
              <a:t>Labor, the labor of individual farmers, artisans, and merchants, constituted true wealth of a nation. </a:t>
            </a:r>
          </a:p>
          <a:p>
            <a:pPr lvl="2"/>
            <a:r>
              <a:rPr lang="en-US" dirty="0"/>
              <a:t>Smith believed that the state should not interfere in economic matter. </a:t>
            </a:r>
          </a:p>
          <a:p>
            <a:pPr lvl="2"/>
            <a:endParaRPr lang="en-US" dirty="0"/>
          </a:p>
          <a:p>
            <a:pPr lvl="2"/>
            <a:r>
              <a:rPr lang="en-US" dirty="0"/>
              <a:t>The Physiocrats and Adam Smith laid the foundation for what became known in the 19</a:t>
            </a:r>
            <a:r>
              <a:rPr lang="en-US" baseline="30000" dirty="0"/>
              <a:t>th</a:t>
            </a:r>
            <a:r>
              <a:rPr lang="en-US" dirty="0"/>
              <a:t> century as economic liberalism. </a:t>
            </a:r>
          </a:p>
          <a:p>
            <a:pPr lvl="2"/>
            <a:endParaRPr lang="en-US" dirty="0"/>
          </a:p>
        </p:txBody>
      </p:sp>
    </p:spTree>
    <p:extLst>
      <p:ext uri="{BB962C8B-B14F-4D97-AF65-F5344CB8AC3E}">
        <p14:creationId xmlns:p14="http://schemas.microsoft.com/office/powerpoint/2010/main" val="2471406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8906-FB44-43B3-9CA5-B57D21D544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5E2700-FADF-4F4B-8A53-B17773776B7C}"/>
              </a:ext>
            </a:extLst>
          </p:cNvPr>
          <p:cNvSpPr>
            <a:spLocks noGrp="1"/>
          </p:cNvSpPr>
          <p:nvPr>
            <p:ph idx="1"/>
          </p:nvPr>
        </p:nvSpPr>
        <p:spPr>
          <a:xfrm>
            <a:off x="1251678" y="2286001"/>
            <a:ext cx="10178322" cy="4380613"/>
          </a:xfrm>
        </p:spPr>
        <p:txBody>
          <a:bodyPr>
            <a:normAutofit lnSpcReduction="10000"/>
          </a:bodyPr>
          <a:lstStyle/>
          <a:p>
            <a:pPr marL="0" indent="0">
              <a:buNone/>
            </a:pPr>
            <a:r>
              <a:rPr lang="en-US" b="1" u="sng" dirty="0"/>
              <a:t>The Later Enlightenment </a:t>
            </a:r>
          </a:p>
          <a:p>
            <a:r>
              <a:rPr lang="en-US" dirty="0"/>
              <a:t>Baron Paul </a:t>
            </a:r>
            <a:r>
              <a:rPr lang="en-US" dirty="0" err="1"/>
              <a:t>d’Holbach</a:t>
            </a:r>
            <a:r>
              <a:rPr lang="en-US" dirty="0"/>
              <a:t> (1723-1789)</a:t>
            </a:r>
          </a:p>
          <a:p>
            <a:pPr lvl="1"/>
            <a:r>
              <a:rPr lang="en-US" dirty="0"/>
              <a:t>Preached a doctrine of strict atheism and materialism. </a:t>
            </a:r>
          </a:p>
          <a:p>
            <a:pPr lvl="1"/>
            <a:r>
              <a:rPr lang="en-US" dirty="0"/>
              <a:t>Wrote System of Nature, where he argued that everything in the universe consisted of matter in motion. </a:t>
            </a:r>
          </a:p>
          <a:p>
            <a:pPr lvl="1"/>
            <a:r>
              <a:rPr lang="en-US" dirty="0"/>
              <a:t>Human beings were simply machines, God was a product of the human mind and was unnecessary for leading a moral life. </a:t>
            </a:r>
          </a:p>
          <a:p>
            <a:pPr lvl="1"/>
            <a:r>
              <a:rPr lang="en-US" dirty="0"/>
              <a:t>People needed only reason to live in this world. </a:t>
            </a:r>
          </a:p>
          <a:p>
            <a:pPr lvl="1"/>
            <a:endParaRPr lang="en-US" dirty="0"/>
          </a:p>
          <a:p>
            <a:pPr lvl="1"/>
            <a:endParaRPr lang="en-US" dirty="0"/>
          </a:p>
          <a:p>
            <a:pPr lvl="1"/>
            <a:r>
              <a:rPr lang="en-US" b="1" i="1" dirty="0">
                <a:effectLst>
                  <a:outerShdw blurRad="38100" dist="38100" dir="2700000" algn="tl">
                    <a:srgbClr val="000000">
                      <a:alpha val="43137"/>
                    </a:srgbClr>
                  </a:outerShdw>
                </a:effectLst>
              </a:rPr>
              <a:t>Most intellectuals remained more comfortable with deism and feared the effect of atheism on society. </a:t>
            </a:r>
          </a:p>
          <a:p>
            <a:pPr lvl="1"/>
            <a:endParaRPr lang="en-US" dirty="0"/>
          </a:p>
        </p:txBody>
      </p:sp>
    </p:spTree>
    <p:extLst>
      <p:ext uri="{BB962C8B-B14F-4D97-AF65-F5344CB8AC3E}">
        <p14:creationId xmlns:p14="http://schemas.microsoft.com/office/powerpoint/2010/main" val="3522559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C43BD-CDB1-437E-92DB-3068FF2B92F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9B3D4DD-0875-4CAE-87B4-288C7B3921AA}"/>
              </a:ext>
            </a:extLst>
          </p:cNvPr>
          <p:cNvSpPr>
            <a:spLocks noGrp="1"/>
          </p:cNvSpPr>
          <p:nvPr>
            <p:ph idx="1"/>
          </p:nvPr>
        </p:nvSpPr>
        <p:spPr/>
        <p:txBody>
          <a:bodyPr/>
          <a:lstStyle/>
          <a:p>
            <a:r>
              <a:rPr lang="en-US" dirty="0"/>
              <a:t>Marie-Jean de </a:t>
            </a:r>
            <a:r>
              <a:rPr lang="en-US" dirty="0" err="1"/>
              <a:t>Condoret</a:t>
            </a:r>
            <a:r>
              <a:rPr lang="en-US" dirty="0"/>
              <a:t> (1743-1794)</a:t>
            </a:r>
          </a:p>
          <a:p>
            <a:pPr lvl="1"/>
            <a:r>
              <a:rPr lang="en-US" dirty="0"/>
              <a:t>Wrote </a:t>
            </a:r>
            <a:r>
              <a:rPr lang="en-US" b="1" i="1" dirty="0">
                <a:effectLst>
                  <a:outerShdw blurRad="38100" dist="38100" dir="2700000" algn="tl">
                    <a:srgbClr val="000000">
                      <a:alpha val="43137"/>
                    </a:srgbClr>
                  </a:outerShdw>
                </a:effectLst>
              </a:rPr>
              <a:t>The Progress of the Human Mind</a:t>
            </a:r>
            <a:r>
              <a:rPr lang="en-US" dirty="0"/>
              <a:t> – he wrote humans had progressed through nine stages of history. </a:t>
            </a:r>
          </a:p>
          <a:p>
            <a:pPr lvl="1"/>
            <a:r>
              <a:rPr lang="en-US" dirty="0"/>
              <a:t>With the spread of science and reason, humans were about to enter the tenth stage, one of perfection, in which they will see that there is no limit to the perfecting of the powers of man. </a:t>
            </a:r>
          </a:p>
        </p:txBody>
      </p:sp>
    </p:spTree>
    <p:extLst>
      <p:ext uri="{BB962C8B-B14F-4D97-AF65-F5344CB8AC3E}">
        <p14:creationId xmlns:p14="http://schemas.microsoft.com/office/powerpoint/2010/main" val="1896779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4B093-E905-4B8C-8D68-BEF2DC6B6E16}"/>
              </a:ext>
            </a:extLst>
          </p:cNvPr>
          <p:cNvSpPr>
            <a:spLocks noGrp="1"/>
          </p:cNvSpPr>
          <p:nvPr>
            <p:ph type="title"/>
          </p:nvPr>
        </p:nvSpPr>
        <p:spPr/>
        <p:txBody>
          <a:bodyPr/>
          <a:lstStyle/>
          <a:p>
            <a:r>
              <a:rPr lang="en-US" dirty="0"/>
              <a:t>The Enlightenment </a:t>
            </a:r>
          </a:p>
        </p:txBody>
      </p:sp>
      <p:sp>
        <p:nvSpPr>
          <p:cNvPr id="3" name="Content Placeholder 2">
            <a:extLst>
              <a:ext uri="{FF2B5EF4-FFF2-40B4-BE49-F238E27FC236}">
                <a16:creationId xmlns:a16="http://schemas.microsoft.com/office/drawing/2014/main" id="{9A55BD6A-792C-4EBF-A0BF-5618DA41861B}"/>
              </a:ext>
            </a:extLst>
          </p:cNvPr>
          <p:cNvSpPr>
            <a:spLocks noGrp="1"/>
          </p:cNvSpPr>
          <p:nvPr>
            <p:ph idx="1"/>
          </p:nvPr>
        </p:nvSpPr>
        <p:spPr/>
        <p:txBody>
          <a:bodyPr>
            <a:noAutofit/>
          </a:bodyPr>
          <a:lstStyle/>
          <a:p>
            <a:r>
              <a:rPr lang="en-US" sz="2400" dirty="0"/>
              <a:t>Immanuel Kant</a:t>
            </a:r>
          </a:p>
          <a:p>
            <a:pPr lvl="1"/>
            <a:r>
              <a:rPr lang="en-US" sz="2400" dirty="0"/>
              <a:t>Defined the Enlightenment as “man’s leaving his self-caused immaturity.” </a:t>
            </a:r>
          </a:p>
          <a:p>
            <a:pPr lvl="1"/>
            <a:r>
              <a:rPr lang="en-US" sz="2400" dirty="0"/>
              <a:t>Kant proclaimed as the motto of the Enlightenment: “Dare to know! Have the courage to use your own intelligence!” </a:t>
            </a:r>
          </a:p>
          <a:p>
            <a:pPr lvl="1"/>
            <a:endParaRPr lang="en-US" sz="2400" dirty="0"/>
          </a:p>
          <a:p>
            <a:pPr lvl="1"/>
            <a:endParaRPr lang="en-US" sz="2400" dirty="0"/>
          </a:p>
          <a:p>
            <a:pPr lvl="1"/>
            <a:r>
              <a:rPr lang="en-US" sz="2400" dirty="0"/>
              <a:t>The 18</a:t>
            </a:r>
            <a:r>
              <a:rPr lang="en-US" sz="2400" baseline="30000" dirty="0"/>
              <a:t>th</a:t>
            </a:r>
            <a:r>
              <a:rPr lang="en-US" sz="2400" dirty="0"/>
              <a:t> century Enlightenment was a movement of intellectuals who dared to know. </a:t>
            </a:r>
          </a:p>
        </p:txBody>
      </p:sp>
    </p:spTree>
    <p:extLst>
      <p:ext uri="{BB962C8B-B14F-4D97-AF65-F5344CB8AC3E}">
        <p14:creationId xmlns:p14="http://schemas.microsoft.com/office/powerpoint/2010/main" val="3008104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9FD837-C681-4887-A1CA-D68CB126E9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BB0757-1F16-400E-92F4-4E33495481B7}"/>
              </a:ext>
            </a:extLst>
          </p:cNvPr>
          <p:cNvSpPr>
            <a:spLocks noGrp="1"/>
          </p:cNvSpPr>
          <p:nvPr>
            <p:ph idx="1"/>
          </p:nvPr>
        </p:nvSpPr>
        <p:spPr/>
        <p:txBody>
          <a:bodyPr/>
          <a:lstStyle/>
          <a:p>
            <a:r>
              <a:rPr lang="en-US" dirty="0"/>
              <a:t>Rousseau and the Social Contract </a:t>
            </a:r>
          </a:p>
          <a:p>
            <a:pPr lvl="1"/>
            <a:r>
              <a:rPr lang="en-US" dirty="0"/>
              <a:t>Jean-Jacques Rousseau (1712-1778) </a:t>
            </a:r>
          </a:p>
          <a:p>
            <a:pPr lvl="2"/>
            <a:r>
              <a:rPr lang="en-US" dirty="0"/>
              <a:t>His political beliefs were presented in two major works </a:t>
            </a:r>
          </a:p>
          <a:p>
            <a:pPr lvl="3"/>
            <a:r>
              <a:rPr lang="en-US" b="1" i="1" dirty="0">
                <a:effectLst>
                  <a:outerShdw blurRad="38100" dist="38100" dir="2700000" algn="tl">
                    <a:srgbClr val="000000">
                      <a:alpha val="43137"/>
                    </a:srgbClr>
                  </a:outerShdw>
                </a:effectLst>
              </a:rPr>
              <a:t>Discourse on the Origin of the Inequality of Mankind- </a:t>
            </a:r>
            <a:r>
              <a:rPr lang="en-US" dirty="0"/>
              <a:t>in order to preserve their private property, people adopted laws and governors. </a:t>
            </a:r>
          </a:p>
          <a:p>
            <a:pPr lvl="3"/>
            <a:endParaRPr lang="en-US" dirty="0"/>
          </a:p>
          <a:p>
            <a:pPr lvl="3"/>
            <a:r>
              <a:rPr lang="en-US" b="1" i="1" dirty="0">
                <a:effectLst>
                  <a:outerShdw blurRad="38100" dist="38100" dir="2700000" algn="tl">
                    <a:srgbClr val="000000">
                      <a:alpha val="43137"/>
                    </a:srgbClr>
                  </a:outerShdw>
                </a:effectLst>
              </a:rPr>
              <a:t>The Social Contract </a:t>
            </a:r>
            <a:r>
              <a:rPr lang="en-US" dirty="0"/>
              <a:t>– tried to harmonize individual liberty with governmental authority, an agreement on the part of an entire society to be governed by its general will. Liberty was achieved through being forced to follow what was best for all people because, he believed what was best for all was best for each individual. </a:t>
            </a:r>
          </a:p>
          <a:p>
            <a:pPr lvl="3"/>
            <a:r>
              <a:rPr lang="en-US" dirty="0"/>
              <a:t>True freedom is adherence to laws that one has imposed on oneself. </a:t>
            </a:r>
          </a:p>
        </p:txBody>
      </p:sp>
    </p:spTree>
    <p:extLst>
      <p:ext uri="{BB962C8B-B14F-4D97-AF65-F5344CB8AC3E}">
        <p14:creationId xmlns:p14="http://schemas.microsoft.com/office/powerpoint/2010/main" val="592883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1F6B3-BF60-4287-A0C6-3223EA916D3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9DE3977-1828-492F-9913-C84B7E293C9F}"/>
              </a:ext>
            </a:extLst>
          </p:cNvPr>
          <p:cNvSpPr>
            <a:spLocks noGrp="1"/>
          </p:cNvSpPr>
          <p:nvPr>
            <p:ph idx="1"/>
          </p:nvPr>
        </p:nvSpPr>
        <p:spPr/>
        <p:txBody>
          <a:bodyPr/>
          <a:lstStyle/>
          <a:p>
            <a:r>
              <a:rPr lang="en-US" dirty="0"/>
              <a:t>Rousseau also wrote - </a:t>
            </a:r>
            <a:r>
              <a:rPr lang="en-US" b="1" i="1" dirty="0">
                <a:effectLst>
                  <a:outerShdw blurRad="38100" dist="38100" dir="2700000" algn="tl">
                    <a:srgbClr val="000000">
                      <a:alpha val="43137"/>
                    </a:srgbClr>
                  </a:outerShdw>
                </a:effectLst>
              </a:rPr>
              <a:t>Emile </a:t>
            </a:r>
          </a:p>
          <a:p>
            <a:pPr lvl="1"/>
            <a:r>
              <a:rPr lang="en-US" dirty="0"/>
              <a:t>Important work on education </a:t>
            </a:r>
          </a:p>
          <a:p>
            <a:pPr lvl="1"/>
            <a:r>
              <a:rPr lang="en-US" dirty="0"/>
              <a:t>Education should foster rather than restrict children’s natural instincts. </a:t>
            </a:r>
          </a:p>
        </p:txBody>
      </p:sp>
    </p:spTree>
    <p:extLst>
      <p:ext uri="{BB962C8B-B14F-4D97-AF65-F5344CB8AC3E}">
        <p14:creationId xmlns:p14="http://schemas.microsoft.com/office/powerpoint/2010/main" val="1174968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74B47-EEF2-49AC-9DD1-82FB33C911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8603E89-EBC0-4152-9549-D14D8D54221C}"/>
              </a:ext>
            </a:extLst>
          </p:cNvPr>
          <p:cNvSpPr>
            <a:spLocks noGrp="1"/>
          </p:cNvSpPr>
          <p:nvPr>
            <p:ph idx="1"/>
          </p:nvPr>
        </p:nvSpPr>
        <p:spPr/>
        <p:txBody>
          <a:bodyPr/>
          <a:lstStyle/>
          <a:p>
            <a:r>
              <a:rPr lang="en-US" dirty="0"/>
              <a:t>The “Woman’s Question” in the Enlightenment </a:t>
            </a:r>
          </a:p>
          <a:p>
            <a:pPr lvl="1"/>
            <a:r>
              <a:rPr lang="en-US" dirty="0"/>
              <a:t>Diderot maintained that men and women were not all that different, and Voltaire asserted that women are capable of all that men are in intellectual affairs. </a:t>
            </a:r>
          </a:p>
          <a:p>
            <a:pPr lvl="1"/>
            <a:endParaRPr lang="en-US" dirty="0"/>
          </a:p>
          <a:p>
            <a:pPr lvl="1"/>
            <a:r>
              <a:rPr lang="en-US" dirty="0"/>
              <a:t>Mary Astell (1666-1731)</a:t>
            </a:r>
          </a:p>
          <a:p>
            <a:pPr lvl="2"/>
            <a:r>
              <a:rPr lang="en-US" b="1" i="1" dirty="0">
                <a:effectLst>
                  <a:outerShdw blurRad="38100" dist="38100" dir="2700000" algn="tl">
                    <a:srgbClr val="000000">
                      <a:alpha val="43137"/>
                    </a:srgbClr>
                  </a:outerShdw>
                </a:effectLst>
              </a:rPr>
              <a:t>Wrote A Serious Proposal to the Ladies </a:t>
            </a:r>
          </a:p>
          <a:p>
            <a:pPr lvl="3"/>
            <a:r>
              <a:rPr lang="en-US" dirty="0"/>
              <a:t>Women needed to become better educated. </a:t>
            </a:r>
          </a:p>
          <a:p>
            <a:pPr lvl="2"/>
            <a:endParaRPr lang="en-US" dirty="0"/>
          </a:p>
        </p:txBody>
      </p:sp>
    </p:spTree>
    <p:extLst>
      <p:ext uri="{BB962C8B-B14F-4D97-AF65-F5344CB8AC3E}">
        <p14:creationId xmlns:p14="http://schemas.microsoft.com/office/powerpoint/2010/main" val="29229155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86FC2-0FBD-4E99-BC54-F4FE0F63F89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4FB57-3BEC-456F-9095-B76183EA06B7}"/>
              </a:ext>
            </a:extLst>
          </p:cNvPr>
          <p:cNvSpPr>
            <a:spLocks noGrp="1"/>
          </p:cNvSpPr>
          <p:nvPr>
            <p:ph idx="1"/>
          </p:nvPr>
        </p:nvSpPr>
        <p:spPr/>
        <p:txBody>
          <a:bodyPr/>
          <a:lstStyle/>
          <a:p>
            <a:r>
              <a:rPr lang="en-US" dirty="0"/>
              <a:t>Astell also wrote…</a:t>
            </a:r>
          </a:p>
          <a:p>
            <a:pPr lvl="1"/>
            <a:r>
              <a:rPr lang="en-US" b="1" i="1" dirty="0">
                <a:effectLst>
                  <a:outerShdw blurRad="38100" dist="38100" dir="2700000" algn="tl">
                    <a:srgbClr val="000000">
                      <a:alpha val="43137"/>
                    </a:srgbClr>
                  </a:outerShdw>
                </a:effectLst>
              </a:rPr>
              <a:t>Some Reflections upon Marriage </a:t>
            </a:r>
          </a:p>
          <a:p>
            <a:pPr lvl="2"/>
            <a:r>
              <a:rPr lang="en-US" dirty="0"/>
              <a:t>She argued for the equality of the sexes in marriage. </a:t>
            </a:r>
          </a:p>
        </p:txBody>
      </p:sp>
    </p:spTree>
    <p:extLst>
      <p:ext uri="{BB962C8B-B14F-4D97-AF65-F5344CB8AC3E}">
        <p14:creationId xmlns:p14="http://schemas.microsoft.com/office/powerpoint/2010/main" val="83545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89C31-5170-4304-9887-1CEF9F9853D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76F7CD6-E3B9-473F-95EC-B4D4FD7DD4FA}"/>
              </a:ext>
            </a:extLst>
          </p:cNvPr>
          <p:cNvSpPr>
            <a:spLocks noGrp="1"/>
          </p:cNvSpPr>
          <p:nvPr>
            <p:ph idx="1"/>
          </p:nvPr>
        </p:nvSpPr>
        <p:spPr>
          <a:xfrm>
            <a:off x="1251678" y="2286001"/>
            <a:ext cx="10178322" cy="4284920"/>
          </a:xfrm>
        </p:spPr>
        <p:txBody>
          <a:bodyPr/>
          <a:lstStyle/>
          <a:p>
            <a:r>
              <a:rPr lang="en-US" dirty="0"/>
              <a:t>The strongest statement for the rights of women in the 18</a:t>
            </a:r>
            <a:r>
              <a:rPr lang="en-US" baseline="30000" dirty="0"/>
              <a:t>th</a:t>
            </a:r>
            <a:r>
              <a:rPr lang="en-US" dirty="0"/>
              <a:t> century was advanced by the English writer…</a:t>
            </a:r>
          </a:p>
          <a:p>
            <a:pPr lvl="1"/>
            <a:r>
              <a:rPr lang="en-US" dirty="0"/>
              <a:t>Mary Wollstonecraft (1759-1797)</a:t>
            </a:r>
          </a:p>
          <a:p>
            <a:pPr lvl="2"/>
            <a:r>
              <a:rPr lang="en-US" dirty="0"/>
              <a:t>Viewed by many as the founder of modern European feminism. </a:t>
            </a:r>
          </a:p>
          <a:p>
            <a:pPr lvl="2"/>
            <a:r>
              <a:rPr lang="en-US" dirty="0"/>
              <a:t>She wrote </a:t>
            </a:r>
            <a:r>
              <a:rPr lang="en-US" b="1" i="1" dirty="0">
                <a:effectLst>
                  <a:outerShdw blurRad="38100" dist="38100" dir="2700000" algn="tl">
                    <a:srgbClr val="000000">
                      <a:alpha val="43137"/>
                    </a:srgbClr>
                  </a:outerShdw>
                </a:effectLst>
              </a:rPr>
              <a:t>Vindication of the Rights of Women </a:t>
            </a:r>
          </a:p>
          <a:p>
            <a:pPr lvl="3"/>
            <a:r>
              <a:rPr lang="en-US" dirty="0"/>
              <a:t>If women have reason, then they too are entitled to the same rights than men in education and in economic and political life as well. </a:t>
            </a:r>
          </a:p>
        </p:txBody>
      </p:sp>
    </p:spTree>
    <p:extLst>
      <p:ext uri="{BB962C8B-B14F-4D97-AF65-F5344CB8AC3E}">
        <p14:creationId xmlns:p14="http://schemas.microsoft.com/office/powerpoint/2010/main" val="483870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5AF88-B083-4B7E-BDED-2F5F0ACB6EE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C698887-658E-45B6-9085-41FB4ACDAAB0}"/>
              </a:ext>
            </a:extLst>
          </p:cNvPr>
          <p:cNvSpPr>
            <a:spLocks noGrp="1"/>
          </p:cNvSpPr>
          <p:nvPr>
            <p:ph idx="1"/>
          </p:nvPr>
        </p:nvSpPr>
        <p:spPr/>
        <p:txBody>
          <a:bodyPr/>
          <a:lstStyle/>
          <a:p>
            <a:pPr marL="0" indent="0">
              <a:buNone/>
            </a:pPr>
            <a:r>
              <a:rPr lang="en-US" b="1" u="sng" dirty="0"/>
              <a:t>The Social Environment of the Philosophes </a:t>
            </a:r>
          </a:p>
          <a:p>
            <a:r>
              <a:rPr lang="en-US" dirty="0"/>
              <a:t>The common people, especially the peasants, were little affected by the Enlightenment. </a:t>
            </a:r>
          </a:p>
          <a:p>
            <a:r>
              <a:rPr lang="en-US" dirty="0"/>
              <a:t>Of great importance to the Enlightenment was the spread of its ideas to the literate elite of European Society. </a:t>
            </a:r>
          </a:p>
          <a:p>
            <a:endParaRPr lang="en-US" dirty="0"/>
          </a:p>
          <a:p>
            <a:pPr lvl="1"/>
            <a:r>
              <a:rPr lang="en-US" u="sng" dirty="0"/>
              <a:t>Salons</a:t>
            </a:r>
          </a:p>
          <a:p>
            <a:pPr lvl="2"/>
            <a:r>
              <a:rPr lang="en-US" dirty="0"/>
              <a:t>Were the elegant drawing room in the urban houses of the wealthy where invited philosophes and guests gathered together and engaged in witty, sparkling conversations often centered on the new ideas of the philosophes. </a:t>
            </a:r>
          </a:p>
        </p:txBody>
      </p:sp>
    </p:spTree>
    <p:extLst>
      <p:ext uri="{BB962C8B-B14F-4D97-AF65-F5344CB8AC3E}">
        <p14:creationId xmlns:p14="http://schemas.microsoft.com/office/powerpoint/2010/main" val="1779050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30ACB-2827-4185-AC40-58C2B21A13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D20356-CD14-4312-BB10-92B70253C745}"/>
              </a:ext>
            </a:extLst>
          </p:cNvPr>
          <p:cNvSpPr>
            <a:spLocks noGrp="1"/>
          </p:cNvSpPr>
          <p:nvPr>
            <p:ph idx="1"/>
          </p:nvPr>
        </p:nvSpPr>
        <p:spPr/>
        <p:txBody>
          <a:bodyPr/>
          <a:lstStyle/>
          <a:p>
            <a:r>
              <a:rPr lang="en-US" dirty="0"/>
              <a:t>As hostess of the salons, women found themselves in a position to affect the decisions of kings, sway political opinion, and influence literary and artistic taste. </a:t>
            </a:r>
          </a:p>
          <a:p>
            <a:endParaRPr lang="en-US" dirty="0"/>
          </a:p>
          <a:p>
            <a:r>
              <a:rPr lang="en-US" dirty="0"/>
              <a:t>Marie Therese de </a:t>
            </a:r>
            <a:r>
              <a:rPr lang="en-US" dirty="0" err="1"/>
              <a:t>Geoffrin</a:t>
            </a:r>
            <a:r>
              <a:rPr lang="en-US" dirty="0"/>
              <a:t> (1699-1777)</a:t>
            </a:r>
          </a:p>
          <a:p>
            <a:pPr lvl="1"/>
            <a:r>
              <a:rPr lang="en-US" dirty="0"/>
              <a:t>Wealthy bourgeois widow </a:t>
            </a:r>
          </a:p>
          <a:p>
            <a:pPr lvl="1"/>
            <a:r>
              <a:rPr lang="en-US" dirty="0"/>
              <a:t>Attracted many of the Enlightenment’s great figures, including Montesquieu, Hume, and </a:t>
            </a:r>
            <a:r>
              <a:rPr lang="en-US" dirty="0" err="1"/>
              <a:t>Volatire</a:t>
            </a:r>
            <a:r>
              <a:rPr lang="en-US" dirty="0"/>
              <a:t>. </a:t>
            </a:r>
          </a:p>
          <a:p>
            <a:pPr lvl="1"/>
            <a:endParaRPr lang="en-US" dirty="0"/>
          </a:p>
          <a:p>
            <a:pPr lvl="1"/>
            <a:r>
              <a:rPr lang="en-US" dirty="0"/>
              <a:t>The salon served an important role in promoting conversation and </a:t>
            </a:r>
            <a:r>
              <a:rPr lang="en-US" dirty="0" err="1"/>
              <a:t>socialbiltiy</a:t>
            </a:r>
            <a:r>
              <a:rPr lang="en-US" dirty="0"/>
              <a:t> between upper-class men and women as well as spreading the ideas of the Enlightenment. </a:t>
            </a:r>
          </a:p>
        </p:txBody>
      </p:sp>
    </p:spTree>
    <p:extLst>
      <p:ext uri="{BB962C8B-B14F-4D97-AF65-F5344CB8AC3E}">
        <p14:creationId xmlns:p14="http://schemas.microsoft.com/office/powerpoint/2010/main" val="427579591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1B193-5E96-4EB6-BD8C-B79C948FC5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4F109A7-55C8-4456-BD09-E793A533AA59}"/>
              </a:ext>
            </a:extLst>
          </p:cNvPr>
          <p:cNvSpPr>
            <a:spLocks noGrp="1"/>
          </p:cNvSpPr>
          <p:nvPr>
            <p:ph idx="1"/>
          </p:nvPr>
        </p:nvSpPr>
        <p:spPr/>
        <p:txBody>
          <a:bodyPr/>
          <a:lstStyle/>
          <a:p>
            <a:r>
              <a:rPr lang="en-US" u="sng" dirty="0"/>
              <a:t>Freemasons</a:t>
            </a:r>
          </a:p>
          <a:p>
            <a:pPr lvl="1"/>
            <a:r>
              <a:rPr lang="en-US" dirty="0"/>
              <a:t>Established in London in 1717</a:t>
            </a:r>
          </a:p>
          <a:p>
            <a:pPr lvl="1"/>
            <a:r>
              <a:rPr lang="en-US" dirty="0"/>
              <a:t>France and Italy in 1726, and Prussia in 1744.</a:t>
            </a:r>
          </a:p>
          <a:p>
            <a:pPr lvl="1"/>
            <a:r>
              <a:rPr lang="en-US" dirty="0"/>
              <a:t>They were sympathetic to the ideas of the philosophes </a:t>
            </a:r>
          </a:p>
        </p:txBody>
      </p:sp>
    </p:spTree>
    <p:extLst>
      <p:ext uri="{BB962C8B-B14F-4D97-AF65-F5344CB8AC3E}">
        <p14:creationId xmlns:p14="http://schemas.microsoft.com/office/powerpoint/2010/main" val="2687548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C49E-FE43-45EA-A1E2-57D4FB5FEFC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F9A570B-1239-4D25-B58C-D67FA17ABAA6}"/>
              </a:ext>
            </a:extLst>
          </p:cNvPr>
          <p:cNvSpPr>
            <a:spLocks noGrp="1"/>
          </p:cNvSpPr>
          <p:nvPr>
            <p:ph idx="1"/>
          </p:nvPr>
        </p:nvSpPr>
        <p:spPr/>
        <p:txBody>
          <a:bodyPr>
            <a:noAutofit/>
          </a:bodyPr>
          <a:lstStyle/>
          <a:p>
            <a:r>
              <a:rPr lang="en-US" sz="2800" dirty="0"/>
              <a:t>Reason </a:t>
            </a:r>
          </a:p>
          <a:p>
            <a:pPr lvl="1"/>
            <a:r>
              <a:rPr lang="en-US" sz="2800" dirty="0"/>
              <a:t>Advocating the application of the scientific method to the understanding of all life. </a:t>
            </a:r>
          </a:p>
          <a:p>
            <a:pPr marL="457200" lvl="1" indent="0">
              <a:buNone/>
            </a:pPr>
            <a:endParaRPr lang="en-US" sz="2800" dirty="0"/>
          </a:p>
          <a:p>
            <a:pPr lvl="1"/>
            <a:r>
              <a:rPr lang="en-US" sz="2800" dirty="0"/>
              <a:t>All institutions and all systems of thought were subject to the rational, scientific way of thinking if only people would free themselves from the shackles of old, worthless traditions, especially religious ones. </a:t>
            </a:r>
          </a:p>
        </p:txBody>
      </p:sp>
    </p:spTree>
    <p:extLst>
      <p:ext uri="{BB962C8B-B14F-4D97-AF65-F5344CB8AC3E}">
        <p14:creationId xmlns:p14="http://schemas.microsoft.com/office/powerpoint/2010/main" val="128037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E2047-C929-4978-BCAD-F4F0AB6C0D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FE041F-36BC-4F5C-925A-E2E5EDEDA169}"/>
              </a:ext>
            </a:extLst>
          </p:cNvPr>
          <p:cNvSpPr>
            <a:spLocks noGrp="1"/>
          </p:cNvSpPr>
          <p:nvPr>
            <p:ph idx="1"/>
          </p:nvPr>
        </p:nvSpPr>
        <p:spPr/>
        <p:txBody>
          <a:bodyPr>
            <a:normAutofit/>
          </a:bodyPr>
          <a:lstStyle/>
          <a:p>
            <a:r>
              <a:rPr lang="en-US" sz="3200" dirty="0"/>
              <a:t>If Isaac Newton could discover the natural laws regulating the world of nature, they too by using reason could find the laws that governed human society. </a:t>
            </a:r>
          </a:p>
          <a:p>
            <a:endParaRPr lang="en-US" sz="3200" dirty="0"/>
          </a:p>
          <a:p>
            <a:r>
              <a:rPr lang="en-US" sz="3200" dirty="0"/>
              <a:t>Reason, natural law, hope, progress- these were common words in the heady atmosphere of the 18</a:t>
            </a:r>
            <a:r>
              <a:rPr lang="en-US" sz="3200" baseline="30000" dirty="0"/>
              <a:t>th</a:t>
            </a:r>
            <a:r>
              <a:rPr lang="en-US" sz="3200" dirty="0"/>
              <a:t> century. </a:t>
            </a:r>
          </a:p>
        </p:txBody>
      </p:sp>
    </p:spTree>
    <p:extLst>
      <p:ext uri="{BB962C8B-B14F-4D97-AF65-F5344CB8AC3E}">
        <p14:creationId xmlns:p14="http://schemas.microsoft.com/office/powerpoint/2010/main" val="423014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9F73B-F236-44E3-94BF-23606935CA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CA79A7A-6A98-40BF-AA48-4937943DBC22}"/>
              </a:ext>
            </a:extLst>
          </p:cNvPr>
          <p:cNvSpPr>
            <a:spLocks noGrp="1"/>
          </p:cNvSpPr>
          <p:nvPr>
            <p:ph idx="1"/>
          </p:nvPr>
        </p:nvSpPr>
        <p:spPr/>
        <p:txBody>
          <a:bodyPr>
            <a:normAutofit/>
          </a:bodyPr>
          <a:lstStyle/>
          <a:p>
            <a:pPr marL="0" indent="0">
              <a:buNone/>
            </a:pPr>
            <a:r>
              <a:rPr lang="en-US" sz="3600" b="1" i="1" u="sng" dirty="0"/>
              <a:t>The Paths to Enlightenment 	</a:t>
            </a:r>
          </a:p>
          <a:p>
            <a:pPr lvl="1"/>
            <a:r>
              <a:rPr lang="en-US" sz="3600" dirty="0"/>
              <a:t>What were the major intellectual changes that culminated in the intellectual movement of the Enlightenment? </a:t>
            </a:r>
          </a:p>
        </p:txBody>
      </p:sp>
    </p:spTree>
    <p:extLst>
      <p:ext uri="{BB962C8B-B14F-4D97-AF65-F5344CB8AC3E}">
        <p14:creationId xmlns:p14="http://schemas.microsoft.com/office/powerpoint/2010/main" val="119388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74573-65B3-437F-A143-94E2A3E788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12FD16-16D8-4761-BAB7-2CECC958EDA3}"/>
              </a:ext>
            </a:extLst>
          </p:cNvPr>
          <p:cNvSpPr>
            <a:spLocks noGrp="1"/>
          </p:cNvSpPr>
          <p:nvPr>
            <p:ph idx="1"/>
          </p:nvPr>
        </p:nvSpPr>
        <p:spPr>
          <a:xfrm>
            <a:off x="1251678" y="2286001"/>
            <a:ext cx="10178322" cy="4284920"/>
          </a:xfrm>
        </p:spPr>
        <p:txBody>
          <a:bodyPr>
            <a:normAutofit/>
          </a:bodyPr>
          <a:lstStyle/>
          <a:p>
            <a:pPr marL="0" indent="0">
              <a:buNone/>
            </a:pPr>
            <a:r>
              <a:rPr lang="en-US" sz="2400" b="1" i="1" u="sng" dirty="0"/>
              <a:t>The Popularization of Science </a:t>
            </a:r>
          </a:p>
          <a:p>
            <a:pPr lvl="1"/>
            <a:r>
              <a:rPr lang="en-US" sz="2400" dirty="0"/>
              <a:t>Bernard de Fontenelle (1657-1757) </a:t>
            </a:r>
          </a:p>
          <a:p>
            <a:pPr marL="457200" lvl="1" indent="0">
              <a:buNone/>
            </a:pPr>
            <a:endParaRPr lang="en-US" sz="2400" dirty="0"/>
          </a:p>
          <a:p>
            <a:pPr lvl="2"/>
            <a:r>
              <a:rPr lang="en-US" sz="2400" dirty="0"/>
              <a:t>Secretary of the French Royal Academy of Science from 1691-1741. </a:t>
            </a:r>
          </a:p>
          <a:p>
            <a:pPr lvl="2"/>
            <a:r>
              <a:rPr lang="en-US" sz="2400" dirty="0"/>
              <a:t>He possessed a deep knowledge of all the scientific work of earlier centuries and his own time, although he neither performed any scientific experiments nor made any scientific discoveries. </a:t>
            </a:r>
          </a:p>
        </p:txBody>
      </p:sp>
    </p:spTree>
    <p:extLst>
      <p:ext uri="{BB962C8B-B14F-4D97-AF65-F5344CB8AC3E}">
        <p14:creationId xmlns:p14="http://schemas.microsoft.com/office/powerpoint/2010/main" val="261538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93DA0-095E-4A98-A257-A6B1E6FC9B3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EDEF586-B71C-4CE0-B74B-9E72C6F89038}"/>
              </a:ext>
            </a:extLst>
          </p:cNvPr>
          <p:cNvSpPr>
            <a:spLocks noGrp="1"/>
          </p:cNvSpPr>
          <p:nvPr>
            <p:ph idx="1"/>
          </p:nvPr>
        </p:nvSpPr>
        <p:spPr>
          <a:xfrm>
            <a:off x="1251678" y="2286001"/>
            <a:ext cx="10178322" cy="4189614"/>
          </a:xfrm>
        </p:spPr>
        <p:txBody>
          <a:bodyPr>
            <a:noAutofit/>
          </a:bodyPr>
          <a:lstStyle/>
          <a:p>
            <a:r>
              <a:rPr lang="en-US" sz="2400" dirty="0"/>
              <a:t>Fontenelle was able communicate that body of scientific knowledge in a clear and even witty fashion that appealed to his upper-class audiences in a meaningful way. </a:t>
            </a:r>
          </a:p>
          <a:p>
            <a:endParaRPr lang="en-US" sz="2400" dirty="0"/>
          </a:p>
          <a:p>
            <a:r>
              <a:rPr lang="en-US" sz="2400" b="1" i="1" dirty="0"/>
              <a:t>Plurality of World </a:t>
            </a:r>
          </a:p>
          <a:p>
            <a:pPr lvl="1"/>
            <a:r>
              <a:rPr lang="en-US" sz="2400" dirty="0"/>
              <a:t>One of his most successful works. </a:t>
            </a:r>
          </a:p>
          <a:p>
            <a:pPr lvl="1"/>
            <a:r>
              <a:rPr lang="en-US" sz="2400" dirty="0"/>
              <a:t>Presented in the form of an intimate conversation between a lady aristocrat and her lover who are engaged in conversation under that stars. </a:t>
            </a:r>
          </a:p>
        </p:txBody>
      </p:sp>
    </p:spTree>
    <p:extLst>
      <p:ext uri="{BB962C8B-B14F-4D97-AF65-F5344CB8AC3E}">
        <p14:creationId xmlns:p14="http://schemas.microsoft.com/office/powerpoint/2010/main" val="271874993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3386</TotalTime>
  <Words>2789</Words>
  <Application>Microsoft Office PowerPoint</Application>
  <PresentationFormat>Widescreen</PresentationFormat>
  <Paragraphs>235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Gill Sans MT</vt:lpstr>
      <vt:lpstr>Impact</vt:lpstr>
      <vt:lpstr>Badge</vt:lpstr>
      <vt:lpstr>AP European history Chapter 17   AN age of enlightenment </vt:lpstr>
      <vt:lpstr>Chapter outline  </vt:lpstr>
      <vt:lpstr>Focus Questions </vt:lpstr>
      <vt:lpstr>The Enlightenment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17   AN age of enlightenment </dc:title>
  <dc:creator>Tyler Moudry</dc:creator>
  <cp:lastModifiedBy>Tyler Moudry</cp:lastModifiedBy>
  <cp:revision>22</cp:revision>
  <dcterms:created xsi:type="dcterms:W3CDTF">2018-11-30T19:54:50Z</dcterms:created>
  <dcterms:modified xsi:type="dcterms:W3CDTF">2018-12-03T04:20:58Z</dcterms:modified>
</cp:coreProperties>
</file>