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11/19/2018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11/19/2018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11/19/2018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11/19/2018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11/19/2018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ED5C1-FBC3-4EB6-98D7-39A492BADCA1}"/>
              </a:ext>
            </a:extLst>
          </p:cNvPr>
          <p:cNvSpPr>
            <a:spLocks noGrp="1"/>
          </p:cNvSpPr>
          <p:nvPr>
            <p:ph type="ctrTitle"/>
          </p:nvPr>
        </p:nvSpPr>
        <p:spPr/>
        <p:txBody>
          <a:bodyPr/>
          <a:lstStyle/>
          <a:p>
            <a:r>
              <a:rPr lang="en-US" sz="4000" dirty="0" err="1"/>
              <a:t>Ap</a:t>
            </a:r>
            <a:r>
              <a:rPr lang="en-US" sz="4000" dirty="0"/>
              <a:t> European history </a:t>
            </a:r>
            <a:br>
              <a:rPr lang="en-US" sz="4000" dirty="0"/>
            </a:br>
            <a:r>
              <a:rPr lang="en-US" sz="4000" dirty="0"/>
              <a:t>chapter 16 section 8</a:t>
            </a:r>
            <a:br>
              <a:rPr lang="en-US" sz="4000" dirty="0"/>
            </a:br>
            <a:r>
              <a:rPr lang="en-US" sz="4000" dirty="0"/>
              <a:t>the spread of scientific knowledge</a:t>
            </a:r>
          </a:p>
        </p:txBody>
      </p:sp>
      <p:sp>
        <p:nvSpPr>
          <p:cNvPr id="3" name="Subtitle 2">
            <a:extLst>
              <a:ext uri="{FF2B5EF4-FFF2-40B4-BE49-F238E27FC236}">
                <a16:creationId xmlns:a16="http://schemas.microsoft.com/office/drawing/2014/main" id="{D3BACBA3-FC61-4A9C-8A74-3EACE708F99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2840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4796-11F8-4B1E-BF83-67E0CA724D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99CE4A-2D8A-466D-A536-10B3DC28EFAC}"/>
              </a:ext>
            </a:extLst>
          </p:cNvPr>
          <p:cNvSpPr>
            <a:spLocks noGrp="1"/>
          </p:cNvSpPr>
          <p:nvPr>
            <p:ph idx="1"/>
          </p:nvPr>
        </p:nvSpPr>
        <p:spPr/>
        <p:txBody>
          <a:bodyPr>
            <a:normAutofit/>
          </a:bodyPr>
          <a:lstStyle/>
          <a:p>
            <a:r>
              <a:rPr lang="en-US" sz="3200" dirty="0"/>
              <a:t>Major universities in Europe established new chairs of science, especially in medicine. </a:t>
            </a:r>
          </a:p>
          <a:p>
            <a:r>
              <a:rPr lang="en-US" sz="3200" dirty="0"/>
              <a:t>Royal and princely patronage of individual scientists became an international phenomenon. </a:t>
            </a:r>
          </a:p>
        </p:txBody>
      </p:sp>
    </p:spTree>
    <p:extLst>
      <p:ext uri="{BB962C8B-B14F-4D97-AF65-F5344CB8AC3E}">
        <p14:creationId xmlns:p14="http://schemas.microsoft.com/office/powerpoint/2010/main" val="751280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BB985-9F85-4BF3-9A50-C20C2396D356}"/>
              </a:ext>
            </a:extLst>
          </p:cNvPr>
          <p:cNvSpPr>
            <a:spLocks noGrp="1"/>
          </p:cNvSpPr>
          <p:nvPr>
            <p:ph type="title"/>
          </p:nvPr>
        </p:nvSpPr>
        <p:spPr/>
        <p:txBody>
          <a:bodyPr/>
          <a:lstStyle/>
          <a:p>
            <a:r>
              <a:rPr lang="en-US" dirty="0"/>
              <a:t>The scientific societies </a:t>
            </a:r>
          </a:p>
        </p:txBody>
      </p:sp>
      <p:sp>
        <p:nvSpPr>
          <p:cNvPr id="3" name="Content Placeholder 2">
            <a:extLst>
              <a:ext uri="{FF2B5EF4-FFF2-40B4-BE49-F238E27FC236}">
                <a16:creationId xmlns:a16="http://schemas.microsoft.com/office/drawing/2014/main" id="{E156A6F9-CAD6-4A05-888B-C9EF964793DE}"/>
              </a:ext>
            </a:extLst>
          </p:cNvPr>
          <p:cNvSpPr>
            <a:spLocks noGrp="1"/>
          </p:cNvSpPr>
          <p:nvPr>
            <p:ph idx="1"/>
          </p:nvPr>
        </p:nvSpPr>
        <p:spPr/>
        <p:txBody>
          <a:bodyPr>
            <a:normAutofit/>
          </a:bodyPr>
          <a:lstStyle/>
          <a:p>
            <a:r>
              <a:rPr lang="en-US" sz="2800" dirty="0"/>
              <a:t>The first of these scientific societies appeared in Italy, but those of England and France were ultimately of more significance. </a:t>
            </a:r>
          </a:p>
          <a:p>
            <a:endParaRPr lang="en-US" sz="2800" dirty="0"/>
          </a:p>
          <a:p>
            <a:r>
              <a:rPr lang="en-US" sz="2800" dirty="0"/>
              <a:t>The English Royal Society evolved out of informal gatherings of scientists at London and Oxford in the 1640s, although it did not receive a formal charter from King Charles II until 1662. </a:t>
            </a:r>
          </a:p>
        </p:txBody>
      </p:sp>
    </p:spTree>
    <p:extLst>
      <p:ext uri="{BB962C8B-B14F-4D97-AF65-F5344CB8AC3E}">
        <p14:creationId xmlns:p14="http://schemas.microsoft.com/office/powerpoint/2010/main" val="531579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A669E-695E-4E84-BE62-76E260B055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3B7114-301B-401F-A38C-18FF763ABA47}"/>
              </a:ext>
            </a:extLst>
          </p:cNvPr>
          <p:cNvSpPr>
            <a:spLocks noGrp="1"/>
          </p:cNvSpPr>
          <p:nvPr>
            <p:ph idx="1"/>
          </p:nvPr>
        </p:nvSpPr>
        <p:spPr/>
        <p:txBody>
          <a:bodyPr>
            <a:normAutofit/>
          </a:bodyPr>
          <a:lstStyle/>
          <a:p>
            <a:r>
              <a:rPr lang="en-US" sz="3200" dirty="0"/>
              <a:t>The French Royal Academy of Sciences also arose out of informal scientific meetings in Paris during the 1650s. </a:t>
            </a:r>
          </a:p>
          <a:p>
            <a:endParaRPr lang="en-US" sz="3200" dirty="0"/>
          </a:p>
          <a:p>
            <a:r>
              <a:rPr lang="en-US" sz="3200" dirty="0"/>
              <a:t>In 1666, Louis XIV formally recognized the group. </a:t>
            </a:r>
          </a:p>
        </p:txBody>
      </p:sp>
    </p:spTree>
    <p:extLst>
      <p:ext uri="{BB962C8B-B14F-4D97-AF65-F5344CB8AC3E}">
        <p14:creationId xmlns:p14="http://schemas.microsoft.com/office/powerpoint/2010/main" val="3495607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96A87-8F2B-468E-967B-D669C649DE1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BBF706-0EAB-4428-AF79-CAE09A9F4F68}"/>
              </a:ext>
            </a:extLst>
          </p:cNvPr>
          <p:cNvSpPr>
            <a:spLocks noGrp="1"/>
          </p:cNvSpPr>
          <p:nvPr>
            <p:ph idx="1"/>
          </p:nvPr>
        </p:nvSpPr>
        <p:spPr/>
        <p:txBody>
          <a:bodyPr/>
          <a:lstStyle/>
          <a:p>
            <a:r>
              <a:rPr lang="en-US" sz="3200" dirty="0"/>
              <a:t>The Royal Society created a committee to investigate technological improvements for industry. </a:t>
            </a:r>
          </a:p>
          <a:p>
            <a:endParaRPr lang="en-US" sz="3200" dirty="0"/>
          </a:p>
          <a:p>
            <a:r>
              <a:rPr lang="en-US" sz="3200" dirty="0"/>
              <a:t>The French Academy collected tools and machines. </a:t>
            </a:r>
          </a:p>
          <a:p>
            <a:endParaRPr lang="en-US" dirty="0"/>
          </a:p>
          <a:p>
            <a:endParaRPr lang="en-US" dirty="0"/>
          </a:p>
        </p:txBody>
      </p:sp>
    </p:spTree>
    <p:extLst>
      <p:ext uri="{BB962C8B-B14F-4D97-AF65-F5344CB8AC3E}">
        <p14:creationId xmlns:p14="http://schemas.microsoft.com/office/powerpoint/2010/main" val="2051078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55D1D-8AE3-4D63-AE48-B9E7F431C1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FAB9B5-5511-45E8-AF40-564E17073016}"/>
              </a:ext>
            </a:extLst>
          </p:cNvPr>
          <p:cNvSpPr>
            <a:spLocks noGrp="1"/>
          </p:cNvSpPr>
          <p:nvPr>
            <p:ph idx="1"/>
          </p:nvPr>
        </p:nvSpPr>
        <p:spPr/>
        <p:txBody>
          <a:bodyPr>
            <a:normAutofit/>
          </a:bodyPr>
          <a:lstStyle/>
          <a:p>
            <a:r>
              <a:rPr lang="en-US" sz="3600" dirty="0"/>
              <a:t>The concerns with the practical benefits of science proved short lived, however, as both societies came to focus their primary interest on the theoretical work in mechanics and astronomy. </a:t>
            </a:r>
          </a:p>
        </p:txBody>
      </p:sp>
    </p:spTree>
    <p:extLst>
      <p:ext uri="{BB962C8B-B14F-4D97-AF65-F5344CB8AC3E}">
        <p14:creationId xmlns:p14="http://schemas.microsoft.com/office/powerpoint/2010/main" val="2883419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5ABA0-3506-41AB-90AC-041839D722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8A15FA-79CA-4A12-B925-62931ECF9874}"/>
              </a:ext>
            </a:extLst>
          </p:cNvPr>
          <p:cNvSpPr>
            <a:spLocks noGrp="1"/>
          </p:cNvSpPr>
          <p:nvPr>
            <p:ph idx="1"/>
          </p:nvPr>
        </p:nvSpPr>
        <p:spPr/>
        <p:txBody>
          <a:bodyPr/>
          <a:lstStyle/>
          <a:p>
            <a:r>
              <a:rPr lang="en-US" sz="2400" dirty="0"/>
              <a:t>Although both the English and the French societies make useful contributions to scientific knowledge in the second half of the seventeenth century, their true significance arose from their example that science should proceed as a cooperative venture. </a:t>
            </a:r>
          </a:p>
          <a:p>
            <a:endParaRPr lang="en-US" dirty="0"/>
          </a:p>
          <a:p>
            <a:endParaRPr lang="en-US" dirty="0"/>
          </a:p>
          <a:p>
            <a:endParaRPr lang="en-US" dirty="0"/>
          </a:p>
        </p:txBody>
      </p:sp>
    </p:spTree>
    <p:extLst>
      <p:ext uri="{BB962C8B-B14F-4D97-AF65-F5344CB8AC3E}">
        <p14:creationId xmlns:p14="http://schemas.microsoft.com/office/powerpoint/2010/main" val="1667852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B795E-62BD-48D1-97C3-22A8314FC86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0EEB615-53CF-4BE7-9E33-592ACDDB174C}"/>
              </a:ext>
            </a:extLst>
          </p:cNvPr>
          <p:cNvSpPr>
            <a:spLocks noGrp="1"/>
          </p:cNvSpPr>
          <p:nvPr>
            <p:ph idx="1"/>
          </p:nvPr>
        </p:nvSpPr>
        <p:spPr/>
        <p:txBody>
          <a:bodyPr>
            <a:normAutofit/>
          </a:bodyPr>
          <a:lstStyle/>
          <a:p>
            <a:r>
              <a:rPr lang="en-US" sz="2800" dirty="0"/>
              <a:t>The French </a:t>
            </a:r>
            <a:r>
              <a:rPr lang="en-US" sz="2800" i="1" dirty="0"/>
              <a:t>Journal des Savants (Newspaper Scholars)</a:t>
            </a:r>
            <a:r>
              <a:rPr lang="en-US" sz="2800" dirty="0"/>
              <a:t>, published weekly beginning in 1665, printed results of experiments as well as general scientific knowledge. </a:t>
            </a:r>
          </a:p>
          <a:p>
            <a:endParaRPr lang="en-US" sz="2800" dirty="0"/>
          </a:p>
          <a:p>
            <a:r>
              <a:rPr lang="en-US" sz="2800" dirty="0"/>
              <a:t>The </a:t>
            </a:r>
            <a:r>
              <a:rPr lang="en-US" sz="2800" i="1" dirty="0"/>
              <a:t>Philosophical Transactions </a:t>
            </a:r>
            <a:r>
              <a:rPr lang="en-US" sz="2800" dirty="0"/>
              <a:t>of the Royal Society, however, also initiated in 1665, published papers of its members and learned correspondence and was aimed at practicing scientists. </a:t>
            </a:r>
          </a:p>
        </p:txBody>
      </p:sp>
    </p:spTree>
    <p:extLst>
      <p:ext uri="{BB962C8B-B14F-4D97-AF65-F5344CB8AC3E}">
        <p14:creationId xmlns:p14="http://schemas.microsoft.com/office/powerpoint/2010/main" val="1522765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E68BD-B7C4-45A9-9DC1-47C664260BC2}"/>
              </a:ext>
            </a:extLst>
          </p:cNvPr>
          <p:cNvSpPr>
            <a:spLocks noGrp="1"/>
          </p:cNvSpPr>
          <p:nvPr>
            <p:ph type="title"/>
          </p:nvPr>
        </p:nvSpPr>
        <p:spPr/>
        <p:txBody>
          <a:bodyPr/>
          <a:lstStyle/>
          <a:p>
            <a:r>
              <a:rPr lang="en-US" dirty="0"/>
              <a:t>Science and society </a:t>
            </a:r>
          </a:p>
        </p:txBody>
      </p:sp>
      <p:sp>
        <p:nvSpPr>
          <p:cNvPr id="3" name="Content Placeholder 2">
            <a:extLst>
              <a:ext uri="{FF2B5EF4-FFF2-40B4-BE49-F238E27FC236}">
                <a16:creationId xmlns:a16="http://schemas.microsoft.com/office/drawing/2014/main" id="{C45B4FF7-ABA8-4936-B805-F983EC748DE9}"/>
              </a:ext>
            </a:extLst>
          </p:cNvPr>
          <p:cNvSpPr>
            <a:spLocks noGrp="1"/>
          </p:cNvSpPr>
          <p:nvPr>
            <p:ph idx="1"/>
          </p:nvPr>
        </p:nvSpPr>
        <p:spPr/>
        <p:txBody>
          <a:bodyPr>
            <a:normAutofit/>
          </a:bodyPr>
          <a:lstStyle/>
          <a:p>
            <a:r>
              <a:rPr lang="en-US" sz="2800" dirty="0"/>
              <a:t>It has been argued that the literate mercantile and propertied elites of Europe were attracted to the new science because it offered new ways to exploit resources for profit. </a:t>
            </a:r>
          </a:p>
          <a:p>
            <a:endParaRPr lang="en-US" sz="2800" dirty="0"/>
          </a:p>
          <a:p>
            <a:r>
              <a:rPr lang="en-US" sz="2800" dirty="0"/>
              <a:t>It has also been argued that political interests used the new scientific conception of the natural world to bolster social stability. </a:t>
            </a:r>
          </a:p>
        </p:txBody>
      </p:sp>
    </p:spTree>
    <p:extLst>
      <p:ext uri="{BB962C8B-B14F-4D97-AF65-F5344CB8AC3E}">
        <p14:creationId xmlns:p14="http://schemas.microsoft.com/office/powerpoint/2010/main" val="58924611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18</TotalTime>
  <Words>320</Words>
  <Application>Microsoft Office PowerPoint</Application>
  <PresentationFormat>Widescreen</PresentationFormat>
  <Paragraphs>23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Gill Sans MT</vt:lpstr>
      <vt:lpstr>Impact</vt:lpstr>
      <vt:lpstr>Badge</vt:lpstr>
      <vt:lpstr>Ap European history  chapter 16 section 8 the spread of scientific knowledge</vt:lpstr>
      <vt:lpstr>PowerPoint Presentation</vt:lpstr>
      <vt:lpstr>The scientific societies </vt:lpstr>
      <vt:lpstr>PowerPoint Presentation</vt:lpstr>
      <vt:lpstr>PowerPoint Presentation</vt:lpstr>
      <vt:lpstr>PowerPoint Presentation</vt:lpstr>
      <vt:lpstr>PowerPoint Presentation</vt:lpstr>
      <vt:lpstr>PowerPoint Presentation</vt:lpstr>
      <vt:lpstr>Science and society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16 section 8 the spread of scientific knowledge</dc:title>
  <dc:creator>Tyler Moudry</dc:creator>
  <cp:lastModifiedBy>Tyler Moudry</cp:lastModifiedBy>
  <cp:revision>3</cp:revision>
  <dcterms:created xsi:type="dcterms:W3CDTF">2018-11-19T10:13:18Z</dcterms:created>
  <dcterms:modified xsi:type="dcterms:W3CDTF">2018-11-19T10:32:18Z</dcterms:modified>
</cp:coreProperties>
</file>