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11/13/2018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11/13/2018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11/13/2018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11/13/2018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11/13/2018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08E4-BDA3-4DBF-A4E6-A0DE09CFB8E6}"/>
              </a:ext>
            </a:extLst>
          </p:cNvPr>
          <p:cNvSpPr>
            <a:spLocks noGrp="1"/>
          </p:cNvSpPr>
          <p:nvPr>
            <p:ph type="ctrTitle"/>
          </p:nvPr>
        </p:nvSpPr>
        <p:spPr/>
        <p:txBody>
          <a:bodyPr/>
          <a:lstStyle/>
          <a:p>
            <a:r>
              <a:rPr lang="en-US" sz="2800" dirty="0"/>
              <a:t>Chapter 16 Section 5 </a:t>
            </a:r>
            <a:br>
              <a:rPr lang="en-US" sz="2800" dirty="0"/>
            </a:br>
            <a:r>
              <a:rPr lang="en-US" sz="2800" dirty="0"/>
              <a:t>Toward a new earth: Descartes, Rationalism, and a new view of humankind. </a:t>
            </a:r>
          </a:p>
        </p:txBody>
      </p:sp>
      <p:sp>
        <p:nvSpPr>
          <p:cNvPr id="3" name="Subtitle 2">
            <a:extLst>
              <a:ext uri="{FF2B5EF4-FFF2-40B4-BE49-F238E27FC236}">
                <a16:creationId xmlns:a16="http://schemas.microsoft.com/office/drawing/2014/main" id="{B310CB5F-8237-463A-B11E-6E133DFD97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742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9008-B24D-413F-8FA9-23E59CE943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82673E-5898-4410-8573-71BC43B28BC0}"/>
              </a:ext>
            </a:extLst>
          </p:cNvPr>
          <p:cNvSpPr>
            <a:spLocks noGrp="1"/>
          </p:cNvSpPr>
          <p:nvPr>
            <p:ph idx="1"/>
          </p:nvPr>
        </p:nvSpPr>
        <p:spPr/>
        <p:txBody>
          <a:bodyPr/>
          <a:lstStyle/>
          <a:p>
            <a:r>
              <a:rPr lang="en-US" dirty="0"/>
              <a:t>Fundamentally new conception of the universe contained in the cosmological revolution of the sixteenth and seventeenth centuries inevitably had an impact on the Western view of humankind. </a:t>
            </a:r>
          </a:p>
          <a:p>
            <a:endParaRPr lang="en-US" dirty="0"/>
          </a:p>
          <a:p>
            <a:r>
              <a:rPr lang="en-US" dirty="0"/>
              <a:t>Rene Descartes (1596-1650)</a:t>
            </a:r>
          </a:p>
          <a:p>
            <a:pPr lvl="1"/>
            <a:r>
              <a:rPr lang="en-US" dirty="0"/>
              <a:t>Began reflecting the doubt and uncertainty that seemed pervasive in the confusion of the seventeenth century and ended with a philosophy that dominated Western thought until the twentieth century. </a:t>
            </a:r>
          </a:p>
        </p:txBody>
      </p:sp>
    </p:spTree>
    <p:extLst>
      <p:ext uri="{BB962C8B-B14F-4D97-AF65-F5344CB8AC3E}">
        <p14:creationId xmlns:p14="http://schemas.microsoft.com/office/powerpoint/2010/main" val="353280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989E-5B10-4BE1-8F2E-D7F45B5DE1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3D34E9-67CE-435E-BB06-A11B34B1DA7A}"/>
              </a:ext>
            </a:extLst>
          </p:cNvPr>
          <p:cNvSpPr>
            <a:spLocks noGrp="1"/>
          </p:cNvSpPr>
          <p:nvPr>
            <p:ph idx="1"/>
          </p:nvPr>
        </p:nvSpPr>
        <p:spPr/>
        <p:txBody>
          <a:bodyPr/>
          <a:lstStyle/>
          <a:p>
            <a:r>
              <a:rPr lang="en-US" dirty="0"/>
              <a:t>Descartes </a:t>
            </a:r>
          </a:p>
          <a:p>
            <a:pPr lvl="1"/>
            <a:r>
              <a:rPr lang="en-US" dirty="0"/>
              <a:t>Born into a family of the French lower nobility. </a:t>
            </a:r>
          </a:p>
          <a:p>
            <a:pPr lvl="1"/>
            <a:r>
              <a:rPr lang="en-US" dirty="0"/>
              <a:t>After a Jesuit education, he studied law at Poitiers but traveled to Paris to study by himself. </a:t>
            </a:r>
          </a:p>
          <a:p>
            <a:pPr lvl="1"/>
            <a:r>
              <a:rPr lang="en-US" dirty="0"/>
              <a:t>At the beginning of the Thirty Years’ War, Descartes volunteered for service in the army of Maurice of </a:t>
            </a:r>
            <a:r>
              <a:rPr lang="en-US" dirty="0" err="1"/>
              <a:t>Nassua</a:t>
            </a:r>
            <a:r>
              <a:rPr lang="en-US" dirty="0"/>
              <a:t> (his motives were guided by travel and leisure time to think). </a:t>
            </a:r>
          </a:p>
          <a:p>
            <a:pPr lvl="1"/>
            <a:endParaRPr lang="en-US" dirty="0"/>
          </a:p>
          <a:p>
            <a:pPr lvl="1"/>
            <a:endParaRPr lang="en-US" dirty="0"/>
          </a:p>
        </p:txBody>
      </p:sp>
    </p:spTree>
    <p:extLst>
      <p:ext uri="{BB962C8B-B14F-4D97-AF65-F5344CB8AC3E}">
        <p14:creationId xmlns:p14="http://schemas.microsoft.com/office/powerpoint/2010/main" val="385311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43068-C426-485A-AE9C-56BBDC8881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3EC8F1-8A82-4029-8C75-6EA63481BA68}"/>
              </a:ext>
            </a:extLst>
          </p:cNvPr>
          <p:cNvSpPr>
            <a:spLocks noGrp="1"/>
          </p:cNvSpPr>
          <p:nvPr>
            <p:ph idx="1"/>
          </p:nvPr>
        </p:nvSpPr>
        <p:spPr/>
        <p:txBody>
          <a:bodyPr/>
          <a:lstStyle/>
          <a:p>
            <a:r>
              <a:rPr lang="en-US" dirty="0"/>
              <a:t>November 10</a:t>
            </a:r>
            <a:r>
              <a:rPr lang="en-US" baseline="30000" dirty="0"/>
              <a:t>th</a:t>
            </a:r>
            <a:r>
              <a:rPr lang="en-US" dirty="0"/>
              <a:t>, 1619, </a:t>
            </a:r>
            <a:r>
              <a:rPr lang="en-US" dirty="0" err="1"/>
              <a:t>Descrates</a:t>
            </a:r>
            <a:r>
              <a:rPr lang="en-US" dirty="0"/>
              <a:t> underwent what one historian has called an experience comparable to the </a:t>
            </a:r>
            <a:r>
              <a:rPr lang="en-US" dirty="0" err="1"/>
              <a:t>ectatic</a:t>
            </a:r>
            <a:r>
              <a:rPr lang="en-US" dirty="0"/>
              <a:t> illumination of the mystic. </a:t>
            </a:r>
          </a:p>
          <a:p>
            <a:r>
              <a:rPr lang="en-US" dirty="0"/>
              <a:t>Having perceived in one night the outlines of a new rational-mathematical system, with a sense of divine approval, he made a new commitment to mind, mathematics, and a mechanical universe. </a:t>
            </a:r>
          </a:p>
          <a:p>
            <a:endParaRPr lang="en-US" dirty="0"/>
          </a:p>
          <a:p>
            <a:r>
              <a:rPr lang="en-US" dirty="0"/>
              <a:t>For the rest of his life, Descartes worked out the details of his vision. </a:t>
            </a:r>
          </a:p>
        </p:txBody>
      </p:sp>
    </p:spTree>
    <p:extLst>
      <p:ext uri="{BB962C8B-B14F-4D97-AF65-F5344CB8AC3E}">
        <p14:creationId xmlns:p14="http://schemas.microsoft.com/office/powerpoint/2010/main" val="364256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1FBAA-9224-41F7-BFB2-1EAEA056FF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A04CF3-92BB-4760-BB96-3B8A414C3BC1}"/>
              </a:ext>
            </a:extLst>
          </p:cNvPr>
          <p:cNvSpPr>
            <a:spLocks noGrp="1"/>
          </p:cNvSpPr>
          <p:nvPr>
            <p:ph idx="1"/>
          </p:nvPr>
        </p:nvSpPr>
        <p:spPr/>
        <p:txBody>
          <a:bodyPr/>
          <a:lstStyle/>
          <a:p>
            <a:r>
              <a:rPr lang="en-US" dirty="0"/>
              <a:t>With emphasis on the mind, Descartes asserted that he would accept only those things that </a:t>
            </a:r>
            <a:r>
              <a:rPr lang="en-US" dirty="0" err="1"/>
              <a:t>hs</a:t>
            </a:r>
            <a:r>
              <a:rPr lang="en-US" dirty="0"/>
              <a:t> reason said were true. </a:t>
            </a:r>
          </a:p>
        </p:txBody>
      </p:sp>
    </p:spTree>
    <p:extLst>
      <p:ext uri="{BB962C8B-B14F-4D97-AF65-F5344CB8AC3E}">
        <p14:creationId xmlns:p14="http://schemas.microsoft.com/office/powerpoint/2010/main" val="87082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79BFE-05B1-483B-9C88-E068F0B7D3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63DF60-1258-4AAC-8F79-1B08A7EE9F8A}"/>
              </a:ext>
            </a:extLst>
          </p:cNvPr>
          <p:cNvSpPr>
            <a:spLocks noGrp="1"/>
          </p:cNvSpPr>
          <p:nvPr>
            <p:ph idx="1"/>
          </p:nvPr>
        </p:nvSpPr>
        <p:spPr/>
        <p:txBody>
          <a:bodyPr/>
          <a:lstStyle/>
          <a:p>
            <a:r>
              <a:rPr lang="en-US" dirty="0"/>
              <a:t>From his first postulate, Descartes deduced an additional principle, the separation of mind and matter. </a:t>
            </a:r>
          </a:p>
          <a:p>
            <a:endParaRPr lang="en-US" dirty="0"/>
          </a:p>
          <a:p>
            <a:pPr lvl="1"/>
            <a:r>
              <a:rPr lang="en-US" dirty="0"/>
              <a:t>He argued that since “the mind cannot be doubted but the body and material world can, the two must be radically different. </a:t>
            </a:r>
          </a:p>
          <a:p>
            <a:pPr lvl="1"/>
            <a:r>
              <a:rPr lang="en-US" dirty="0"/>
              <a:t>From this came an absolute duality between mind and the body, what has been called Cartesian dualism. </a:t>
            </a:r>
          </a:p>
          <a:p>
            <a:pPr lvl="1"/>
            <a:r>
              <a:rPr lang="en-US" dirty="0"/>
              <a:t>Using mind or human reason, the path to certain knowledge, and its best instrument, mathematics, humans can understand the material world because it is pure mechanism, a machine that is governed by its own physical laws because it was created by God, the great geometrician. </a:t>
            </a:r>
          </a:p>
        </p:txBody>
      </p:sp>
    </p:spTree>
    <p:extLst>
      <p:ext uri="{BB962C8B-B14F-4D97-AF65-F5344CB8AC3E}">
        <p14:creationId xmlns:p14="http://schemas.microsoft.com/office/powerpoint/2010/main" val="2850901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93A01-C3D4-48C3-AF10-51D97811DC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FA9C48-091E-4484-979E-1667144136E0}"/>
              </a:ext>
            </a:extLst>
          </p:cNvPr>
          <p:cNvSpPr>
            <a:spLocks noGrp="1"/>
          </p:cNvSpPr>
          <p:nvPr>
            <p:ph idx="1"/>
          </p:nvPr>
        </p:nvSpPr>
        <p:spPr/>
        <p:txBody>
          <a:bodyPr/>
          <a:lstStyle/>
          <a:p>
            <a:r>
              <a:rPr lang="en-US" dirty="0"/>
              <a:t>Descartes’s conclusions about the nature of the universe and human beings had important implications. </a:t>
            </a:r>
          </a:p>
          <a:p>
            <a:pPr lvl="1"/>
            <a:r>
              <a:rPr lang="en-US" dirty="0"/>
              <a:t>Separation of mind and matter allowed scientists to view matter as dead or inert, as something that was totally separate from themselves and could be investigated independently from reason. </a:t>
            </a:r>
          </a:p>
          <a:p>
            <a:pPr lvl="1"/>
            <a:endParaRPr lang="en-US" dirty="0"/>
          </a:p>
          <a:p>
            <a:pPr lvl="1"/>
            <a:r>
              <a:rPr lang="en-US" dirty="0"/>
              <a:t>The split between mind and body led Westerners to equate their identify with mind and reason rather than with the whole organism. </a:t>
            </a:r>
          </a:p>
        </p:txBody>
      </p:sp>
    </p:spTree>
    <p:extLst>
      <p:ext uri="{BB962C8B-B14F-4D97-AF65-F5344CB8AC3E}">
        <p14:creationId xmlns:p14="http://schemas.microsoft.com/office/powerpoint/2010/main" val="408811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147F-9F35-4799-B7D9-D361E80663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E4D5BC-523A-4042-ABDA-C89754FA227B}"/>
              </a:ext>
            </a:extLst>
          </p:cNvPr>
          <p:cNvSpPr>
            <a:spLocks noGrp="1"/>
          </p:cNvSpPr>
          <p:nvPr>
            <p:ph idx="1"/>
          </p:nvPr>
        </p:nvSpPr>
        <p:spPr/>
        <p:txBody>
          <a:bodyPr/>
          <a:lstStyle/>
          <a:p>
            <a:r>
              <a:rPr lang="en-US" dirty="0"/>
              <a:t>Descartes had rightly been called the father of modern rationalism. </a:t>
            </a:r>
          </a:p>
          <a:p>
            <a:endParaRPr lang="en-US" dirty="0"/>
          </a:p>
          <a:p>
            <a:r>
              <a:rPr lang="en-US" dirty="0"/>
              <a:t>The radical Cartesian split between mind and matter, and between mind and body, had devasting implications not only for traditional religious views of the universe but also for how Westerners viewed themselves. </a:t>
            </a:r>
          </a:p>
        </p:txBody>
      </p:sp>
    </p:spTree>
    <p:extLst>
      <p:ext uri="{BB962C8B-B14F-4D97-AF65-F5344CB8AC3E}">
        <p14:creationId xmlns:p14="http://schemas.microsoft.com/office/powerpoint/2010/main" val="65359517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31</TotalTime>
  <Words>456</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Chapter 16 Section 5  Toward a new earth: Descartes, Rationalism, and a new view of humankind.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Section 5  Toward a new earth: Descartes, Rationalism, and a new view of humankid. </dc:title>
  <dc:creator>Tyler Moudry</dc:creator>
  <cp:lastModifiedBy>Tyler Moudry</cp:lastModifiedBy>
  <cp:revision>3</cp:revision>
  <dcterms:created xsi:type="dcterms:W3CDTF">2018-11-13T19:56:39Z</dcterms:created>
  <dcterms:modified xsi:type="dcterms:W3CDTF">2018-11-13T20:27:59Z</dcterms:modified>
</cp:coreProperties>
</file>