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95A20-FA2B-4CB3-ACAC-C417569FFFCA}"/>
              </a:ext>
            </a:extLst>
          </p:cNvPr>
          <p:cNvSpPr>
            <a:spLocks noGrp="1"/>
          </p:cNvSpPr>
          <p:nvPr>
            <p:ph type="ctrTitle"/>
          </p:nvPr>
        </p:nvSpPr>
        <p:spPr/>
        <p:txBody>
          <a:bodyPr/>
          <a:lstStyle/>
          <a:p>
            <a:r>
              <a:rPr lang="en-US" sz="3200" dirty="0"/>
              <a:t>AP European History</a:t>
            </a:r>
            <a:br>
              <a:rPr lang="en-US" sz="3200" dirty="0"/>
            </a:br>
            <a:r>
              <a:rPr lang="en-US" sz="3200" dirty="0"/>
              <a:t>Chapter 16 Section 4: Women in the Origins of modern science </a:t>
            </a:r>
          </a:p>
        </p:txBody>
      </p:sp>
      <p:sp>
        <p:nvSpPr>
          <p:cNvPr id="3" name="Subtitle 2">
            <a:extLst>
              <a:ext uri="{FF2B5EF4-FFF2-40B4-BE49-F238E27FC236}">
                <a16:creationId xmlns:a16="http://schemas.microsoft.com/office/drawing/2014/main" id="{B6CAF137-30BA-4A06-A8CD-D9AB33E9964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474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F5C6-ADE3-48A5-A44C-13B50C5971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B817B6-E189-417B-AA2E-B21413084A73}"/>
              </a:ext>
            </a:extLst>
          </p:cNvPr>
          <p:cNvSpPr>
            <a:spLocks noGrp="1"/>
          </p:cNvSpPr>
          <p:nvPr>
            <p:ph idx="1"/>
          </p:nvPr>
        </p:nvSpPr>
        <p:spPr/>
        <p:txBody>
          <a:bodyPr/>
          <a:lstStyle/>
          <a:p>
            <a:r>
              <a:rPr lang="en-US" dirty="0"/>
              <a:t>Male scientists used the new science to spread the view that women were inferior by nature, subordinate to men, and suited by nature to play a domestic role as nurturing mothers. </a:t>
            </a:r>
          </a:p>
          <a:p>
            <a:r>
              <a:rPr lang="en-US" dirty="0"/>
              <a:t>The widespread distribution of books ensured the continuation of these ideas. </a:t>
            </a:r>
          </a:p>
        </p:txBody>
      </p:sp>
    </p:spTree>
    <p:extLst>
      <p:ext uri="{BB962C8B-B14F-4D97-AF65-F5344CB8AC3E}">
        <p14:creationId xmlns:p14="http://schemas.microsoft.com/office/powerpoint/2010/main" val="374225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2FD27-BB86-48CB-8D90-BD29DF2C5C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32067C-632E-4F59-B0E3-A92FA1BE27D8}"/>
              </a:ext>
            </a:extLst>
          </p:cNvPr>
          <p:cNvSpPr>
            <a:spLocks noGrp="1"/>
          </p:cNvSpPr>
          <p:nvPr>
            <p:ph idx="1"/>
          </p:nvPr>
        </p:nvSpPr>
        <p:spPr/>
        <p:txBody>
          <a:bodyPr/>
          <a:lstStyle/>
          <a:p>
            <a:r>
              <a:rPr lang="en-US" dirty="0"/>
              <a:t>Jean de La </a:t>
            </a:r>
            <a:r>
              <a:rPr lang="en-US" dirty="0" err="1"/>
              <a:t>Bruyere</a:t>
            </a:r>
            <a:r>
              <a:rPr lang="en-US"/>
              <a:t> </a:t>
            </a:r>
          </a:p>
          <a:p>
            <a:pPr lvl="1"/>
            <a:r>
              <a:rPr lang="en-US"/>
              <a:t>seventeenth-century </a:t>
            </a:r>
            <a:r>
              <a:rPr lang="en-US" dirty="0"/>
              <a:t>French moralist, was typical when he remarked educated woman was like a gun that was a collector’s item, “which one shows to the curious, but which has no use at all.” </a:t>
            </a:r>
          </a:p>
        </p:txBody>
      </p:sp>
    </p:spTree>
    <p:extLst>
      <p:ext uri="{BB962C8B-B14F-4D97-AF65-F5344CB8AC3E}">
        <p14:creationId xmlns:p14="http://schemas.microsoft.com/office/powerpoint/2010/main" val="170038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D00F-658D-4C56-82AD-316435FBFB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9EA455-AEA5-4383-8A32-9262B857059D}"/>
              </a:ext>
            </a:extLst>
          </p:cNvPr>
          <p:cNvSpPr>
            <a:spLocks noGrp="1"/>
          </p:cNvSpPr>
          <p:nvPr>
            <p:ph idx="1"/>
          </p:nvPr>
        </p:nvSpPr>
        <p:spPr/>
        <p:txBody>
          <a:bodyPr/>
          <a:lstStyle/>
          <a:p>
            <a:r>
              <a:rPr lang="en-US" dirty="0"/>
              <a:t>Women who sought a life of learning were severely hampered by the traditional attitude that a woman’s proper role was as a daughter, wife, and mother. </a:t>
            </a:r>
          </a:p>
          <a:p>
            <a:r>
              <a:rPr lang="en-US" dirty="0"/>
              <a:t>Fourteenth and early fifteenth centuries, new opportunities for elite women emerged as enthusiasm for the new secular learning called humanism encouraged Europe’s privileged and learned men to encourage women to read and study classical and Christian texts. </a:t>
            </a:r>
          </a:p>
        </p:txBody>
      </p:sp>
    </p:spTree>
    <p:extLst>
      <p:ext uri="{BB962C8B-B14F-4D97-AF65-F5344CB8AC3E}">
        <p14:creationId xmlns:p14="http://schemas.microsoft.com/office/powerpoint/2010/main" val="156145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4748-B0DB-452A-9896-FF1B2CF960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C017A3-4F9D-405E-BA07-FF1739C58F31}"/>
              </a:ext>
            </a:extLst>
          </p:cNvPr>
          <p:cNvSpPr>
            <a:spLocks noGrp="1"/>
          </p:cNvSpPr>
          <p:nvPr>
            <p:ph idx="1"/>
          </p:nvPr>
        </p:nvSpPr>
        <p:spPr/>
        <p:txBody>
          <a:bodyPr/>
          <a:lstStyle/>
          <a:p>
            <a:r>
              <a:rPr lang="en-US" dirty="0"/>
              <a:t>Margaret Cavendish (1623-1673) </a:t>
            </a:r>
          </a:p>
          <a:p>
            <a:pPr lvl="1"/>
            <a:r>
              <a:rPr lang="en-US" dirty="0"/>
              <a:t>Came from an aristocratic background </a:t>
            </a:r>
          </a:p>
          <a:p>
            <a:pPr lvl="1"/>
            <a:r>
              <a:rPr lang="en-US" dirty="0"/>
              <a:t>Wrote a number of works on scientific matters </a:t>
            </a:r>
          </a:p>
          <a:p>
            <a:pPr lvl="1"/>
            <a:r>
              <a:rPr lang="en-US" i="1" dirty="0"/>
              <a:t>Observations upon Experimental Philosophy </a:t>
            </a:r>
          </a:p>
          <a:p>
            <a:pPr lvl="1"/>
            <a:r>
              <a:rPr lang="en-US" i="1" dirty="0"/>
              <a:t>Grounds of Natural Philosophy </a:t>
            </a:r>
          </a:p>
          <a:p>
            <a:pPr lvl="1"/>
            <a:r>
              <a:rPr lang="en-US" dirty="0"/>
              <a:t>She attacked what she thought were defects of the rationalist and empiricist approaches to scientific knowledge and was especially critical of the growing belief that through science, humans would be masters of nature. </a:t>
            </a:r>
          </a:p>
        </p:txBody>
      </p:sp>
    </p:spTree>
    <p:extLst>
      <p:ext uri="{BB962C8B-B14F-4D97-AF65-F5344CB8AC3E}">
        <p14:creationId xmlns:p14="http://schemas.microsoft.com/office/powerpoint/2010/main" val="416771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1E5-3D25-43A6-A652-CB33D0CF18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4D5E2D-E67C-43EF-A071-B0E19C644E56}"/>
              </a:ext>
            </a:extLst>
          </p:cNvPr>
          <p:cNvSpPr>
            <a:spLocks noGrp="1"/>
          </p:cNvSpPr>
          <p:nvPr>
            <p:ph idx="1"/>
          </p:nvPr>
        </p:nvSpPr>
        <p:spPr/>
        <p:txBody>
          <a:bodyPr/>
          <a:lstStyle/>
          <a:p>
            <a:r>
              <a:rPr lang="en-US" dirty="0"/>
              <a:t>Maria Sibylla </a:t>
            </a:r>
            <a:r>
              <a:rPr lang="en-US" dirty="0" err="1"/>
              <a:t>Merian</a:t>
            </a:r>
            <a:r>
              <a:rPr lang="en-US" dirty="0"/>
              <a:t> (1647-1717 </a:t>
            </a:r>
          </a:p>
          <a:p>
            <a:pPr lvl="1"/>
            <a:r>
              <a:rPr lang="en-US" dirty="0"/>
              <a:t>Established a reputation as an important entomologist by the beginning of the eighteenth century. </a:t>
            </a:r>
          </a:p>
          <a:p>
            <a:pPr lvl="1"/>
            <a:r>
              <a:rPr lang="en-US" dirty="0"/>
              <a:t>In 1699, she undertook an expedition into the wilds of the Dutch colony of Surinam to collect and draw samples of plants and insect life. </a:t>
            </a:r>
          </a:p>
          <a:p>
            <a:pPr lvl="1"/>
            <a:endParaRPr lang="en-US" dirty="0"/>
          </a:p>
          <a:p>
            <a:pPr lvl="1"/>
            <a:r>
              <a:rPr lang="en-US" dirty="0"/>
              <a:t>Her major scientific work, the </a:t>
            </a:r>
            <a:r>
              <a:rPr lang="en-US" i="1" dirty="0"/>
              <a:t>Metamorphosis of the Insects of Surinam</a:t>
            </a:r>
            <a:r>
              <a:rPr lang="en-US" dirty="0"/>
              <a:t>, in which she used sixty illustrations to show the reproductive and developmental cycles of Surinam’s insect life. </a:t>
            </a:r>
          </a:p>
        </p:txBody>
      </p:sp>
    </p:spTree>
    <p:extLst>
      <p:ext uri="{BB962C8B-B14F-4D97-AF65-F5344CB8AC3E}">
        <p14:creationId xmlns:p14="http://schemas.microsoft.com/office/powerpoint/2010/main" val="324879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7799A-DAA6-4203-B1E4-E0B294D123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E51D45-7823-494A-9DFC-7E112E47DCFB}"/>
              </a:ext>
            </a:extLst>
          </p:cNvPr>
          <p:cNvSpPr>
            <a:spLocks noGrp="1"/>
          </p:cNvSpPr>
          <p:nvPr>
            <p:ph idx="1"/>
          </p:nvPr>
        </p:nvSpPr>
        <p:spPr/>
        <p:txBody>
          <a:bodyPr/>
          <a:lstStyle/>
          <a:p>
            <a:r>
              <a:rPr lang="en-US" dirty="0"/>
              <a:t>The craft organization of astronomy also gave women opportunities to become involved in science. </a:t>
            </a:r>
          </a:p>
          <a:p>
            <a:r>
              <a:rPr lang="en-US" dirty="0"/>
              <a:t>Those who did worked in family observations; hence daughters and wives received training as apprentices to fathers or husbands. </a:t>
            </a:r>
          </a:p>
        </p:txBody>
      </p:sp>
    </p:spTree>
    <p:extLst>
      <p:ext uri="{BB962C8B-B14F-4D97-AF65-F5344CB8AC3E}">
        <p14:creationId xmlns:p14="http://schemas.microsoft.com/office/powerpoint/2010/main" val="288554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86F9-5CE2-4B45-9788-01215E44E2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46E555-9643-469E-8A3F-611D790A5822}"/>
              </a:ext>
            </a:extLst>
          </p:cNvPr>
          <p:cNvSpPr>
            <a:spLocks noGrp="1"/>
          </p:cNvSpPr>
          <p:nvPr>
            <p:ph idx="1"/>
          </p:nvPr>
        </p:nvSpPr>
        <p:spPr/>
        <p:txBody>
          <a:bodyPr>
            <a:normAutofit lnSpcReduction="10000"/>
          </a:bodyPr>
          <a:lstStyle/>
          <a:p>
            <a:r>
              <a:rPr lang="en-US" dirty="0"/>
              <a:t>Maria Winkelmann (1670-1720) </a:t>
            </a:r>
          </a:p>
          <a:p>
            <a:pPr lvl="1"/>
            <a:r>
              <a:rPr lang="en-US" dirty="0"/>
              <a:t>Most famous of the female astronomers in Germany. </a:t>
            </a:r>
          </a:p>
          <a:p>
            <a:pPr lvl="1"/>
            <a:r>
              <a:rPr lang="en-US" dirty="0"/>
              <a:t>Educated by her father and uncle and received advanced training in astronomy. </a:t>
            </a:r>
          </a:p>
          <a:p>
            <a:pPr lvl="1"/>
            <a:r>
              <a:rPr lang="en-US" dirty="0"/>
              <a:t>Her opportunity to be a practicing astronomer came when she married Gottfried </a:t>
            </a:r>
            <a:r>
              <a:rPr lang="en-US" dirty="0" err="1"/>
              <a:t>Kirch</a:t>
            </a:r>
            <a:r>
              <a:rPr lang="en-US" dirty="0"/>
              <a:t>, Germany’s foremost astronomer. </a:t>
            </a:r>
          </a:p>
          <a:p>
            <a:pPr lvl="1"/>
            <a:r>
              <a:rPr lang="en-US" dirty="0"/>
              <a:t>She became his assistant at the astronomical observatory operated in Berlin by the Academy of Science. </a:t>
            </a:r>
          </a:p>
          <a:p>
            <a:pPr lvl="1"/>
            <a:endParaRPr lang="en-US" dirty="0"/>
          </a:p>
          <a:p>
            <a:pPr lvl="1"/>
            <a:r>
              <a:rPr lang="en-US" dirty="0"/>
              <a:t>However, no woman was invited to join either the Royal Society of England or the French Academy of Sciences until the twentieth century. </a:t>
            </a:r>
          </a:p>
        </p:txBody>
      </p:sp>
    </p:spTree>
    <p:extLst>
      <p:ext uri="{BB962C8B-B14F-4D97-AF65-F5344CB8AC3E}">
        <p14:creationId xmlns:p14="http://schemas.microsoft.com/office/powerpoint/2010/main" val="365858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E7E0-11E5-43EF-94F0-84C7C64D5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252779-BBAD-4CF3-9177-6A542FF0114B}"/>
              </a:ext>
            </a:extLst>
          </p:cNvPr>
          <p:cNvSpPr>
            <a:spLocks noGrp="1"/>
          </p:cNvSpPr>
          <p:nvPr>
            <p:ph idx="1"/>
          </p:nvPr>
        </p:nvSpPr>
        <p:spPr>
          <a:xfrm>
            <a:off x="1251678" y="2286001"/>
            <a:ext cx="10178322" cy="4444408"/>
          </a:xfrm>
        </p:spPr>
        <p:txBody>
          <a:bodyPr/>
          <a:lstStyle/>
          <a:p>
            <a:r>
              <a:rPr lang="en-US" dirty="0"/>
              <a:t>The nature and value of women had been the subject of an ongoing, centuries-long debate known as the </a:t>
            </a:r>
            <a:r>
              <a:rPr lang="en-US" i="1" dirty="0" err="1"/>
              <a:t>querelles</a:t>
            </a:r>
            <a:r>
              <a:rPr lang="en-US" i="1" dirty="0"/>
              <a:t> des femmes- </a:t>
            </a:r>
            <a:r>
              <a:rPr lang="en-US" dirty="0"/>
              <a:t>arguments about women. </a:t>
            </a:r>
          </a:p>
          <a:p>
            <a:r>
              <a:rPr lang="en-US" dirty="0"/>
              <a:t>Women were portrayed as inherently base, prone to vice, easily swayed, and “sexually insatiable.” </a:t>
            </a:r>
          </a:p>
          <a:p>
            <a:r>
              <a:rPr lang="en-US" dirty="0"/>
              <a:t>Hence men needed to control them. </a:t>
            </a:r>
          </a:p>
          <a:p>
            <a:endParaRPr lang="en-US" dirty="0"/>
          </a:p>
          <a:p>
            <a:r>
              <a:rPr lang="en-US" dirty="0"/>
              <a:t>Female defender of women emphasized education as the key to women’s ability to move into the world. </a:t>
            </a:r>
          </a:p>
          <a:p>
            <a:r>
              <a:rPr lang="en-US" dirty="0"/>
              <a:t>Instead of becoming an instrument for liberation, science was used to find new support for the old, stereotypical views about a woman’s place in the scheme of things. </a:t>
            </a:r>
          </a:p>
        </p:txBody>
      </p:sp>
    </p:spTree>
    <p:extLst>
      <p:ext uri="{BB962C8B-B14F-4D97-AF65-F5344CB8AC3E}">
        <p14:creationId xmlns:p14="http://schemas.microsoft.com/office/powerpoint/2010/main" val="21376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34D91-34A9-49BC-BDC2-DB7424326C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3B10FD-64A1-4351-8AB4-B0369E623CDB}"/>
              </a:ext>
            </a:extLst>
          </p:cNvPr>
          <p:cNvSpPr>
            <a:spLocks noGrp="1"/>
          </p:cNvSpPr>
          <p:nvPr>
            <p:ph idx="1"/>
          </p:nvPr>
        </p:nvSpPr>
        <p:spPr/>
        <p:txBody>
          <a:bodyPr/>
          <a:lstStyle/>
          <a:p>
            <a:r>
              <a:rPr lang="en-US" dirty="0"/>
              <a:t>Eighteenth century studies on the anatomy and physiology of sexual differences provided “scientific evidence” to reaffirm the traditional inferiority of women.</a:t>
            </a:r>
          </a:p>
          <a:p>
            <a:pPr lvl="1"/>
            <a:r>
              <a:rPr lang="en-US" dirty="0"/>
              <a:t>Female skulls were portrayed as smaller </a:t>
            </a:r>
          </a:p>
          <a:p>
            <a:pPr marL="457200" lvl="1" indent="0">
              <a:buNone/>
            </a:pPr>
            <a:endParaRPr lang="en-US" dirty="0"/>
          </a:p>
        </p:txBody>
      </p:sp>
    </p:spTree>
    <p:extLst>
      <p:ext uri="{BB962C8B-B14F-4D97-AF65-F5344CB8AC3E}">
        <p14:creationId xmlns:p14="http://schemas.microsoft.com/office/powerpoint/2010/main" val="125406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19AF7-B3EE-4EE9-89A2-A3401C1F09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5A6953-3D33-489D-96DD-CFA5BBDC48EC}"/>
              </a:ext>
            </a:extLst>
          </p:cNvPr>
          <p:cNvSpPr>
            <a:spLocks noGrp="1"/>
          </p:cNvSpPr>
          <p:nvPr>
            <p:ph idx="1"/>
          </p:nvPr>
        </p:nvSpPr>
        <p:spPr/>
        <p:txBody>
          <a:bodyPr/>
          <a:lstStyle/>
          <a:p>
            <a:r>
              <a:rPr lang="en-US" dirty="0"/>
              <a:t>Male takeover of the traditional role of midwives. </a:t>
            </a:r>
          </a:p>
          <a:p>
            <a:r>
              <a:rPr lang="en-US" dirty="0"/>
              <a:t>Since little money was to be made in serving the lower classes, midwives were allowed to continue to practice their traditional art among them. </a:t>
            </a:r>
          </a:p>
        </p:txBody>
      </p:sp>
    </p:spTree>
    <p:extLst>
      <p:ext uri="{BB962C8B-B14F-4D97-AF65-F5344CB8AC3E}">
        <p14:creationId xmlns:p14="http://schemas.microsoft.com/office/powerpoint/2010/main" val="290884674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30</TotalTime>
  <Words>586</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AP European History Chapter 16 Section 4: Women in the Origins of modern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16 Section 4: Women in the Origins of modern science </dc:title>
  <dc:creator>Tyler Moudry</dc:creator>
  <cp:lastModifiedBy>Tyler Moudry</cp:lastModifiedBy>
  <cp:revision>4</cp:revision>
  <dcterms:created xsi:type="dcterms:W3CDTF">2018-11-13T04:25:15Z</dcterms:created>
  <dcterms:modified xsi:type="dcterms:W3CDTF">2018-11-13T04:55:54Z</dcterms:modified>
</cp:coreProperties>
</file>