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1"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11/12/2018</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11/12/2018</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11/12/2018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11/12/2018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11/12/2018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11/12/2018</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11/12/2018</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11/12/2018</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8E209-16D1-441F-8C74-04F0370B2081}"/>
              </a:ext>
            </a:extLst>
          </p:cNvPr>
          <p:cNvSpPr>
            <a:spLocks noGrp="1"/>
          </p:cNvSpPr>
          <p:nvPr>
            <p:ph type="ctrTitle"/>
          </p:nvPr>
        </p:nvSpPr>
        <p:spPr/>
        <p:txBody>
          <a:bodyPr/>
          <a:lstStyle/>
          <a:p>
            <a:r>
              <a:rPr lang="en-US" sz="4000" dirty="0" err="1"/>
              <a:t>Ap</a:t>
            </a:r>
            <a:r>
              <a:rPr lang="en-US" sz="4000" dirty="0"/>
              <a:t> European History </a:t>
            </a:r>
            <a:br>
              <a:rPr lang="en-US" sz="4000" dirty="0"/>
            </a:br>
            <a:r>
              <a:rPr lang="en-US" sz="4000" dirty="0"/>
              <a:t>Chapter 16 Section 3: Advances in Medicine </a:t>
            </a:r>
          </a:p>
        </p:txBody>
      </p:sp>
      <p:sp>
        <p:nvSpPr>
          <p:cNvPr id="3" name="Subtitle 2">
            <a:extLst>
              <a:ext uri="{FF2B5EF4-FFF2-40B4-BE49-F238E27FC236}">
                <a16:creationId xmlns:a16="http://schemas.microsoft.com/office/drawing/2014/main" id="{14E2CECF-F043-4108-BED7-D3AE98A20CF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09267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057CD-05CF-4A09-A7CD-1B08CD10256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83C3B2A-381C-4497-B97D-7E19C5058300}"/>
              </a:ext>
            </a:extLst>
          </p:cNvPr>
          <p:cNvSpPr>
            <a:spLocks noGrp="1"/>
          </p:cNvSpPr>
          <p:nvPr>
            <p:ph idx="1"/>
          </p:nvPr>
        </p:nvSpPr>
        <p:spPr/>
        <p:txBody>
          <a:bodyPr/>
          <a:lstStyle/>
          <a:p>
            <a:r>
              <a:rPr lang="en-US" dirty="0"/>
              <a:t>Advances in the sixteenth and seventeenth centuries included…</a:t>
            </a:r>
          </a:p>
          <a:p>
            <a:pPr lvl="1"/>
            <a:r>
              <a:rPr lang="en-US" dirty="0"/>
              <a:t>Astronomy</a:t>
            </a:r>
          </a:p>
          <a:p>
            <a:pPr lvl="1"/>
            <a:r>
              <a:rPr lang="en-US" dirty="0"/>
              <a:t>Mechanics</a:t>
            </a:r>
          </a:p>
          <a:p>
            <a:pPr lvl="1"/>
            <a:r>
              <a:rPr lang="en-US" dirty="0"/>
              <a:t>Medicine </a:t>
            </a:r>
          </a:p>
          <a:p>
            <a:pPr lvl="1"/>
            <a:endParaRPr lang="en-US" dirty="0"/>
          </a:p>
        </p:txBody>
      </p:sp>
    </p:spTree>
    <p:extLst>
      <p:ext uri="{BB962C8B-B14F-4D97-AF65-F5344CB8AC3E}">
        <p14:creationId xmlns:p14="http://schemas.microsoft.com/office/powerpoint/2010/main" val="3851803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D97FA-EFF9-4360-A9AA-7C8781F0D5F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ADBC3A8-18C6-49E9-88D2-7F81E1EBA704}"/>
              </a:ext>
            </a:extLst>
          </p:cNvPr>
          <p:cNvSpPr>
            <a:spLocks noGrp="1"/>
          </p:cNvSpPr>
          <p:nvPr>
            <p:ph idx="1"/>
          </p:nvPr>
        </p:nvSpPr>
        <p:spPr/>
        <p:txBody>
          <a:bodyPr/>
          <a:lstStyle/>
          <a:p>
            <a:r>
              <a:rPr lang="en-US" dirty="0"/>
              <a:t>Galen (Greek physician – second century A.D.) </a:t>
            </a:r>
          </a:p>
          <a:p>
            <a:r>
              <a:rPr lang="en-US" dirty="0"/>
              <a:t>His influence on the medieval medical world was pervasive in anatomy, physiology, and disease. </a:t>
            </a:r>
          </a:p>
          <a:p>
            <a:endParaRPr lang="en-US" dirty="0"/>
          </a:p>
          <a:p>
            <a:r>
              <a:rPr lang="en-US" dirty="0"/>
              <a:t>Physiology, or the functioning of the body, was also dominated by Galenic hypotheses, including the belief that there were two separate blood systems. </a:t>
            </a:r>
          </a:p>
          <a:p>
            <a:pPr lvl="1"/>
            <a:r>
              <a:rPr lang="en-US" dirty="0"/>
              <a:t>One controlled muscular activities and contained bright red blood moving upward and downward through the arteries.</a:t>
            </a:r>
          </a:p>
          <a:p>
            <a:pPr lvl="1"/>
            <a:r>
              <a:rPr lang="en-US" dirty="0"/>
              <a:t>The other governed the digestive functions and contained dark red blood that ebbed and flowed in the veins. </a:t>
            </a:r>
          </a:p>
          <a:p>
            <a:endParaRPr lang="en-US" dirty="0"/>
          </a:p>
        </p:txBody>
      </p:sp>
    </p:spTree>
    <p:extLst>
      <p:ext uri="{BB962C8B-B14F-4D97-AF65-F5344CB8AC3E}">
        <p14:creationId xmlns:p14="http://schemas.microsoft.com/office/powerpoint/2010/main" val="1424596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D4584-41E4-4471-925C-4DB3868400F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506522-4E0A-4F12-8DFD-C53A3A88D210}"/>
              </a:ext>
            </a:extLst>
          </p:cNvPr>
          <p:cNvSpPr>
            <a:spLocks noGrp="1"/>
          </p:cNvSpPr>
          <p:nvPr>
            <p:ph idx="1"/>
          </p:nvPr>
        </p:nvSpPr>
        <p:spPr/>
        <p:txBody>
          <a:bodyPr/>
          <a:lstStyle/>
          <a:p>
            <a:r>
              <a:rPr lang="en-US" dirty="0"/>
              <a:t>Since disease was supposedly the result of an imbalance of humors that could be discerned from quantity and color of urine, the examination of a patient’s urine became the chief diagnostic tool. </a:t>
            </a:r>
          </a:p>
        </p:txBody>
      </p:sp>
    </p:spTree>
    <p:extLst>
      <p:ext uri="{BB962C8B-B14F-4D97-AF65-F5344CB8AC3E}">
        <p14:creationId xmlns:p14="http://schemas.microsoft.com/office/powerpoint/2010/main" val="1298338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F8936-B016-4AC8-81F2-80BB6C44416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6E91412-8CFA-4CE6-93A4-398DCA3ACE28}"/>
              </a:ext>
            </a:extLst>
          </p:cNvPr>
          <p:cNvSpPr>
            <a:spLocks noGrp="1"/>
          </p:cNvSpPr>
          <p:nvPr>
            <p:ph idx="1"/>
          </p:nvPr>
        </p:nvSpPr>
        <p:spPr>
          <a:xfrm>
            <a:off x="1251678" y="2286001"/>
            <a:ext cx="10178322" cy="4455041"/>
          </a:xfrm>
        </p:spPr>
        <p:txBody>
          <a:bodyPr/>
          <a:lstStyle/>
          <a:p>
            <a:r>
              <a:rPr lang="en-US" dirty="0" err="1"/>
              <a:t>Philippus</a:t>
            </a:r>
            <a:r>
              <a:rPr lang="en-US" dirty="0"/>
              <a:t> </a:t>
            </a:r>
            <a:r>
              <a:rPr lang="en-US" dirty="0" err="1"/>
              <a:t>Areolus</a:t>
            </a:r>
            <a:r>
              <a:rPr lang="en-US" dirty="0"/>
              <a:t> von Hohenheim (1493-1541)</a:t>
            </a:r>
          </a:p>
          <a:p>
            <a:pPr lvl="1"/>
            <a:r>
              <a:rPr lang="en-US" dirty="0"/>
              <a:t>Renamed himself Paracelsus</a:t>
            </a:r>
          </a:p>
          <a:p>
            <a:pPr lvl="1"/>
            <a:r>
              <a:rPr lang="en-US" dirty="0"/>
              <a:t>His chemical philosophy was in turn closely connected to a view of the universe based on the macrocosm-microcosm analogy. </a:t>
            </a:r>
          </a:p>
          <a:p>
            <a:pPr lvl="1"/>
            <a:r>
              <a:rPr lang="en-US" dirty="0"/>
              <a:t>A human being was a small replica (microcosm) of the large world (macrocosm). </a:t>
            </a:r>
          </a:p>
          <a:p>
            <a:pPr lvl="1"/>
            <a:r>
              <a:rPr lang="en-US" dirty="0"/>
              <a:t>Believed that the chemical reactions of the universe as a whole were reproduced in human beings on a smaller scale. </a:t>
            </a:r>
          </a:p>
          <a:p>
            <a:pPr lvl="1"/>
            <a:r>
              <a:rPr lang="en-US" dirty="0"/>
              <a:t>Disease was caused due to chemical imbalances that were localized in specific organs and could be treated by chemical remedies. </a:t>
            </a:r>
          </a:p>
          <a:p>
            <a:pPr lvl="1"/>
            <a:r>
              <a:rPr lang="en-US" dirty="0"/>
              <a:t>The use of toxic substances to cure patients was, despite its apparent effectiveness, viewed by Paracelsus’ opponents as the practice of a “homicide physician.” </a:t>
            </a:r>
          </a:p>
          <a:p>
            <a:pPr lvl="1"/>
            <a:r>
              <a:rPr lang="en-US" dirty="0"/>
              <a:t>Forerunner of both homeopathy and the holistic medicine of the postmodern </a:t>
            </a:r>
            <a:r>
              <a:rPr lang="en-US" dirty="0" err="1"/>
              <a:t>eara</a:t>
            </a:r>
            <a:r>
              <a:rPr lang="en-US" dirty="0"/>
              <a:t>. </a:t>
            </a:r>
          </a:p>
        </p:txBody>
      </p:sp>
    </p:spTree>
    <p:extLst>
      <p:ext uri="{BB962C8B-B14F-4D97-AF65-F5344CB8AC3E}">
        <p14:creationId xmlns:p14="http://schemas.microsoft.com/office/powerpoint/2010/main" val="2711779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782EF-31C6-4727-8244-2B7107CBEC4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2E1C513-1CFB-4115-8380-3372B3507B34}"/>
              </a:ext>
            </a:extLst>
          </p:cNvPr>
          <p:cNvSpPr>
            <a:spLocks noGrp="1"/>
          </p:cNvSpPr>
          <p:nvPr>
            <p:ph idx="1"/>
          </p:nvPr>
        </p:nvSpPr>
        <p:spPr/>
        <p:txBody>
          <a:bodyPr/>
          <a:lstStyle/>
          <a:p>
            <a:r>
              <a:rPr lang="en-US" dirty="0"/>
              <a:t>Andreas Vesalius (1514-1564) </a:t>
            </a:r>
          </a:p>
          <a:p>
            <a:pPr lvl="1"/>
            <a:r>
              <a:rPr lang="en-US" dirty="0"/>
              <a:t>Emphasized practical research as the principal avenue for understanding human anatomy. </a:t>
            </a:r>
          </a:p>
          <a:p>
            <a:pPr lvl="1"/>
            <a:r>
              <a:rPr lang="en-US" dirty="0"/>
              <a:t>Wrote </a:t>
            </a:r>
            <a:r>
              <a:rPr lang="en-US" i="1" dirty="0"/>
              <a:t>On the Fabric of the Human Body</a:t>
            </a:r>
            <a:r>
              <a:rPr lang="en-US" dirty="0"/>
              <a:t>, he deviated from traditional practice by personally dissecting a body to illustrate what he was discussing. </a:t>
            </a:r>
          </a:p>
          <a:p>
            <a:pPr lvl="1"/>
            <a:r>
              <a:rPr lang="en-US" dirty="0"/>
              <a:t>Presented a careful examination of the individual organs and general structure of the human body. </a:t>
            </a:r>
          </a:p>
          <a:p>
            <a:pPr lvl="1"/>
            <a:endParaRPr lang="en-US" dirty="0"/>
          </a:p>
        </p:txBody>
      </p:sp>
    </p:spTree>
    <p:extLst>
      <p:ext uri="{BB962C8B-B14F-4D97-AF65-F5344CB8AC3E}">
        <p14:creationId xmlns:p14="http://schemas.microsoft.com/office/powerpoint/2010/main" val="4216344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1917A-CE27-487E-902A-5104A481485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A87D4BA-488D-4AC1-A315-6042A67B8D31}"/>
              </a:ext>
            </a:extLst>
          </p:cNvPr>
          <p:cNvSpPr>
            <a:spLocks noGrp="1"/>
          </p:cNvSpPr>
          <p:nvPr>
            <p:ph idx="1"/>
          </p:nvPr>
        </p:nvSpPr>
        <p:spPr/>
        <p:txBody>
          <a:bodyPr/>
          <a:lstStyle/>
          <a:p>
            <a:r>
              <a:rPr lang="en-US" dirty="0"/>
              <a:t>William Harvey (1578-1657) </a:t>
            </a:r>
          </a:p>
          <a:p>
            <a:pPr lvl="1"/>
            <a:r>
              <a:rPr lang="en-US" dirty="0"/>
              <a:t>Wrote On the Motion of the Heart and Blood in 1628 </a:t>
            </a:r>
          </a:p>
          <a:p>
            <a:pPr lvl="1"/>
            <a:r>
              <a:rPr lang="en-US" dirty="0"/>
              <a:t>Led him to demolish the ancient Greek’s erroneous contentions. </a:t>
            </a:r>
          </a:p>
          <a:p>
            <a:pPr lvl="1"/>
            <a:r>
              <a:rPr lang="en-US" dirty="0"/>
              <a:t>Demonstrated that the heart and not the liver was the beginning point of the circulation of blood in the body, that the same blood flows in both veins and arteries, and most important, that the blood makes a complete circuit as it passes through the body. </a:t>
            </a:r>
          </a:p>
          <a:p>
            <a:pPr lvl="1"/>
            <a:endParaRPr lang="en-US" dirty="0"/>
          </a:p>
          <a:p>
            <a:pPr lvl="1"/>
            <a:r>
              <a:rPr lang="en-US" dirty="0"/>
              <a:t>Harvey’s theory of the circulation of the blood laid the foundation for modern physiology. </a:t>
            </a:r>
          </a:p>
        </p:txBody>
      </p:sp>
    </p:spTree>
    <p:extLst>
      <p:ext uri="{BB962C8B-B14F-4D97-AF65-F5344CB8AC3E}">
        <p14:creationId xmlns:p14="http://schemas.microsoft.com/office/powerpoint/2010/main" val="3685134982"/>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155</TotalTime>
  <Words>421</Words>
  <Application>Microsoft Office PowerPoint</Application>
  <PresentationFormat>Widescreen</PresentationFormat>
  <Paragraphs>30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Gill Sans MT</vt:lpstr>
      <vt:lpstr>Impact</vt:lpstr>
      <vt:lpstr>Badge</vt:lpstr>
      <vt:lpstr>Ap European History  Chapter 16 Section 3: Advances in Medicine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European History  Chapter 16 Section 3: Advances in Medicine </dc:title>
  <dc:creator>Tyler Moudry</dc:creator>
  <cp:lastModifiedBy>Tyler Moudry</cp:lastModifiedBy>
  <cp:revision>4</cp:revision>
  <dcterms:created xsi:type="dcterms:W3CDTF">2018-11-13T01:49:40Z</dcterms:created>
  <dcterms:modified xsi:type="dcterms:W3CDTF">2018-11-13T04:25:08Z</dcterms:modified>
</cp:coreProperties>
</file>