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11/12/2018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11/12/2018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11/12/2018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11/12/2018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11/12/2018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211B0-C131-440B-A4C1-B3EE59BD560E}"/>
              </a:ext>
            </a:extLst>
          </p:cNvPr>
          <p:cNvSpPr>
            <a:spLocks noGrp="1"/>
          </p:cNvSpPr>
          <p:nvPr>
            <p:ph type="ctrTitle"/>
          </p:nvPr>
        </p:nvSpPr>
        <p:spPr/>
        <p:txBody>
          <a:bodyPr/>
          <a:lstStyle/>
          <a:p>
            <a:r>
              <a:rPr lang="en-US" sz="4000" dirty="0"/>
              <a:t>Chapter 16 Section 2: Toward a new heaven: a revolution in astronomy </a:t>
            </a:r>
            <a:br>
              <a:rPr lang="en-US" dirty="0"/>
            </a:br>
            <a:endParaRPr lang="en-US" dirty="0"/>
          </a:p>
        </p:txBody>
      </p:sp>
      <p:sp>
        <p:nvSpPr>
          <p:cNvPr id="3" name="Subtitle 2">
            <a:extLst>
              <a:ext uri="{FF2B5EF4-FFF2-40B4-BE49-F238E27FC236}">
                <a16:creationId xmlns:a16="http://schemas.microsoft.com/office/drawing/2014/main" id="{F8804F51-CA5A-4C50-819B-29C291AAF30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7499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42D77-CACF-4152-8916-AD77FE0F12E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F5F09F6-ED75-4B89-AB71-39F62A821D5A}"/>
              </a:ext>
            </a:extLst>
          </p:cNvPr>
          <p:cNvSpPr>
            <a:spLocks noGrp="1"/>
          </p:cNvSpPr>
          <p:nvPr>
            <p:ph idx="1"/>
          </p:nvPr>
        </p:nvSpPr>
        <p:spPr/>
        <p:txBody>
          <a:bodyPr/>
          <a:lstStyle/>
          <a:p>
            <a:r>
              <a:rPr lang="en-US" dirty="0"/>
              <a:t>The shift from an earth-centered to a sun-centered system was significant and raised serious questions about Aristotle’s astronomy and physics despite Copernicus’ own adherence to Aristotle. </a:t>
            </a:r>
          </a:p>
          <a:p>
            <a:endParaRPr lang="en-US" dirty="0"/>
          </a:p>
          <a:p>
            <a:r>
              <a:rPr lang="en-US" dirty="0"/>
              <a:t>Protestant reformers, adhering to a literal interpretation of Scripture, were the first to attack the new ides. </a:t>
            </a:r>
          </a:p>
        </p:txBody>
      </p:sp>
    </p:spTree>
    <p:extLst>
      <p:ext uri="{BB962C8B-B14F-4D97-AF65-F5344CB8AC3E}">
        <p14:creationId xmlns:p14="http://schemas.microsoft.com/office/powerpoint/2010/main" val="2574297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410C7-E252-45BB-8371-7D87E47FE0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B051BC9-C97E-4D11-A9A0-E940AF934543}"/>
              </a:ext>
            </a:extLst>
          </p:cNvPr>
          <p:cNvSpPr>
            <a:spLocks noGrp="1"/>
          </p:cNvSpPr>
          <p:nvPr>
            <p:ph idx="1"/>
          </p:nvPr>
        </p:nvSpPr>
        <p:spPr/>
        <p:txBody>
          <a:bodyPr/>
          <a:lstStyle/>
          <a:p>
            <a:r>
              <a:rPr lang="en-US" dirty="0"/>
              <a:t>Martin Luther thundered against “the new astrologer who wants to prove that the earth moves and goes around… The fool wants to turn the whole art of astronomy upside down. </a:t>
            </a:r>
          </a:p>
        </p:txBody>
      </p:sp>
    </p:spTree>
    <p:extLst>
      <p:ext uri="{BB962C8B-B14F-4D97-AF65-F5344CB8AC3E}">
        <p14:creationId xmlns:p14="http://schemas.microsoft.com/office/powerpoint/2010/main" val="181823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FBDEB-5760-4450-B945-1074570EFF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AA1CDF-495D-434C-A83B-A45FF94B846B}"/>
              </a:ext>
            </a:extLst>
          </p:cNvPr>
          <p:cNvSpPr>
            <a:spLocks noGrp="1"/>
          </p:cNvSpPr>
          <p:nvPr>
            <p:ph idx="1"/>
          </p:nvPr>
        </p:nvSpPr>
        <p:spPr/>
        <p:txBody>
          <a:bodyPr/>
          <a:lstStyle/>
          <a:p>
            <a:r>
              <a:rPr lang="en-US" dirty="0"/>
              <a:t>The Catholic church remained silent for the time being; it did not denounce Copernicus until the work of Galileo appeared. </a:t>
            </a:r>
          </a:p>
          <a:p>
            <a:r>
              <a:rPr lang="en-US" dirty="0"/>
              <a:t>The denunciation came at a time when an increasing number of astronomers were being attracted to Copernicus’ ideas. </a:t>
            </a:r>
          </a:p>
        </p:txBody>
      </p:sp>
    </p:spTree>
    <p:extLst>
      <p:ext uri="{BB962C8B-B14F-4D97-AF65-F5344CB8AC3E}">
        <p14:creationId xmlns:p14="http://schemas.microsoft.com/office/powerpoint/2010/main" val="4253886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CE861-D575-4265-A9B6-C64AD3DCF4B6}"/>
              </a:ext>
            </a:extLst>
          </p:cNvPr>
          <p:cNvSpPr>
            <a:spLocks noGrp="1"/>
          </p:cNvSpPr>
          <p:nvPr>
            <p:ph type="title"/>
          </p:nvPr>
        </p:nvSpPr>
        <p:spPr/>
        <p:txBody>
          <a:bodyPr/>
          <a:lstStyle/>
          <a:p>
            <a:r>
              <a:rPr lang="en-US" dirty="0"/>
              <a:t>Brahe and </a:t>
            </a:r>
            <a:r>
              <a:rPr lang="en-US" dirty="0" err="1"/>
              <a:t>kepler</a:t>
            </a:r>
            <a:r>
              <a:rPr lang="en-US" dirty="0"/>
              <a:t> </a:t>
            </a:r>
          </a:p>
        </p:txBody>
      </p:sp>
      <p:sp>
        <p:nvSpPr>
          <p:cNvPr id="3" name="Content Placeholder 2">
            <a:extLst>
              <a:ext uri="{FF2B5EF4-FFF2-40B4-BE49-F238E27FC236}">
                <a16:creationId xmlns:a16="http://schemas.microsoft.com/office/drawing/2014/main" id="{F6FDE0C1-15C6-493C-A995-EF5B55272B09}"/>
              </a:ext>
            </a:extLst>
          </p:cNvPr>
          <p:cNvSpPr>
            <a:spLocks noGrp="1"/>
          </p:cNvSpPr>
          <p:nvPr>
            <p:ph idx="1"/>
          </p:nvPr>
        </p:nvSpPr>
        <p:spPr/>
        <p:txBody>
          <a:bodyPr/>
          <a:lstStyle/>
          <a:p>
            <a:r>
              <a:rPr lang="en-US" dirty="0"/>
              <a:t>Copernicus did not have a great impact immediately, but doubts about the Ptolemaic system were growing. </a:t>
            </a:r>
          </a:p>
          <a:p>
            <a:pPr lvl="1"/>
            <a:r>
              <a:rPr lang="en-US" dirty="0"/>
              <a:t>The next step in destroying the geocentric conception and supporting the Copernican system was taken by Johannes Kepler. </a:t>
            </a:r>
          </a:p>
        </p:txBody>
      </p:sp>
    </p:spTree>
    <p:extLst>
      <p:ext uri="{BB962C8B-B14F-4D97-AF65-F5344CB8AC3E}">
        <p14:creationId xmlns:p14="http://schemas.microsoft.com/office/powerpoint/2010/main" val="1768477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F3E26-0F16-4089-AE10-F39247B386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92DD75-58F6-401D-8920-54754DF7E6D0}"/>
              </a:ext>
            </a:extLst>
          </p:cNvPr>
          <p:cNvSpPr>
            <a:spLocks noGrp="1"/>
          </p:cNvSpPr>
          <p:nvPr>
            <p:ph idx="1"/>
          </p:nvPr>
        </p:nvSpPr>
        <p:spPr/>
        <p:txBody>
          <a:bodyPr/>
          <a:lstStyle/>
          <a:p>
            <a:r>
              <a:rPr lang="en-US" dirty="0"/>
              <a:t>Argued that Kepler’s work would not have occurred without the material provided by </a:t>
            </a:r>
            <a:r>
              <a:rPr lang="en-US" dirty="0" err="1"/>
              <a:t>Tycho</a:t>
            </a:r>
            <a:r>
              <a:rPr lang="en-US" dirty="0"/>
              <a:t> Brahe. </a:t>
            </a:r>
          </a:p>
        </p:txBody>
      </p:sp>
    </p:spTree>
    <p:extLst>
      <p:ext uri="{BB962C8B-B14F-4D97-AF65-F5344CB8AC3E}">
        <p14:creationId xmlns:p14="http://schemas.microsoft.com/office/powerpoint/2010/main" val="4036206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76765-B2C5-45B8-8EB8-6D40843E6ECB}"/>
              </a:ext>
            </a:extLst>
          </p:cNvPr>
          <p:cNvSpPr>
            <a:spLocks noGrp="1"/>
          </p:cNvSpPr>
          <p:nvPr>
            <p:ph type="title"/>
          </p:nvPr>
        </p:nvSpPr>
        <p:spPr/>
        <p:txBody>
          <a:bodyPr/>
          <a:lstStyle/>
          <a:p>
            <a:r>
              <a:rPr lang="en-US" dirty="0" err="1"/>
              <a:t>Tycho</a:t>
            </a:r>
            <a:r>
              <a:rPr lang="en-US" dirty="0"/>
              <a:t> Brahe (1546-1601) </a:t>
            </a:r>
          </a:p>
        </p:txBody>
      </p:sp>
      <p:sp>
        <p:nvSpPr>
          <p:cNvPr id="3" name="Content Placeholder 2">
            <a:extLst>
              <a:ext uri="{FF2B5EF4-FFF2-40B4-BE49-F238E27FC236}">
                <a16:creationId xmlns:a16="http://schemas.microsoft.com/office/drawing/2014/main" id="{3109F75D-2B4C-4177-9271-A26EED6A88A6}"/>
              </a:ext>
            </a:extLst>
          </p:cNvPr>
          <p:cNvSpPr>
            <a:spLocks noGrp="1"/>
          </p:cNvSpPr>
          <p:nvPr>
            <p:ph idx="1"/>
          </p:nvPr>
        </p:nvSpPr>
        <p:spPr/>
        <p:txBody>
          <a:bodyPr/>
          <a:lstStyle/>
          <a:p>
            <a:r>
              <a:rPr lang="en-US" dirty="0"/>
              <a:t>Danish nobleman </a:t>
            </a:r>
          </a:p>
          <a:p>
            <a:r>
              <a:rPr lang="en-US" dirty="0"/>
              <a:t>granted possession of an island near Copenhagen by King Frederick II. </a:t>
            </a:r>
          </a:p>
          <a:p>
            <a:r>
              <a:rPr lang="en-US" dirty="0"/>
              <a:t>Built the elaborate </a:t>
            </a:r>
            <a:r>
              <a:rPr lang="en-US" dirty="0" err="1"/>
              <a:t>Uraniborg</a:t>
            </a:r>
            <a:r>
              <a:rPr lang="en-US" dirty="0"/>
              <a:t> castle, which he outfitted with a library, observatories, and instruments he had designed for more precise astronomical observations. </a:t>
            </a:r>
          </a:p>
          <a:p>
            <a:r>
              <a:rPr lang="en-US" dirty="0"/>
              <a:t>20 years- patiently concentrated on compiling a detailed record of his observations of the positions and movements of the stars and planets. </a:t>
            </a:r>
          </a:p>
        </p:txBody>
      </p:sp>
    </p:spTree>
    <p:extLst>
      <p:ext uri="{BB962C8B-B14F-4D97-AF65-F5344CB8AC3E}">
        <p14:creationId xmlns:p14="http://schemas.microsoft.com/office/powerpoint/2010/main" val="3851546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A8BCF-BA7B-4FE3-A711-9C4EF1CA4A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38DA6D-3473-4F73-89B6-813FD425BCC5}"/>
              </a:ext>
            </a:extLst>
          </p:cNvPr>
          <p:cNvSpPr>
            <a:spLocks noGrp="1"/>
          </p:cNvSpPr>
          <p:nvPr>
            <p:ph idx="1"/>
          </p:nvPr>
        </p:nvSpPr>
        <p:spPr/>
        <p:txBody>
          <a:bodyPr/>
          <a:lstStyle/>
          <a:p>
            <a:r>
              <a:rPr lang="en-US" dirty="0"/>
              <a:t>This body of data led him to reject the Aristotelian-Ptolemaic system, but at the same time he was unable to accept Copernicus’ suggestion that the earth actually moved. </a:t>
            </a:r>
          </a:p>
          <a:p>
            <a:r>
              <a:rPr lang="en-US" dirty="0"/>
              <a:t>Brahe’s last years were spent in Prague as imperial mathematician to Emperor Rudolf II, who took a keen interest in astronomy, astrology, and the Hermetic tradition. </a:t>
            </a:r>
          </a:p>
          <a:p>
            <a:endParaRPr lang="en-US" dirty="0"/>
          </a:p>
          <a:p>
            <a:r>
              <a:rPr lang="en-US" dirty="0"/>
              <a:t>Brahe took on as assistant by the name of Johannes Kepler. </a:t>
            </a:r>
          </a:p>
        </p:txBody>
      </p:sp>
    </p:spTree>
    <p:extLst>
      <p:ext uri="{BB962C8B-B14F-4D97-AF65-F5344CB8AC3E}">
        <p14:creationId xmlns:p14="http://schemas.microsoft.com/office/powerpoint/2010/main" val="3459922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EDA5C-20EE-4813-977E-C310D61A8FF4}"/>
              </a:ext>
            </a:extLst>
          </p:cNvPr>
          <p:cNvSpPr>
            <a:spLocks noGrp="1"/>
          </p:cNvSpPr>
          <p:nvPr>
            <p:ph type="title"/>
          </p:nvPr>
        </p:nvSpPr>
        <p:spPr/>
        <p:txBody>
          <a:bodyPr/>
          <a:lstStyle/>
          <a:p>
            <a:r>
              <a:rPr lang="en-US" dirty="0"/>
              <a:t>Johannes Kepler (1571-1630) </a:t>
            </a:r>
          </a:p>
        </p:txBody>
      </p:sp>
      <p:sp>
        <p:nvSpPr>
          <p:cNvPr id="3" name="Content Placeholder 2">
            <a:extLst>
              <a:ext uri="{FF2B5EF4-FFF2-40B4-BE49-F238E27FC236}">
                <a16:creationId xmlns:a16="http://schemas.microsoft.com/office/drawing/2014/main" id="{A7CD01C2-09F8-4C6A-9681-1B9330176C10}"/>
              </a:ext>
            </a:extLst>
          </p:cNvPr>
          <p:cNvSpPr>
            <a:spLocks noGrp="1"/>
          </p:cNvSpPr>
          <p:nvPr>
            <p:ph idx="1"/>
          </p:nvPr>
        </p:nvSpPr>
        <p:spPr/>
        <p:txBody>
          <a:bodyPr/>
          <a:lstStyle/>
          <a:p>
            <a:pPr marL="0" indent="0">
              <a:buNone/>
            </a:pPr>
            <a:r>
              <a:rPr lang="en-US" dirty="0"/>
              <a:t>Had been destined by his parents for a career as a Lutheran minister. </a:t>
            </a:r>
          </a:p>
          <a:p>
            <a:pPr marL="0" indent="0">
              <a:buNone/>
            </a:pPr>
            <a:r>
              <a:rPr lang="en-US" dirty="0"/>
              <a:t>He fell under the influence of Michael </a:t>
            </a:r>
            <a:r>
              <a:rPr lang="en-US" dirty="0" err="1"/>
              <a:t>Mastlin</a:t>
            </a:r>
            <a:r>
              <a:rPr lang="en-US" dirty="0"/>
              <a:t>, Germany's best known astronomer. </a:t>
            </a:r>
          </a:p>
          <a:p>
            <a:pPr marL="0" indent="0">
              <a:buNone/>
            </a:pPr>
            <a:r>
              <a:rPr lang="en-US" dirty="0"/>
              <a:t>He abandoned theology and became a teacher of mathematics and astronomy at Graz in Austria. </a:t>
            </a:r>
          </a:p>
          <a:p>
            <a:pPr marL="0" indent="0">
              <a:buNone/>
            </a:pPr>
            <a:endParaRPr lang="en-US" dirty="0"/>
          </a:p>
          <a:p>
            <a:pPr marL="0" indent="0">
              <a:buNone/>
            </a:pPr>
            <a:r>
              <a:rPr lang="en-US" dirty="0"/>
              <a:t>	Kepler’s work illustrates well the narrow line that often separated magic and science in the early Scientific Revolution. </a:t>
            </a:r>
          </a:p>
        </p:txBody>
      </p:sp>
    </p:spTree>
    <p:extLst>
      <p:ext uri="{BB962C8B-B14F-4D97-AF65-F5344CB8AC3E}">
        <p14:creationId xmlns:p14="http://schemas.microsoft.com/office/powerpoint/2010/main" val="1536366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46F27-4ED4-4DF7-9AEC-9B7A7F720F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3326FC-449B-40CF-9313-D6B1A9433927}"/>
              </a:ext>
            </a:extLst>
          </p:cNvPr>
          <p:cNvSpPr>
            <a:spLocks noGrp="1"/>
          </p:cNvSpPr>
          <p:nvPr>
            <p:ph idx="1"/>
          </p:nvPr>
        </p:nvSpPr>
        <p:spPr/>
        <p:txBody>
          <a:bodyPr/>
          <a:lstStyle/>
          <a:p>
            <a:r>
              <a:rPr lang="en-US" dirty="0"/>
              <a:t>Kepler possessed a keen interest in Hermetic mathematical magic. </a:t>
            </a:r>
          </a:p>
          <a:p>
            <a:r>
              <a:rPr lang="en-US" dirty="0"/>
              <a:t>He elaborated on this theory that the basis of geometric figures, such as the pyramid and cube. </a:t>
            </a:r>
          </a:p>
          <a:p>
            <a:endParaRPr lang="en-US" dirty="0"/>
          </a:p>
          <a:p>
            <a:pPr lvl="1"/>
            <a:r>
              <a:rPr lang="en-US" dirty="0"/>
              <a:t>Believing that the harmony of the harmony of the human soul (a divine attribute) was mirrored in the numerical relationships existing between the planets, he focused much of his attention on discovering the “music of the spheres.” </a:t>
            </a:r>
          </a:p>
        </p:txBody>
      </p:sp>
    </p:spTree>
    <p:extLst>
      <p:ext uri="{BB962C8B-B14F-4D97-AF65-F5344CB8AC3E}">
        <p14:creationId xmlns:p14="http://schemas.microsoft.com/office/powerpoint/2010/main" val="908069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F9EE2-5A41-45CC-AA17-7A59F63691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D5C2C21-002C-4BE8-88BD-C5DFD6E82009}"/>
              </a:ext>
            </a:extLst>
          </p:cNvPr>
          <p:cNvSpPr>
            <a:spLocks noGrp="1"/>
          </p:cNvSpPr>
          <p:nvPr>
            <p:ph idx="1"/>
          </p:nvPr>
        </p:nvSpPr>
        <p:spPr/>
        <p:txBody>
          <a:bodyPr/>
          <a:lstStyle/>
          <a:p>
            <a:r>
              <a:rPr lang="en-US" dirty="0"/>
              <a:t>Kepler, after Brahe’s death, succeeded him as imperial mathematician to Rudolf II. </a:t>
            </a:r>
          </a:p>
          <a:p>
            <a:r>
              <a:rPr lang="en-US" dirty="0"/>
              <a:t>He gained possession of Brahe’s detailed astronomical data and, using them, arrived at his three laws of planetary motion. </a:t>
            </a:r>
          </a:p>
          <a:p>
            <a:r>
              <a:rPr lang="en-US" dirty="0"/>
              <a:t>They confirmed Copernicus’ heliocentric theory while modifying it in some ways. </a:t>
            </a:r>
          </a:p>
          <a:p>
            <a:r>
              <a:rPr lang="en-US" dirty="0"/>
              <a:t>Above all, they drove another nail into the coffin of the Aristotelian-Ptolemaic system. </a:t>
            </a:r>
          </a:p>
        </p:txBody>
      </p:sp>
    </p:spTree>
    <p:extLst>
      <p:ext uri="{BB962C8B-B14F-4D97-AF65-F5344CB8AC3E}">
        <p14:creationId xmlns:p14="http://schemas.microsoft.com/office/powerpoint/2010/main" val="4016213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2C11A-F61E-44CD-9F0F-1F24B3AC474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2DF4ABB-3128-4356-B1A6-73741C74906A}"/>
              </a:ext>
            </a:extLst>
          </p:cNvPr>
          <p:cNvSpPr>
            <a:spLocks noGrp="1"/>
          </p:cNvSpPr>
          <p:nvPr>
            <p:ph idx="1"/>
          </p:nvPr>
        </p:nvSpPr>
        <p:spPr/>
        <p:txBody>
          <a:bodyPr/>
          <a:lstStyle/>
          <a:p>
            <a:r>
              <a:rPr lang="en-US" dirty="0"/>
              <a:t>Greatest achievements in the Scientific Revolution of the sixteenth and seventeenth centuries came in the fields most dominated by the ideas of the Greeks…</a:t>
            </a:r>
          </a:p>
          <a:p>
            <a:pPr lvl="1"/>
            <a:r>
              <a:rPr lang="en-US" dirty="0"/>
              <a:t>Astronomy</a:t>
            </a:r>
          </a:p>
          <a:p>
            <a:pPr lvl="1"/>
            <a:r>
              <a:rPr lang="en-US" dirty="0"/>
              <a:t>Mechanics</a:t>
            </a:r>
          </a:p>
          <a:p>
            <a:pPr lvl="1"/>
            <a:r>
              <a:rPr lang="en-US" dirty="0" err="1"/>
              <a:t>Medicince</a:t>
            </a:r>
            <a:r>
              <a:rPr lang="en-US" dirty="0"/>
              <a:t> </a:t>
            </a:r>
          </a:p>
        </p:txBody>
      </p:sp>
    </p:spTree>
    <p:extLst>
      <p:ext uri="{BB962C8B-B14F-4D97-AF65-F5344CB8AC3E}">
        <p14:creationId xmlns:p14="http://schemas.microsoft.com/office/powerpoint/2010/main" val="1274730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B6F3C-728D-437D-97ED-C8B3845E02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A9631DD-6413-4FA5-B893-A41658DC2482}"/>
              </a:ext>
            </a:extLst>
          </p:cNvPr>
          <p:cNvSpPr>
            <a:spLocks noGrp="1"/>
          </p:cNvSpPr>
          <p:nvPr>
            <p:ph idx="1"/>
          </p:nvPr>
        </p:nvSpPr>
        <p:spPr/>
        <p:txBody>
          <a:bodyPr/>
          <a:lstStyle/>
          <a:p>
            <a:r>
              <a:rPr lang="en-US" dirty="0"/>
              <a:t>Although at Tubingen he had accepted Copernicus’ heliocentric ideas, in his first law he rejected Copernicus by showing that the orbits of the planets around the sun were not circular but elliptical, with the sun as one focus of the ellipse rather than as the center. </a:t>
            </a:r>
          </a:p>
        </p:txBody>
      </p:sp>
    </p:spTree>
    <p:extLst>
      <p:ext uri="{BB962C8B-B14F-4D97-AF65-F5344CB8AC3E}">
        <p14:creationId xmlns:p14="http://schemas.microsoft.com/office/powerpoint/2010/main" val="1654541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F3321-2659-4153-B7D0-FB54EC68F0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B962C7-FA06-4C04-8B85-2BD2D162992D}"/>
              </a:ext>
            </a:extLst>
          </p:cNvPr>
          <p:cNvSpPr>
            <a:spLocks noGrp="1"/>
          </p:cNvSpPr>
          <p:nvPr>
            <p:ph idx="1"/>
          </p:nvPr>
        </p:nvSpPr>
        <p:spPr/>
        <p:txBody>
          <a:bodyPr/>
          <a:lstStyle/>
          <a:p>
            <a:r>
              <a:rPr lang="en-US" dirty="0"/>
              <a:t>In his second law, he demonstrated that the speed of a planet is greater when it is closer to the sun and decreases as its distance from the sun increases. </a:t>
            </a:r>
          </a:p>
          <a:p>
            <a:endParaRPr lang="en-US" dirty="0"/>
          </a:p>
          <a:p>
            <a:pPr lvl="1"/>
            <a:r>
              <a:rPr lang="en-US" dirty="0"/>
              <a:t>This proposition destroyed a fundamental Aristotelian tenant that Copernicus had shared- that the motion of the planets was steady and unchanging. </a:t>
            </a:r>
          </a:p>
        </p:txBody>
      </p:sp>
    </p:spTree>
    <p:extLst>
      <p:ext uri="{BB962C8B-B14F-4D97-AF65-F5344CB8AC3E}">
        <p14:creationId xmlns:p14="http://schemas.microsoft.com/office/powerpoint/2010/main" val="40414250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83770-0332-477B-863B-8A3B523E76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76B2FD-BF45-4B36-BE49-03F207C8D9ED}"/>
              </a:ext>
            </a:extLst>
          </p:cNvPr>
          <p:cNvSpPr>
            <a:spLocks noGrp="1"/>
          </p:cNvSpPr>
          <p:nvPr>
            <p:ph idx="1"/>
          </p:nvPr>
        </p:nvSpPr>
        <p:spPr/>
        <p:txBody>
          <a:bodyPr/>
          <a:lstStyle/>
          <a:p>
            <a:r>
              <a:rPr lang="en-US" dirty="0"/>
              <a:t>Kepler’s third law established that the square of a planet’s period of revolution is proportional to the cube of its average distance from the sun. </a:t>
            </a:r>
          </a:p>
          <a:p>
            <a:endParaRPr lang="en-US" dirty="0"/>
          </a:p>
          <a:p>
            <a:pPr lvl="1"/>
            <a:r>
              <a:rPr lang="en-US" dirty="0"/>
              <a:t>In other words, planets with larger orbits revolve at a slower average velocity than those with smaller orbits. </a:t>
            </a:r>
          </a:p>
          <a:p>
            <a:pPr lvl="1"/>
            <a:r>
              <a:rPr lang="en-US" dirty="0"/>
              <a:t>The basic structure of the traditional Ptolemaic system had been disproved, and people had been freed to think in new ways of the actual paths of planets revolving around the sun in elliptical orbits. </a:t>
            </a:r>
          </a:p>
        </p:txBody>
      </p:sp>
    </p:spTree>
    <p:extLst>
      <p:ext uri="{BB962C8B-B14F-4D97-AF65-F5344CB8AC3E}">
        <p14:creationId xmlns:p14="http://schemas.microsoft.com/office/powerpoint/2010/main" val="34457766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B210A-E956-4902-AF0E-77E6482532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EAC70A-C226-4650-94CA-D26AB44AAF5D}"/>
              </a:ext>
            </a:extLst>
          </p:cNvPr>
          <p:cNvSpPr>
            <a:spLocks noGrp="1"/>
          </p:cNvSpPr>
          <p:nvPr>
            <p:ph idx="1"/>
          </p:nvPr>
        </p:nvSpPr>
        <p:spPr/>
        <p:txBody>
          <a:bodyPr/>
          <a:lstStyle/>
          <a:p>
            <a:r>
              <a:rPr lang="en-US" dirty="0"/>
              <a:t>Important questions left unanswered…</a:t>
            </a:r>
          </a:p>
          <a:p>
            <a:pPr lvl="1"/>
            <a:r>
              <a:rPr lang="en-US" dirty="0"/>
              <a:t>What were the planets made of? </a:t>
            </a:r>
          </a:p>
          <a:p>
            <a:pPr lvl="1"/>
            <a:r>
              <a:rPr lang="en-US" dirty="0"/>
              <a:t>How does one explain motion in the universe? </a:t>
            </a:r>
          </a:p>
        </p:txBody>
      </p:sp>
    </p:spTree>
    <p:extLst>
      <p:ext uri="{BB962C8B-B14F-4D97-AF65-F5344CB8AC3E}">
        <p14:creationId xmlns:p14="http://schemas.microsoft.com/office/powerpoint/2010/main" val="945196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C4B5E-1CA0-4A2F-8EA0-A4FE7589EDD5}"/>
              </a:ext>
            </a:extLst>
          </p:cNvPr>
          <p:cNvSpPr>
            <a:spLocks noGrp="1"/>
          </p:cNvSpPr>
          <p:nvPr>
            <p:ph type="title"/>
          </p:nvPr>
        </p:nvSpPr>
        <p:spPr/>
        <p:txBody>
          <a:bodyPr/>
          <a:lstStyle/>
          <a:p>
            <a:r>
              <a:rPr lang="en-US" dirty="0"/>
              <a:t>Galileo Galilei (1564-1642) </a:t>
            </a:r>
          </a:p>
        </p:txBody>
      </p:sp>
      <p:sp>
        <p:nvSpPr>
          <p:cNvPr id="3" name="Content Placeholder 2">
            <a:extLst>
              <a:ext uri="{FF2B5EF4-FFF2-40B4-BE49-F238E27FC236}">
                <a16:creationId xmlns:a16="http://schemas.microsoft.com/office/drawing/2014/main" id="{346B40A4-2184-49A8-BDB2-ACCDD3FB46AD}"/>
              </a:ext>
            </a:extLst>
          </p:cNvPr>
          <p:cNvSpPr>
            <a:spLocks noGrp="1"/>
          </p:cNvSpPr>
          <p:nvPr>
            <p:ph idx="1"/>
          </p:nvPr>
        </p:nvSpPr>
        <p:spPr/>
        <p:txBody>
          <a:bodyPr/>
          <a:lstStyle/>
          <a:p>
            <a:r>
              <a:rPr lang="en-US" dirty="0"/>
              <a:t>Taught mathematics, first at Pisa and later at Padua, one of the most prestigious universities in Europe. </a:t>
            </a:r>
          </a:p>
          <a:p>
            <a:pPr lvl="1"/>
            <a:r>
              <a:rPr lang="en-US" dirty="0"/>
              <a:t>Galileo was the first European to make systematic observations of the heavens by means of a telescope.</a:t>
            </a:r>
          </a:p>
          <a:p>
            <a:pPr lvl="1"/>
            <a:r>
              <a:rPr lang="en-US" dirty="0"/>
              <a:t>Instead of peering at terrestrial objects, Galileo turned his telescope to the skies and made a remarkable series of discoveries</a:t>
            </a:r>
          </a:p>
          <a:p>
            <a:pPr lvl="2"/>
            <a:r>
              <a:rPr lang="en-US" i="1" dirty="0"/>
              <a:t>Mountains and craters on the moon</a:t>
            </a:r>
          </a:p>
          <a:p>
            <a:pPr lvl="2"/>
            <a:r>
              <a:rPr lang="en-US" i="1" dirty="0"/>
              <a:t>Four moons revolving around Jupiter</a:t>
            </a:r>
          </a:p>
          <a:p>
            <a:pPr lvl="2"/>
            <a:r>
              <a:rPr lang="en-US" i="1" dirty="0"/>
              <a:t>Phases of Venus</a:t>
            </a:r>
          </a:p>
          <a:p>
            <a:pPr lvl="2"/>
            <a:r>
              <a:rPr lang="en-US" i="1" dirty="0"/>
              <a:t>Sunspots </a:t>
            </a:r>
          </a:p>
        </p:txBody>
      </p:sp>
    </p:spTree>
    <p:extLst>
      <p:ext uri="{BB962C8B-B14F-4D97-AF65-F5344CB8AC3E}">
        <p14:creationId xmlns:p14="http://schemas.microsoft.com/office/powerpoint/2010/main" val="24284617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779BC-8E81-4DF4-9667-063458B2AA3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B0AB3B-2A3A-4969-917D-063BC275DE89}"/>
              </a:ext>
            </a:extLst>
          </p:cNvPr>
          <p:cNvSpPr>
            <a:spLocks noGrp="1"/>
          </p:cNvSpPr>
          <p:nvPr>
            <p:ph idx="1"/>
          </p:nvPr>
        </p:nvSpPr>
        <p:spPr/>
        <p:txBody>
          <a:bodyPr/>
          <a:lstStyle/>
          <a:p>
            <a:r>
              <a:rPr lang="en-US" dirty="0"/>
              <a:t>Galileo’s observations seemed to destroy yet another aspect of the traditional cosmology in that the universe seemed to be composed of material substance similar to that of the earth rather than ethereal or perfect and unchanging substance. </a:t>
            </a:r>
          </a:p>
        </p:txBody>
      </p:sp>
    </p:spTree>
    <p:extLst>
      <p:ext uri="{BB962C8B-B14F-4D97-AF65-F5344CB8AC3E}">
        <p14:creationId xmlns:p14="http://schemas.microsoft.com/office/powerpoint/2010/main" val="2551947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1CBD1-159A-4C5A-B3BE-0EA421A4FF4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A892A4-637C-4760-A208-3DF9B6323708}"/>
              </a:ext>
            </a:extLst>
          </p:cNvPr>
          <p:cNvSpPr>
            <a:spLocks noGrp="1"/>
          </p:cNvSpPr>
          <p:nvPr>
            <p:ph idx="1"/>
          </p:nvPr>
        </p:nvSpPr>
        <p:spPr/>
        <p:txBody>
          <a:bodyPr/>
          <a:lstStyle/>
          <a:p>
            <a:r>
              <a:rPr lang="en-US" dirty="0"/>
              <a:t>Galileo’s revelations, published in </a:t>
            </a:r>
            <a:r>
              <a:rPr lang="en-US" i="1" dirty="0"/>
              <a:t>The Starry Messenger </a:t>
            </a:r>
            <a:r>
              <a:rPr lang="en-US" dirty="0"/>
              <a:t>in 1610, stunned his contemporaries and probably did more to make Europeans aware of the new picture of the universe than the mathematical theories of Copernicus and Kepler did. </a:t>
            </a:r>
          </a:p>
        </p:txBody>
      </p:sp>
    </p:spTree>
    <p:extLst>
      <p:ext uri="{BB962C8B-B14F-4D97-AF65-F5344CB8AC3E}">
        <p14:creationId xmlns:p14="http://schemas.microsoft.com/office/powerpoint/2010/main" val="3249009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24ECB-56BF-44A4-8B77-D123A6CC668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A6225D6-103B-44A0-B0E1-1A8584EF8FAD}"/>
              </a:ext>
            </a:extLst>
          </p:cNvPr>
          <p:cNvSpPr>
            <a:spLocks noGrp="1"/>
          </p:cNvSpPr>
          <p:nvPr>
            <p:ph idx="1"/>
          </p:nvPr>
        </p:nvSpPr>
        <p:spPr/>
        <p:txBody>
          <a:bodyPr/>
          <a:lstStyle/>
          <a:p>
            <a:r>
              <a:rPr lang="en-US" dirty="0"/>
              <a:t>During a trip to Rome, Galileo was received by scholars as a conquering hero. </a:t>
            </a:r>
          </a:p>
          <a:p>
            <a:r>
              <a:rPr lang="en-US" dirty="0"/>
              <a:t>Grand Duke </a:t>
            </a:r>
            <a:r>
              <a:rPr lang="en-US" dirty="0" err="1"/>
              <a:t>Cosimo</a:t>
            </a:r>
            <a:r>
              <a:rPr lang="en-US" dirty="0"/>
              <a:t> II of Florence offered him a new position as his court mathematician, which Galileo readily accepted. </a:t>
            </a:r>
          </a:p>
          <a:p>
            <a:pPr lvl="1"/>
            <a:r>
              <a:rPr lang="en-US" dirty="0"/>
              <a:t>Galileo found himself increasingly suspect by the authorities of the Catholic church. </a:t>
            </a:r>
          </a:p>
        </p:txBody>
      </p:sp>
    </p:spTree>
    <p:extLst>
      <p:ext uri="{BB962C8B-B14F-4D97-AF65-F5344CB8AC3E}">
        <p14:creationId xmlns:p14="http://schemas.microsoft.com/office/powerpoint/2010/main" val="3098757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1B0B2-E0F6-4370-AB3F-93941CD89C2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B5FEFC-CE38-4D3E-B589-502E0BFCD6DF}"/>
              </a:ext>
            </a:extLst>
          </p:cNvPr>
          <p:cNvSpPr>
            <a:spLocks noGrp="1"/>
          </p:cNvSpPr>
          <p:nvPr>
            <p:ph idx="1"/>
          </p:nvPr>
        </p:nvSpPr>
        <p:spPr/>
        <p:txBody>
          <a:bodyPr/>
          <a:lstStyle/>
          <a:p>
            <a:r>
              <a:rPr lang="en-US" dirty="0"/>
              <a:t>The Roman Inquisition (or Holy Office) of the Catholic church condemned </a:t>
            </a:r>
            <a:r>
              <a:rPr lang="en-US" dirty="0" err="1"/>
              <a:t>Copernicanism</a:t>
            </a:r>
            <a:r>
              <a:rPr lang="en-US" dirty="0"/>
              <a:t> and ordered Galileo to reject the Copernican thesis. </a:t>
            </a:r>
          </a:p>
          <a:p>
            <a:endParaRPr lang="en-US" dirty="0"/>
          </a:p>
          <a:p>
            <a:pPr lvl="1"/>
            <a:r>
              <a:rPr lang="en-US" dirty="0"/>
              <a:t>Galileo was told, however, that he could continue to discuss </a:t>
            </a:r>
            <a:r>
              <a:rPr lang="en-US" dirty="0" err="1"/>
              <a:t>Copernicanism</a:t>
            </a:r>
            <a:r>
              <a:rPr lang="en-US" dirty="0"/>
              <a:t> as long as he maintained that it was a fact. </a:t>
            </a:r>
          </a:p>
          <a:p>
            <a:pPr lvl="2"/>
            <a:r>
              <a:rPr lang="en-US" dirty="0"/>
              <a:t>(</a:t>
            </a:r>
            <a:r>
              <a:rPr lang="en-US" b="1" dirty="0"/>
              <a:t>The </a:t>
            </a:r>
            <a:r>
              <a:rPr lang="en-US" b="1" dirty="0" err="1"/>
              <a:t>Coperinican</a:t>
            </a:r>
            <a:r>
              <a:rPr lang="en-US" b="1" dirty="0"/>
              <a:t> system threatened not only Scripture but also an entire conception of the universe. The heavens were no longer a spiritual world but a world of matter</a:t>
            </a:r>
            <a:r>
              <a:rPr lang="en-US" dirty="0"/>
              <a:t>). </a:t>
            </a:r>
          </a:p>
          <a:p>
            <a:endParaRPr lang="en-US" dirty="0"/>
          </a:p>
          <a:p>
            <a:endParaRPr lang="en-US" dirty="0"/>
          </a:p>
        </p:txBody>
      </p:sp>
    </p:spTree>
    <p:extLst>
      <p:ext uri="{BB962C8B-B14F-4D97-AF65-F5344CB8AC3E}">
        <p14:creationId xmlns:p14="http://schemas.microsoft.com/office/powerpoint/2010/main" val="36810245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2A98-199A-4FBE-9DAB-9D9D7E0F2B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362376-8D9F-419F-B046-8491CDF46422}"/>
              </a:ext>
            </a:extLst>
          </p:cNvPr>
          <p:cNvSpPr>
            <a:spLocks noGrp="1"/>
          </p:cNvSpPr>
          <p:nvPr>
            <p:ph idx="1"/>
          </p:nvPr>
        </p:nvSpPr>
        <p:spPr/>
        <p:txBody>
          <a:bodyPr/>
          <a:lstStyle/>
          <a:p>
            <a:r>
              <a:rPr lang="en-US" dirty="0"/>
              <a:t>Galileo never really accepted his condemnation. </a:t>
            </a:r>
          </a:p>
          <a:p>
            <a:r>
              <a:rPr lang="en-US" dirty="0"/>
              <a:t>In 1632, he published his most famous work, Dialogue on the Two Chief World System: Ptolemaic and Copernican (written in Italian, not Latin). </a:t>
            </a:r>
          </a:p>
          <a:p>
            <a:endParaRPr lang="en-US" dirty="0"/>
          </a:p>
          <a:p>
            <a:endParaRPr lang="en-US" dirty="0"/>
          </a:p>
        </p:txBody>
      </p:sp>
    </p:spTree>
    <p:extLst>
      <p:ext uri="{BB962C8B-B14F-4D97-AF65-F5344CB8AC3E}">
        <p14:creationId xmlns:p14="http://schemas.microsoft.com/office/powerpoint/2010/main" val="4263221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9191C-61B5-4658-9FEB-1CA45BC5142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96AA8C-E0DA-46ED-BC9B-3AB44E8459E0}"/>
              </a:ext>
            </a:extLst>
          </p:cNvPr>
          <p:cNvSpPr>
            <a:spLocks noGrp="1"/>
          </p:cNvSpPr>
          <p:nvPr>
            <p:ph idx="1"/>
          </p:nvPr>
        </p:nvSpPr>
        <p:spPr/>
        <p:txBody>
          <a:bodyPr/>
          <a:lstStyle/>
          <a:p>
            <a:r>
              <a:rPr lang="en-US" dirty="0"/>
              <a:t>The cosmological views of the Late Middle Ages had been built on a synthesis of the ideas of…</a:t>
            </a:r>
          </a:p>
          <a:p>
            <a:pPr lvl="1"/>
            <a:r>
              <a:rPr lang="en-US" dirty="0"/>
              <a:t>Aristotle</a:t>
            </a:r>
          </a:p>
          <a:p>
            <a:pPr lvl="1"/>
            <a:r>
              <a:rPr lang="en-US" dirty="0"/>
              <a:t>Claudius Ptolemy (the greatest astronomer of antiquity, who lived in the second century A.D.) </a:t>
            </a:r>
          </a:p>
          <a:p>
            <a:pPr lvl="1"/>
            <a:r>
              <a:rPr lang="en-US" dirty="0"/>
              <a:t>Christian theology </a:t>
            </a:r>
          </a:p>
          <a:p>
            <a:pPr lvl="1"/>
            <a:endParaRPr lang="en-US" dirty="0"/>
          </a:p>
        </p:txBody>
      </p:sp>
    </p:spTree>
    <p:extLst>
      <p:ext uri="{BB962C8B-B14F-4D97-AF65-F5344CB8AC3E}">
        <p14:creationId xmlns:p14="http://schemas.microsoft.com/office/powerpoint/2010/main" val="21150137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9671E-C4F9-44C0-B530-404B188FD5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1BD37C8-1869-4898-8729-D0C8299ED994}"/>
              </a:ext>
            </a:extLst>
          </p:cNvPr>
          <p:cNvSpPr>
            <a:spLocks noGrp="1"/>
          </p:cNvSpPr>
          <p:nvPr>
            <p:ph idx="1"/>
          </p:nvPr>
        </p:nvSpPr>
        <p:spPr/>
        <p:txBody>
          <a:bodyPr/>
          <a:lstStyle/>
          <a:p>
            <a:r>
              <a:rPr lang="en-US" dirty="0"/>
              <a:t>Galileo was dragged once more before the Inquisition in 1633, found guilty of teaching the condemned Copernican system, and forced to recant his errors. </a:t>
            </a:r>
          </a:p>
          <a:p>
            <a:endParaRPr lang="en-US" dirty="0"/>
          </a:p>
          <a:p>
            <a:r>
              <a:rPr lang="en-US" dirty="0"/>
              <a:t>Placed under house arrest on his estate near Florence, he spent the remaining eight years of his life studying mechanics – The Aristotelian conception, which dominated the late medieval world, held that an object remained at rest unless a force was applied against it. </a:t>
            </a:r>
          </a:p>
        </p:txBody>
      </p:sp>
    </p:spTree>
    <p:extLst>
      <p:ext uri="{BB962C8B-B14F-4D97-AF65-F5344CB8AC3E}">
        <p14:creationId xmlns:p14="http://schemas.microsoft.com/office/powerpoint/2010/main" val="41920617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BA5B2-CBF2-4EB8-84C6-92A540D3F9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55CA2E-A169-4055-9937-7F87CE951CD5}"/>
              </a:ext>
            </a:extLst>
          </p:cNvPr>
          <p:cNvSpPr>
            <a:spLocks noGrp="1"/>
          </p:cNvSpPr>
          <p:nvPr>
            <p:ph idx="1"/>
          </p:nvPr>
        </p:nvSpPr>
        <p:spPr/>
        <p:txBody>
          <a:bodyPr/>
          <a:lstStyle/>
          <a:p>
            <a:r>
              <a:rPr lang="en-US" dirty="0"/>
              <a:t>Galileo made two contributions to the problem of motion.</a:t>
            </a:r>
          </a:p>
          <a:p>
            <a:pPr lvl="1"/>
            <a:r>
              <a:rPr lang="en-US" dirty="0"/>
              <a:t>1. he demonstrated by experiments that if a uniform force was applied to an object, it would move at an accelerated speed rather than a constant speed. </a:t>
            </a:r>
          </a:p>
          <a:p>
            <a:pPr lvl="1"/>
            <a:r>
              <a:rPr lang="en-US" dirty="0"/>
              <a:t>2. discovered the principle of inertia when he argued that a body in motion continues in motion forever unless deflected by an external force. </a:t>
            </a:r>
          </a:p>
        </p:txBody>
      </p:sp>
    </p:spTree>
    <p:extLst>
      <p:ext uri="{BB962C8B-B14F-4D97-AF65-F5344CB8AC3E}">
        <p14:creationId xmlns:p14="http://schemas.microsoft.com/office/powerpoint/2010/main" val="1801272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2791E-1426-4DBB-B256-4FB2F186C4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05002A7-FD1D-45ED-9F2A-56B56A72578F}"/>
              </a:ext>
            </a:extLst>
          </p:cNvPr>
          <p:cNvSpPr>
            <a:spLocks noGrp="1"/>
          </p:cNvSpPr>
          <p:nvPr>
            <p:ph idx="1"/>
          </p:nvPr>
        </p:nvSpPr>
        <p:spPr/>
        <p:txBody>
          <a:bodyPr/>
          <a:lstStyle/>
          <a:p>
            <a:r>
              <a:rPr lang="en-US" dirty="0"/>
              <a:t>The condemnation of Galileo by the </a:t>
            </a:r>
            <a:r>
              <a:rPr lang="en-US" dirty="0" err="1"/>
              <a:t>Inquistition</a:t>
            </a:r>
            <a:r>
              <a:rPr lang="en-US" dirty="0"/>
              <a:t> seriously hampered further scientific work in Italy. </a:t>
            </a:r>
          </a:p>
          <a:p>
            <a:endParaRPr lang="en-US" dirty="0"/>
          </a:p>
          <a:p>
            <a:r>
              <a:rPr lang="en-US" dirty="0"/>
              <a:t>Leadership in science now passed to the northern countries, especially England, France, and the Dutch Netherlands. </a:t>
            </a:r>
          </a:p>
        </p:txBody>
      </p:sp>
    </p:spTree>
    <p:extLst>
      <p:ext uri="{BB962C8B-B14F-4D97-AF65-F5344CB8AC3E}">
        <p14:creationId xmlns:p14="http://schemas.microsoft.com/office/powerpoint/2010/main" val="33762528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562E5-F3A8-4EB3-805E-23B112C484FC}"/>
              </a:ext>
            </a:extLst>
          </p:cNvPr>
          <p:cNvSpPr>
            <a:spLocks noGrp="1"/>
          </p:cNvSpPr>
          <p:nvPr>
            <p:ph type="title"/>
          </p:nvPr>
        </p:nvSpPr>
        <p:spPr/>
        <p:txBody>
          <a:bodyPr/>
          <a:lstStyle/>
          <a:p>
            <a:r>
              <a:rPr lang="en-US" dirty="0"/>
              <a:t>Isaac Newton (1642-1727)</a:t>
            </a:r>
          </a:p>
        </p:txBody>
      </p:sp>
      <p:sp>
        <p:nvSpPr>
          <p:cNvPr id="3" name="Content Placeholder 2">
            <a:extLst>
              <a:ext uri="{FF2B5EF4-FFF2-40B4-BE49-F238E27FC236}">
                <a16:creationId xmlns:a16="http://schemas.microsoft.com/office/drawing/2014/main" id="{AE88D2D0-89DF-487E-8256-B6A229ED31FF}"/>
              </a:ext>
            </a:extLst>
          </p:cNvPr>
          <p:cNvSpPr>
            <a:spLocks noGrp="1"/>
          </p:cNvSpPr>
          <p:nvPr>
            <p:ph idx="1"/>
          </p:nvPr>
        </p:nvSpPr>
        <p:spPr/>
        <p:txBody>
          <a:bodyPr/>
          <a:lstStyle/>
          <a:p>
            <a:r>
              <a:rPr lang="en-US" dirty="0"/>
              <a:t>Attended  Cambridge University </a:t>
            </a:r>
          </a:p>
          <a:p>
            <a:r>
              <a:rPr lang="en-US" dirty="0"/>
              <a:t>Inaugurated his work on the law of universal gravitation. </a:t>
            </a:r>
          </a:p>
          <a:p>
            <a:r>
              <a:rPr lang="en-US" dirty="0"/>
              <a:t>Two years after his return to Cambridge in 1669, after a plague scare, he accepted a chair in mathematics at the university. </a:t>
            </a:r>
          </a:p>
          <a:p>
            <a:r>
              <a:rPr lang="en-US" dirty="0"/>
              <a:t>Wrote Principia</a:t>
            </a:r>
          </a:p>
          <a:p>
            <a:r>
              <a:rPr lang="en-US" dirty="0"/>
              <a:t>Became warden of the royal mint and was advanced to master of the mint by 1699. </a:t>
            </a:r>
          </a:p>
          <a:p>
            <a:r>
              <a:rPr lang="en-US" dirty="0"/>
              <a:t>He remained extremely interested in aspects of the occult world. </a:t>
            </a:r>
          </a:p>
        </p:txBody>
      </p:sp>
    </p:spTree>
    <p:extLst>
      <p:ext uri="{BB962C8B-B14F-4D97-AF65-F5344CB8AC3E}">
        <p14:creationId xmlns:p14="http://schemas.microsoft.com/office/powerpoint/2010/main" val="25977087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83FB6-75FF-4D66-9F8E-8514CFDBAE5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54CBA94-73BD-4DA4-94C2-91485F9F9B24}"/>
              </a:ext>
            </a:extLst>
          </p:cNvPr>
          <p:cNvSpPr>
            <a:spLocks noGrp="1"/>
          </p:cNvSpPr>
          <p:nvPr>
            <p:ph idx="1"/>
          </p:nvPr>
        </p:nvSpPr>
        <p:spPr/>
        <p:txBody>
          <a:bodyPr/>
          <a:lstStyle/>
          <a:p>
            <a:r>
              <a:rPr lang="en-US" dirty="0"/>
              <a:t>Newton’s major work, the “hinge point of modern scientific thought,” was his </a:t>
            </a:r>
            <a:r>
              <a:rPr lang="en-US" i="1" dirty="0"/>
              <a:t>Mathematical Principles of Natural Philosophy</a:t>
            </a:r>
            <a:r>
              <a:rPr lang="en-US" dirty="0"/>
              <a:t>, known simple as the </a:t>
            </a:r>
            <a:r>
              <a:rPr lang="en-US" i="1" dirty="0"/>
              <a:t>Principia</a:t>
            </a:r>
            <a:r>
              <a:rPr lang="en-US" dirty="0"/>
              <a:t>, by the first word of its Latin title. </a:t>
            </a:r>
          </a:p>
          <a:p>
            <a:r>
              <a:rPr lang="en-US" dirty="0"/>
              <a:t>Newton spelled out the mathematical proofs demonstrating his universal law of gravitation. </a:t>
            </a:r>
          </a:p>
          <a:p>
            <a:endParaRPr lang="en-US" dirty="0"/>
          </a:p>
          <a:p>
            <a:r>
              <a:rPr lang="en-US" dirty="0"/>
              <a:t>Newton’s work was the culmination of the theories of Copernicus, Kepler, and Galileo. </a:t>
            </a:r>
          </a:p>
          <a:p>
            <a:r>
              <a:rPr lang="en-US" dirty="0"/>
              <a:t>Until Newton, no one had pieced together a coherent synthesis for a new cosmology. </a:t>
            </a:r>
          </a:p>
        </p:txBody>
      </p:sp>
    </p:spTree>
    <p:extLst>
      <p:ext uri="{BB962C8B-B14F-4D97-AF65-F5344CB8AC3E}">
        <p14:creationId xmlns:p14="http://schemas.microsoft.com/office/powerpoint/2010/main" val="12488929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C766F-6B78-44D6-A200-631E7400B67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5FB3AF2-E497-4690-A55D-7E7A603DBE01}"/>
              </a:ext>
            </a:extLst>
          </p:cNvPr>
          <p:cNvSpPr>
            <a:spLocks noGrp="1"/>
          </p:cNvSpPr>
          <p:nvPr>
            <p:ph idx="1"/>
          </p:nvPr>
        </p:nvSpPr>
        <p:spPr/>
        <p:txBody>
          <a:bodyPr/>
          <a:lstStyle/>
          <a:p>
            <a:r>
              <a:rPr lang="en-US" dirty="0"/>
              <a:t>In the first book of Principia, Newton defined the basic concepts of mechanics by elaborating the three laws of motion:</a:t>
            </a:r>
          </a:p>
          <a:p>
            <a:pPr marL="0" indent="0">
              <a:buNone/>
            </a:pPr>
            <a:endParaRPr lang="en-US" dirty="0"/>
          </a:p>
          <a:p>
            <a:pPr lvl="1"/>
            <a:r>
              <a:rPr lang="en-US" i="1" dirty="0"/>
              <a:t>Every object continues in a state of rest or uniform motion in a straight line unless deflected by a force.</a:t>
            </a:r>
          </a:p>
          <a:p>
            <a:pPr lvl="1"/>
            <a:r>
              <a:rPr lang="en-US" i="1" dirty="0"/>
              <a:t>The rate of change of motion of an object is proportion to the force acting on it.</a:t>
            </a:r>
          </a:p>
          <a:p>
            <a:pPr lvl="1"/>
            <a:r>
              <a:rPr lang="en-US" i="1" dirty="0"/>
              <a:t>To every action there is always an equal and opposite reaction. </a:t>
            </a:r>
          </a:p>
        </p:txBody>
      </p:sp>
    </p:spTree>
    <p:extLst>
      <p:ext uri="{BB962C8B-B14F-4D97-AF65-F5344CB8AC3E}">
        <p14:creationId xmlns:p14="http://schemas.microsoft.com/office/powerpoint/2010/main" val="24393604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D7301-44BE-4440-8357-7261774548D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5DB91E-17A4-451B-97BD-1085C969AD54}"/>
              </a:ext>
            </a:extLst>
          </p:cNvPr>
          <p:cNvSpPr>
            <a:spLocks noGrp="1"/>
          </p:cNvSpPr>
          <p:nvPr>
            <p:ph idx="1"/>
          </p:nvPr>
        </p:nvSpPr>
        <p:spPr/>
        <p:txBody>
          <a:bodyPr/>
          <a:lstStyle/>
          <a:p>
            <a:r>
              <a:rPr lang="en-US" dirty="0"/>
              <a:t>Integral to his whole argument was the universal law of gravitation, which explained why the planetary bodies did not go off in straight lines but continued in elliptical orbits about the sun. </a:t>
            </a:r>
          </a:p>
          <a:p>
            <a:endParaRPr lang="en-US" dirty="0"/>
          </a:p>
          <a:p>
            <a:r>
              <a:rPr lang="en-US" dirty="0"/>
              <a:t>Newton explained that every object in the universe was attracted to every other object with a force (that is, gravity) that is directly proportional to the product of their masses and inversely proportional to the square of the distances between them. </a:t>
            </a:r>
          </a:p>
          <a:p>
            <a:pPr lvl="1"/>
            <a:r>
              <a:rPr lang="en-US" dirty="0"/>
              <a:t>The secrets of the natural world could be known by </a:t>
            </a:r>
            <a:r>
              <a:rPr lang="en-US"/>
              <a:t>human investigations. </a:t>
            </a:r>
            <a:endParaRPr lang="en-US" dirty="0"/>
          </a:p>
        </p:txBody>
      </p:sp>
    </p:spTree>
    <p:extLst>
      <p:ext uri="{BB962C8B-B14F-4D97-AF65-F5344CB8AC3E}">
        <p14:creationId xmlns:p14="http://schemas.microsoft.com/office/powerpoint/2010/main" val="2986148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04F01-2C0C-4E9D-B06F-AE00BFFC87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0AA04AF-184E-4109-A0EE-056E6F93CE6B}"/>
              </a:ext>
            </a:extLst>
          </p:cNvPr>
          <p:cNvSpPr>
            <a:spLocks noGrp="1"/>
          </p:cNvSpPr>
          <p:nvPr>
            <p:ph idx="1"/>
          </p:nvPr>
        </p:nvSpPr>
        <p:spPr/>
        <p:txBody>
          <a:bodyPr/>
          <a:lstStyle/>
          <a:p>
            <a:r>
              <a:rPr lang="en-US" dirty="0"/>
              <a:t>In the resulting Ptolemaic or geocentric conception, the universe was seen as a series of concentric spheres with a fixed motionless earth at its center. </a:t>
            </a:r>
          </a:p>
          <a:p>
            <a:endParaRPr lang="en-US" dirty="0"/>
          </a:p>
          <a:p>
            <a:r>
              <a:rPr lang="en-US" dirty="0"/>
              <a:t>Composed of the material substance of earth, air, fire, and water, the earth was imperfect and constantly changing. </a:t>
            </a:r>
          </a:p>
          <a:p>
            <a:endParaRPr lang="en-US" dirty="0"/>
          </a:p>
          <a:p>
            <a:r>
              <a:rPr lang="en-US" dirty="0"/>
              <a:t>The spheres that surrounded the earth were made of a crystalline, transparent substance and moved in a circular orbits around the earth. </a:t>
            </a:r>
          </a:p>
        </p:txBody>
      </p:sp>
    </p:spTree>
    <p:extLst>
      <p:ext uri="{BB962C8B-B14F-4D97-AF65-F5344CB8AC3E}">
        <p14:creationId xmlns:p14="http://schemas.microsoft.com/office/powerpoint/2010/main" val="2467540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8A6C1-74AA-4418-9B44-727864049CD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971148E-186B-46B3-9510-CD5E57AAFEBD}"/>
              </a:ext>
            </a:extLst>
          </p:cNvPr>
          <p:cNvSpPr>
            <a:spLocks noGrp="1"/>
          </p:cNvSpPr>
          <p:nvPr>
            <p:ph idx="1"/>
          </p:nvPr>
        </p:nvSpPr>
        <p:spPr/>
        <p:txBody>
          <a:bodyPr>
            <a:normAutofit lnSpcReduction="10000"/>
          </a:bodyPr>
          <a:lstStyle/>
          <a:p>
            <a:r>
              <a:rPr lang="en-US" dirty="0"/>
              <a:t>Circular movement, according to Aristotle, was the most “perfect” kind of motion and hence appropriate for the “perfect” heavenly bodies thought to consist of nonmaterial, incorruptible “quintessence.” </a:t>
            </a:r>
          </a:p>
          <a:p>
            <a:endParaRPr lang="en-US" dirty="0"/>
          </a:p>
          <a:p>
            <a:pPr lvl="1"/>
            <a:r>
              <a:rPr lang="en-US" dirty="0"/>
              <a:t>Heavenly bodies, pure orbs of light, were embedded in the moving, concentric spheres and in 1500 numbered ten. </a:t>
            </a:r>
          </a:p>
          <a:p>
            <a:pPr lvl="1"/>
            <a:r>
              <a:rPr lang="en-US" dirty="0"/>
              <a:t>Working outward from the earth, eight spheres contained the moon, Mercury,  Venus, the sun, Mars, Jupiter, Saturn, and the fixed stars. </a:t>
            </a:r>
          </a:p>
          <a:p>
            <a:pPr lvl="1"/>
            <a:r>
              <a:rPr lang="en-US" dirty="0"/>
              <a:t>The ninth sphere imparted to the eighth sphere of the fixed stars its motion, and tenth sphere was frequently described as the prime mover that moved itself and imparted motion to the other spheres. </a:t>
            </a:r>
          </a:p>
          <a:p>
            <a:pPr lvl="1"/>
            <a:endParaRPr lang="en-US" dirty="0"/>
          </a:p>
        </p:txBody>
      </p:sp>
    </p:spTree>
    <p:extLst>
      <p:ext uri="{BB962C8B-B14F-4D97-AF65-F5344CB8AC3E}">
        <p14:creationId xmlns:p14="http://schemas.microsoft.com/office/powerpoint/2010/main" val="594335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693E9-4D32-42F0-893A-D87997C295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2383DFC-A677-43E6-8EBE-D90E87C5C1AF}"/>
              </a:ext>
            </a:extLst>
          </p:cNvPr>
          <p:cNvSpPr>
            <a:spLocks noGrp="1"/>
          </p:cNvSpPr>
          <p:nvPr>
            <p:ph idx="1"/>
          </p:nvPr>
        </p:nvSpPr>
        <p:spPr/>
        <p:txBody>
          <a:bodyPr/>
          <a:lstStyle/>
          <a:p>
            <a:pPr lvl="1"/>
            <a:r>
              <a:rPr lang="en-US" dirty="0"/>
              <a:t>Beyond the tenth sphere was the Empyrean Heaven- the location of God and all the saved souls. </a:t>
            </a:r>
          </a:p>
          <a:p>
            <a:pPr lvl="2"/>
            <a:r>
              <a:rPr lang="en-US" dirty="0"/>
              <a:t>This Christianized </a:t>
            </a:r>
            <a:r>
              <a:rPr lang="en-US" dirty="0" err="1"/>
              <a:t>Ptolemicaic</a:t>
            </a:r>
            <a:r>
              <a:rPr lang="en-US" dirty="0"/>
              <a:t> universe, then, was a finite one. </a:t>
            </a:r>
          </a:p>
          <a:p>
            <a:pPr lvl="2"/>
            <a:r>
              <a:rPr lang="en-US" dirty="0"/>
              <a:t>It had a fixed outer boundary in harmony with Christian thought and expectations. </a:t>
            </a:r>
          </a:p>
          <a:p>
            <a:pPr lvl="2"/>
            <a:r>
              <a:rPr lang="en-US" dirty="0"/>
              <a:t>God and the saved souls were at one end of the universe while humans at the center.</a:t>
            </a:r>
          </a:p>
          <a:p>
            <a:pPr lvl="2"/>
            <a:r>
              <a:rPr lang="en-US" dirty="0"/>
              <a:t>They had been given power over the earth, but their real purpose was to achieve salvation. </a:t>
            </a:r>
          </a:p>
        </p:txBody>
      </p:sp>
    </p:spTree>
    <p:extLst>
      <p:ext uri="{BB962C8B-B14F-4D97-AF65-F5344CB8AC3E}">
        <p14:creationId xmlns:p14="http://schemas.microsoft.com/office/powerpoint/2010/main" val="2964572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69986-80B5-4400-960B-A9AF2EDEAA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4432DEF-2846-4BED-A880-399C2F5DBAED}"/>
              </a:ext>
            </a:extLst>
          </p:cNvPr>
          <p:cNvSpPr>
            <a:spLocks noGrp="1"/>
          </p:cNvSpPr>
          <p:nvPr>
            <p:ph idx="1"/>
          </p:nvPr>
        </p:nvSpPr>
        <p:spPr/>
        <p:txBody>
          <a:bodyPr/>
          <a:lstStyle/>
          <a:p>
            <a:r>
              <a:rPr lang="en-US" dirty="0"/>
              <a:t>The conception of the universe, however, did not satisfy professional astronomers, who wished to ascertain the precise paths of the heavenly bodies across the sky. </a:t>
            </a:r>
          </a:p>
        </p:txBody>
      </p:sp>
    </p:spTree>
    <p:extLst>
      <p:ext uri="{BB962C8B-B14F-4D97-AF65-F5344CB8AC3E}">
        <p14:creationId xmlns:p14="http://schemas.microsoft.com/office/powerpoint/2010/main" val="1772133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C66F8-4E92-4316-AEDB-70D480DAD960}"/>
              </a:ext>
            </a:extLst>
          </p:cNvPr>
          <p:cNvSpPr>
            <a:spLocks noGrp="1"/>
          </p:cNvSpPr>
          <p:nvPr>
            <p:ph type="title"/>
          </p:nvPr>
        </p:nvSpPr>
        <p:spPr/>
        <p:txBody>
          <a:bodyPr/>
          <a:lstStyle/>
          <a:p>
            <a:r>
              <a:rPr lang="en-US" dirty="0"/>
              <a:t>Copernicus </a:t>
            </a:r>
          </a:p>
        </p:txBody>
      </p:sp>
      <p:sp>
        <p:nvSpPr>
          <p:cNvPr id="3" name="Content Placeholder 2">
            <a:extLst>
              <a:ext uri="{FF2B5EF4-FFF2-40B4-BE49-F238E27FC236}">
                <a16:creationId xmlns:a16="http://schemas.microsoft.com/office/drawing/2014/main" id="{43A71C8D-0613-4819-8917-41413AC66316}"/>
              </a:ext>
            </a:extLst>
          </p:cNvPr>
          <p:cNvSpPr>
            <a:spLocks noGrp="1"/>
          </p:cNvSpPr>
          <p:nvPr>
            <p:ph idx="1"/>
          </p:nvPr>
        </p:nvSpPr>
        <p:spPr/>
        <p:txBody>
          <a:bodyPr/>
          <a:lstStyle/>
          <a:p>
            <a:r>
              <a:rPr lang="en-US" dirty="0"/>
              <a:t>Nicolaus Copernicus (1473-1543)</a:t>
            </a:r>
          </a:p>
          <a:p>
            <a:pPr lvl="1"/>
            <a:r>
              <a:rPr lang="en-US" dirty="0"/>
              <a:t>Studied both mathematics and astronomy first at Krakow in his native Poland and later at the Italian universities of Bologna and Padua. </a:t>
            </a:r>
          </a:p>
          <a:p>
            <a:pPr lvl="1"/>
            <a:r>
              <a:rPr lang="en-US" dirty="0"/>
              <a:t>He had been award of ancient views that contradicted the Ptolemaic, earth-centered conception of the universe. </a:t>
            </a:r>
          </a:p>
          <a:p>
            <a:pPr lvl="1"/>
            <a:r>
              <a:rPr lang="en-US" dirty="0"/>
              <a:t>1506-1530, he completed the manuscript of his famous book, </a:t>
            </a:r>
            <a:r>
              <a:rPr lang="en-US" i="1" dirty="0"/>
              <a:t>On the Revolutions of the Heavenly Spheres</a:t>
            </a:r>
            <a:r>
              <a:rPr lang="en-US" dirty="0"/>
              <a:t>, but his own timidity and fear of ridicule from fellow astronomers kept him from publishing it until May 1543, shortly before his death. </a:t>
            </a:r>
          </a:p>
        </p:txBody>
      </p:sp>
    </p:spTree>
    <p:extLst>
      <p:ext uri="{BB962C8B-B14F-4D97-AF65-F5344CB8AC3E}">
        <p14:creationId xmlns:p14="http://schemas.microsoft.com/office/powerpoint/2010/main" val="819996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92522-251C-4C80-BF3B-EF4F528A51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DE741B-CADB-4D46-86D1-C2A0F4D6D9B5}"/>
              </a:ext>
            </a:extLst>
          </p:cNvPr>
          <p:cNvSpPr>
            <a:spLocks noGrp="1"/>
          </p:cNvSpPr>
          <p:nvPr>
            <p:ph idx="1"/>
          </p:nvPr>
        </p:nvSpPr>
        <p:spPr>
          <a:xfrm>
            <a:off x="1251678" y="2286001"/>
            <a:ext cx="10178322" cy="4306185"/>
          </a:xfrm>
        </p:spPr>
        <p:txBody>
          <a:bodyPr>
            <a:normAutofit/>
          </a:bodyPr>
          <a:lstStyle/>
          <a:p>
            <a:pPr lvl="1"/>
            <a:r>
              <a:rPr lang="en-US" dirty="0"/>
              <a:t>Copernicus was not an accomplished observational astronomer. </a:t>
            </a:r>
          </a:p>
          <a:p>
            <a:pPr lvl="1"/>
            <a:r>
              <a:rPr lang="en-US" dirty="0"/>
              <a:t>He was a mathematician who felt that Ptolemy’s geocentric system was too complicated and failed to accord with the observed motions of the heavenly bodies. </a:t>
            </a:r>
          </a:p>
          <a:p>
            <a:pPr lvl="1"/>
            <a:r>
              <a:rPr lang="en-US" dirty="0"/>
              <a:t>Hoped his heliocentric or sun-centered conception would offer a simpler and more accurate explanation. </a:t>
            </a:r>
          </a:p>
          <a:p>
            <a:pPr lvl="1"/>
            <a:r>
              <a:rPr lang="en-US" dirty="0"/>
              <a:t>Argued that the universe consisted of eight spheres of the fixed stars at rest in the eighth sphere. </a:t>
            </a:r>
          </a:p>
          <a:p>
            <a:pPr lvl="1"/>
            <a:r>
              <a:rPr lang="en-US" dirty="0"/>
              <a:t>The planets revolved around the sun in the order of Mercury, Venus, the earth, Mars, Jupiter, and Saturn. </a:t>
            </a:r>
          </a:p>
          <a:p>
            <a:pPr lvl="1"/>
            <a:r>
              <a:rPr lang="en-US" dirty="0"/>
              <a:t>The moon however, revolved around the earth. </a:t>
            </a:r>
          </a:p>
          <a:p>
            <a:pPr lvl="1"/>
            <a:r>
              <a:rPr lang="en-US" dirty="0"/>
              <a:t>What appeared to be the movement of the sun and the fixed stars around the earth was really explained by the daily rotation of the earth on its axis and the journey of the earth around the sun each year. </a:t>
            </a:r>
          </a:p>
        </p:txBody>
      </p:sp>
    </p:spTree>
    <p:extLst>
      <p:ext uri="{BB962C8B-B14F-4D97-AF65-F5344CB8AC3E}">
        <p14:creationId xmlns:p14="http://schemas.microsoft.com/office/powerpoint/2010/main" val="1263329776"/>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529</TotalTime>
  <Words>2150</Words>
  <Application>Microsoft Office PowerPoint</Application>
  <PresentationFormat>Widescreen</PresentationFormat>
  <Paragraphs>130</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Gill Sans MT</vt:lpstr>
      <vt:lpstr>Impact</vt:lpstr>
      <vt:lpstr>Badge</vt:lpstr>
      <vt:lpstr>Chapter 16 Section 2: Toward a new heaven: a revolution in astronomy  </vt:lpstr>
      <vt:lpstr>PowerPoint Presentation</vt:lpstr>
      <vt:lpstr>PowerPoint Presentation</vt:lpstr>
      <vt:lpstr>PowerPoint Presentation</vt:lpstr>
      <vt:lpstr>PowerPoint Presentation</vt:lpstr>
      <vt:lpstr>PowerPoint Presentation</vt:lpstr>
      <vt:lpstr>PowerPoint Presentation</vt:lpstr>
      <vt:lpstr>Copernicus </vt:lpstr>
      <vt:lpstr>PowerPoint Presentation</vt:lpstr>
      <vt:lpstr>PowerPoint Presentation</vt:lpstr>
      <vt:lpstr>PowerPoint Presentation</vt:lpstr>
      <vt:lpstr>PowerPoint Presentation</vt:lpstr>
      <vt:lpstr>Brahe and kepler </vt:lpstr>
      <vt:lpstr>PowerPoint Presentation</vt:lpstr>
      <vt:lpstr>Tycho Brahe (1546-1601) </vt:lpstr>
      <vt:lpstr>PowerPoint Presentation</vt:lpstr>
      <vt:lpstr>Johannes Kepler (1571-1630) </vt:lpstr>
      <vt:lpstr>PowerPoint Presentation</vt:lpstr>
      <vt:lpstr>PowerPoint Presentation</vt:lpstr>
      <vt:lpstr>PowerPoint Presentation</vt:lpstr>
      <vt:lpstr>PowerPoint Presentation</vt:lpstr>
      <vt:lpstr>PowerPoint Presentation</vt:lpstr>
      <vt:lpstr>PowerPoint Presentation</vt:lpstr>
      <vt:lpstr>Galileo Galilei (1564-1642)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Isaac Newton (1642-1727)</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16 Section 2: Toward a new heaven: a revolution in astronomy  </dc:title>
  <dc:creator>Tyler Moudry</dc:creator>
  <cp:lastModifiedBy>Tyler Moudry</cp:lastModifiedBy>
  <cp:revision>16</cp:revision>
  <dcterms:created xsi:type="dcterms:W3CDTF">2018-11-12T17:00:09Z</dcterms:created>
  <dcterms:modified xsi:type="dcterms:W3CDTF">2018-11-13T01:49:30Z</dcterms:modified>
</cp:coreProperties>
</file>