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4" d="100"/>
          <a:sy n="84" d="100"/>
        </p:scale>
        <p:origin x="12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11/14/2018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11/14/2018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11/14/2018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11/14/2018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11/14/2018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330A6-2921-43CA-932D-7FA3061F2781}"/>
              </a:ext>
            </a:extLst>
          </p:cNvPr>
          <p:cNvSpPr>
            <a:spLocks noGrp="1"/>
          </p:cNvSpPr>
          <p:nvPr>
            <p:ph type="ctrTitle"/>
          </p:nvPr>
        </p:nvSpPr>
        <p:spPr/>
        <p:txBody>
          <a:bodyPr/>
          <a:lstStyle/>
          <a:p>
            <a:r>
              <a:rPr lang="en-US" sz="5400" dirty="0"/>
              <a:t>AP European History</a:t>
            </a:r>
            <a:br>
              <a:rPr lang="en-US" sz="5400" dirty="0"/>
            </a:br>
            <a:r>
              <a:rPr lang="en-US" sz="5400" dirty="0"/>
              <a:t>Chapter 16</a:t>
            </a:r>
            <a:br>
              <a:rPr lang="en-US" dirty="0"/>
            </a:br>
            <a:r>
              <a:rPr lang="en-US" sz="2400" dirty="0"/>
              <a:t>Toward a new heaven and a new earth: the scientific revolution and the emergence of modern science</a:t>
            </a:r>
            <a:endParaRPr lang="en-US" dirty="0"/>
          </a:p>
        </p:txBody>
      </p:sp>
      <p:sp>
        <p:nvSpPr>
          <p:cNvPr id="3" name="Subtitle 2">
            <a:extLst>
              <a:ext uri="{FF2B5EF4-FFF2-40B4-BE49-F238E27FC236}">
                <a16:creationId xmlns:a16="http://schemas.microsoft.com/office/drawing/2014/main" id="{DFCC4731-B0DB-4F00-8CEE-601266681EE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7805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417B9-5F85-4914-83F0-87B52DA849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CE4B68-9008-4A10-99EE-8731ABA04F49}"/>
              </a:ext>
            </a:extLst>
          </p:cNvPr>
          <p:cNvSpPr>
            <a:spLocks noGrp="1"/>
          </p:cNvSpPr>
          <p:nvPr>
            <p:ph idx="1"/>
          </p:nvPr>
        </p:nvSpPr>
        <p:spPr/>
        <p:txBody>
          <a:bodyPr>
            <a:normAutofit/>
          </a:bodyPr>
          <a:lstStyle/>
          <a:p>
            <a:r>
              <a:rPr lang="en-US" sz="2800" b="1" dirty="0"/>
              <a:t>The Fifteenth and Sixteenth Centuries </a:t>
            </a:r>
          </a:p>
          <a:p>
            <a:pPr lvl="1"/>
            <a:r>
              <a:rPr lang="en-US" sz="2800" dirty="0"/>
              <a:t>witnessed a proliferation of books dedicated to machines and technology</a:t>
            </a:r>
          </a:p>
          <a:p>
            <a:pPr lvl="1"/>
            <a:r>
              <a:rPr lang="en-US" sz="2800" dirty="0"/>
              <a:t>espoused the belief that innovation in techniques was necessary. </a:t>
            </a:r>
          </a:p>
        </p:txBody>
      </p:sp>
    </p:spTree>
    <p:extLst>
      <p:ext uri="{BB962C8B-B14F-4D97-AF65-F5344CB8AC3E}">
        <p14:creationId xmlns:p14="http://schemas.microsoft.com/office/powerpoint/2010/main" val="2242145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47AA3-C39A-411F-9250-C9033602A0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293576-785B-4CD3-8E82-42CAE921ABB1}"/>
              </a:ext>
            </a:extLst>
          </p:cNvPr>
          <p:cNvSpPr>
            <a:spLocks noGrp="1"/>
          </p:cNvSpPr>
          <p:nvPr>
            <p:ph idx="1"/>
          </p:nvPr>
        </p:nvSpPr>
        <p:spPr/>
        <p:txBody>
          <a:bodyPr/>
          <a:lstStyle/>
          <a:p>
            <a:r>
              <a:rPr lang="en-US" dirty="0"/>
              <a:t>Invention of New Instruments and War Machines, such as the…</a:t>
            </a:r>
          </a:p>
          <a:p>
            <a:pPr lvl="1"/>
            <a:r>
              <a:rPr lang="en-US" b="1" i="1" dirty="0"/>
              <a:t>telescope </a:t>
            </a:r>
          </a:p>
          <a:p>
            <a:pPr lvl="1"/>
            <a:r>
              <a:rPr lang="en-US" b="1" i="1" dirty="0"/>
              <a:t>microscope</a:t>
            </a:r>
          </a:p>
          <a:p>
            <a:pPr marL="457200" lvl="1" indent="0">
              <a:buNone/>
            </a:pPr>
            <a:endParaRPr lang="en-US" dirty="0"/>
          </a:p>
          <a:p>
            <a:pPr marL="457200" lvl="1" indent="0">
              <a:buNone/>
            </a:pPr>
            <a:r>
              <a:rPr lang="en-US" dirty="0"/>
              <a:t>often made new scientific discoveries possible. </a:t>
            </a:r>
          </a:p>
        </p:txBody>
      </p:sp>
    </p:spTree>
    <p:extLst>
      <p:ext uri="{BB962C8B-B14F-4D97-AF65-F5344CB8AC3E}">
        <p14:creationId xmlns:p14="http://schemas.microsoft.com/office/powerpoint/2010/main" val="3186757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BC24-2E49-4331-AFFF-C86F7A0685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A2A67C-1A3E-417F-9312-E6E8BBFC99EA}"/>
              </a:ext>
            </a:extLst>
          </p:cNvPr>
          <p:cNvSpPr>
            <a:spLocks noGrp="1"/>
          </p:cNvSpPr>
          <p:nvPr>
            <p:ph idx="1"/>
          </p:nvPr>
        </p:nvSpPr>
        <p:spPr/>
        <p:txBody>
          <a:bodyPr>
            <a:normAutofit/>
          </a:bodyPr>
          <a:lstStyle/>
          <a:p>
            <a:r>
              <a:rPr lang="en-US" sz="2400" b="1" dirty="0"/>
              <a:t>Printing Press </a:t>
            </a:r>
          </a:p>
          <a:p>
            <a:pPr lvl="1"/>
            <a:r>
              <a:rPr lang="en-US" sz="2400" dirty="0"/>
              <a:t>Had an indirect but crucial role in spreading innovative ideas quickly and easily. </a:t>
            </a:r>
          </a:p>
        </p:txBody>
      </p:sp>
    </p:spTree>
    <p:extLst>
      <p:ext uri="{BB962C8B-B14F-4D97-AF65-F5344CB8AC3E}">
        <p14:creationId xmlns:p14="http://schemas.microsoft.com/office/powerpoint/2010/main" val="3860652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B831A-3576-4A61-B32C-7782CDE5AB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E994F7-2A4F-4DE2-BE87-64B68CF28D9E}"/>
              </a:ext>
            </a:extLst>
          </p:cNvPr>
          <p:cNvSpPr>
            <a:spLocks noGrp="1"/>
          </p:cNvSpPr>
          <p:nvPr>
            <p:ph idx="1"/>
          </p:nvPr>
        </p:nvSpPr>
        <p:spPr/>
        <p:txBody>
          <a:bodyPr/>
          <a:lstStyle/>
          <a:p>
            <a:r>
              <a:rPr lang="en-US" dirty="0"/>
              <a:t>Mathematics was promoted in the Renaissance by the rediscovery of the works of ancient mathematicians and the influence of Plato.</a:t>
            </a:r>
          </a:p>
        </p:txBody>
      </p:sp>
    </p:spTree>
    <p:extLst>
      <p:ext uri="{BB962C8B-B14F-4D97-AF65-F5344CB8AC3E}">
        <p14:creationId xmlns:p14="http://schemas.microsoft.com/office/powerpoint/2010/main" val="1124538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980C6-55FF-4825-96EA-323F39F25B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542288-EA23-4DD2-BB29-D255496DBA0C}"/>
              </a:ext>
            </a:extLst>
          </p:cNvPr>
          <p:cNvSpPr>
            <a:spLocks noGrp="1"/>
          </p:cNvSpPr>
          <p:nvPr>
            <p:ph idx="1"/>
          </p:nvPr>
        </p:nvSpPr>
        <p:spPr/>
        <p:txBody>
          <a:bodyPr/>
          <a:lstStyle/>
          <a:p>
            <a:r>
              <a:rPr lang="en-US" dirty="0"/>
              <a:t>Mathematics was applauded as the key to navigation, military science, and geography, the Renaissance also held the widespread belief that mathematics was they key to understanding the nature of things. </a:t>
            </a:r>
          </a:p>
        </p:txBody>
      </p:sp>
    </p:spTree>
    <p:extLst>
      <p:ext uri="{BB962C8B-B14F-4D97-AF65-F5344CB8AC3E}">
        <p14:creationId xmlns:p14="http://schemas.microsoft.com/office/powerpoint/2010/main" val="2247630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D9FA-E302-4B17-83DA-B8D5A2C350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6E6752-8FDB-4E22-A05C-FD64ABF8DE76}"/>
              </a:ext>
            </a:extLst>
          </p:cNvPr>
          <p:cNvSpPr>
            <a:spLocks noGrp="1"/>
          </p:cNvSpPr>
          <p:nvPr>
            <p:ph idx="1"/>
          </p:nvPr>
        </p:nvSpPr>
        <p:spPr/>
        <p:txBody>
          <a:bodyPr/>
          <a:lstStyle/>
          <a:p>
            <a:r>
              <a:rPr lang="en-US" dirty="0"/>
              <a:t>In the words of Leonardo da Vinci:  </a:t>
            </a:r>
          </a:p>
          <a:p>
            <a:pPr lvl="1"/>
            <a:r>
              <a:rPr lang="en-US" dirty="0"/>
              <a:t>“There is no certainty where one can neither apply any of the mathematical sciences nor any of those which are based upon the mathematical sciences.” </a:t>
            </a:r>
          </a:p>
        </p:txBody>
      </p:sp>
    </p:spTree>
    <p:extLst>
      <p:ext uri="{BB962C8B-B14F-4D97-AF65-F5344CB8AC3E}">
        <p14:creationId xmlns:p14="http://schemas.microsoft.com/office/powerpoint/2010/main" val="1245544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36BAC-A4A4-42D7-828F-AE956CC67A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BE6053-8752-46E2-84EA-CC2381C8C40E}"/>
              </a:ext>
            </a:extLst>
          </p:cNvPr>
          <p:cNvSpPr>
            <a:spLocks noGrp="1"/>
          </p:cNvSpPr>
          <p:nvPr>
            <p:ph idx="1"/>
          </p:nvPr>
        </p:nvSpPr>
        <p:spPr/>
        <p:txBody>
          <a:bodyPr/>
          <a:lstStyle/>
          <a:p>
            <a:r>
              <a:rPr lang="en-US" dirty="0"/>
              <a:t>Copernicus, Kepler, Galileo, and Newton were all great mathematicians who believed that the secrets of nature were written in the language of mathematics. </a:t>
            </a:r>
          </a:p>
        </p:txBody>
      </p:sp>
    </p:spTree>
    <p:extLst>
      <p:ext uri="{BB962C8B-B14F-4D97-AF65-F5344CB8AC3E}">
        <p14:creationId xmlns:p14="http://schemas.microsoft.com/office/powerpoint/2010/main" val="532666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94CBA-B03C-4266-A2E7-40CCAB27456D}"/>
              </a:ext>
            </a:extLst>
          </p:cNvPr>
          <p:cNvSpPr>
            <a:spLocks noGrp="1"/>
          </p:cNvSpPr>
          <p:nvPr>
            <p:ph type="title"/>
          </p:nvPr>
        </p:nvSpPr>
        <p:spPr/>
        <p:txBody>
          <a:bodyPr/>
          <a:lstStyle/>
          <a:p>
            <a:r>
              <a:rPr lang="en-US" dirty="0"/>
              <a:t>Do you believe in magic? </a:t>
            </a:r>
          </a:p>
        </p:txBody>
      </p:sp>
      <p:sp>
        <p:nvSpPr>
          <p:cNvPr id="3" name="Content Placeholder 2">
            <a:extLst>
              <a:ext uri="{FF2B5EF4-FFF2-40B4-BE49-F238E27FC236}">
                <a16:creationId xmlns:a16="http://schemas.microsoft.com/office/drawing/2014/main" id="{03D507FF-C203-4E2B-A9D5-425BE6CE410D}"/>
              </a:ext>
            </a:extLst>
          </p:cNvPr>
          <p:cNvSpPr>
            <a:spLocks noGrp="1"/>
          </p:cNvSpPr>
          <p:nvPr>
            <p:ph idx="1"/>
          </p:nvPr>
        </p:nvSpPr>
        <p:spPr/>
        <p:txBody>
          <a:bodyPr/>
          <a:lstStyle/>
          <a:p>
            <a:r>
              <a:rPr lang="en-US" dirty="0"/>
              <a:t>Another factor in the origins of the Scientific Revolution may have been magic. </a:t>
            </a:r>
          </a:p>
          <a:p>
            <a:r>
              <a:rPr lang="en-US" dirty="0"/>
              <a:t>Renaissance magic was the preserve of an intellectual elite from all of Europe. </a:t>
            </a:r>
          </a:p>
          <a:p>
            <a:endParaRPr lang="en-US" dirty="0"/>
          </a:p>
          <a:p>
            <a:r>
              <a:rPr lang="en-US" dirty="0"/>
              <a:t>By the end of the sixteenth century, Hermetic magic had become fused with alchemical thought into a single intellectual framework. </a:t>
            </a:r>
          </a:p>
          <a:p>
            <a:pPr lvl="1"/>
            <a:r>
              <a:rPr lang="en-US" dirty="0"/>
              <a:t>Humans, who it was believed also had that spark of divinity within, could use magic, especially mathematical magic, to understand and dominate the world of nature or employ the powers of nature for beneficial purposes. </a:t>
            </a:r>
          </a:p>
        </p:txBody>
      </p:sp>
    </p:spTree>
    <p:extLst>
      <p:ext uri="{BB962C8B-B14F-4D97-AF65-F5344CB8AC3E}">
        <p14:creationId xmlns:p14="http://schemas.microsoft.com/office/powerpoint/2010/main" val="573131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77011-72AB-452B-89F3-5A2DCE52A0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1B4A74-1315-467C-9C89-A40B720FC014}"/>
              </a:ext>
            </a:extLst>
          </p:cNvPr>
          <p:cNvSpPr>
            <a:spLocks noGrp="1"/>
          </p:cNvSpPr>
          <p:nvPr>
            <p:ph idx="1"/>
          </p:nvPr>
        </p:nvSpPr>
        <p:spPr/>
        <p:txBody>
          <a:bodyPr/>
          <a:lstStyle/>
          <a:p>
            <a:r>
              <a:rPr lang="en-US" dirty="0"/>
              <a:t>The histories of the Scientific frequently overlook the fact that the great names we associate with the revolution in cosmology- Copernicus, Kepler, Galileo, and Newton- all had a serious interest in Hermetic ideas and the fields of astrology and alchemy. </a:t>
            </a:r>
          </a:p>
          <a:p>
            <a:endParaRPr lang="en-US" dirty="0"/>
          </a:p>
          <a:p>
            <a:pPr lvl="1"/>
            <a:r>
              <a:rPr lang="en-US" dirty="0"/>
              <a:t>The mention of these names also reminds us of one final consideration in the origins of the Scientific Revolution: it largely resulted from the work of a handful of great intellectuals. </a:t>
            </a:r>
          </a:p>
        </p:txBody>
      </p:sp>
    </p:spTree>
    <p:extLst>
      <p:ext uri="{BB962C8B-B14F-4D97-AF65-F5344CB8AC3E}">
        <p14:creationId xmlns:p14="http://schemas.microsoft.com/office/powerpoint/2010/main" val="3388611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F555D-E78B-4C88-A04C-434EE5A161A1}"/>
              </a:ext>
            </a:extLst>
          </p:cNvPr>
          <p:cNvSpPr>
            <a:spLocks noGrp="1"/>
          </p:cNvSpPr>
          <p:nvPr>
            <p:ph type="title"/>
          </p:nvPr>
        </p:nvSpPr>
        <p:spPr/>
        <p:txBody>
          <a:bodyPr/>
          <a:lstStyle/>
          <a:p>
            <a:r>
              <a:rPr lang="en-US" dirty="0"/>
              <a:t>Focus questions</a:t>
            </a:r>
          </a:p>
        </p:txBody>
      </p:sp>
      <p:sp>
        <p:nvSpPr>
          <p:cNvPr id="3" name="Content Placeholder 2">
            <a:extLst>
              <a:ext uri="{FF2B5EF4-FFF2-40B4-BE49-F238E27FC236}">
                <a16:creationId xmlns:a16="http://schemas.microsoft.com/office/drawing/2014/main" id="{92074CBC-3352-43B3-8434-779BC1C57912}"/>
              </a:ext>
            </a:extLst>
          </p:cNvPr>
          <p:cNvSpPr>
            <a:spLocks noGrp="1"/>
          </p:cNvSpPr>
          <p:nvPr>
            <p:ph idx="1"/>
          </p:nvPr>
        </p:nvSpPr>
        <p:spPr>
          <a:xfrm>
            <a:off x="1251678" y="1137684"/>
            <a:ext cx="10592992" cy="5720317"/>
          </a:xfrm>
        </p:spPr>
        <p:txBody>
          <a:bodyPr>
            <a:normAutofit/>
          </a:bodyPr>
          <a:lstStyle/>
          <a:p>
            <a:r>
              <a:rPr lang="en-US" sz="2400" dirty="0"/>
              <a:t>What developments during the Middle Ages and the Renaissance contributed to the Scientific Revolution of the seventeenth century? </a:t>
            </a:r>
          </a:p>
          <a:p>
            <a:r>
              <a:rPr lang="en-US" sz="2400" dirty="0"/>
              <a:t>What did Copernicus, Kepler, Galileo, and Newton contribute to a new vision of the universe, and how did it differ from the Ptolemaic conception of the universe. </a:t>
            </a:r>
          </a:p>
          <a:p>
            <a:r>
              <a:rPr lang="en-US" sz="2400" dirty="0"/>
              <a:t>What role did women play in the Scientific Revolution? </a:t>
            </a:r>
          </a:p>
          <a:p>
            <a:r>
              <a:rPr lang="en-US" sz="2400" dirty="0"/>
              <a:t>What problems did the Scientific Revolution present for organized religion, and how did both the church an the emerging scientists attempt to solve these problems? </a:t>
            </a:r>
          </a:p>
          <a:p>
            <a:r>
              <a:rPr lang="en-US" sz="2400" dirty="0"/>
              <a:t>How were the ideas of the Scientific Revolution disseminated, and what impact did they have on society? </a:t>
            </a:r>
          </a:p>
          <a:p>
            <a:r>
              <a:rPr lang="en-US" sz="2400" dirty="0"/>
              <a:t>In what ways were the intellectual, political, social, and religious developments of the seventeenth century related? </a:t>
            </a:r>
          </a:p>
        </p:txBody>
      </p:sp>
    </p:spTree>
    <p:extLst>
      <p:ext uri="{BB962C8B-B14F-4D97-AF65-F5344CB8AC3E}">
        <p14:creationId xmlns:p14="http://schemas.microsoft.com/office/powerpoint/2010/main" val="1209921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49AE9-3451-4C75-9910-4FB8E084B3E8}"/>
              </a:ext>
            </a:extLst>
          </p:cNvPr>
          <p:cNvSpPr>
            <a:spLocks noGrp="1"/>
          </p:cNvSpPr>
          <p:nvPr>
            <p:ph type="title"/>
          </p:nvPr>
        </p:nvSpPr>
        <p:spPr/>
        <p:txBody>
          <a:bodyPr/>
          <a:lstStyle/>
          <a:p>
            <a:r>
              <a:rPr lang="en-US" dirty="0"/>
              <a:t>Background to the Scientific Revolution </a:t>
            </a:r>
          </a:p>
        </p:txBody>
      </p:sp>
      <p:sp>
        <p:nvSpPr>
          <p:cNvPr id="3" name="Content Placeholder 2">
            <a:extLst>
              <a:ext uri="{FF2B5EF4-FFF2-40B4-BE49-F238E27FC236}">
                <a16:creationId xmlns:a16="http://schemas.microsoft.com/office/drawing/2014/main" id="{02F09904-5F51-49C6-8B4F-531F753E61DD}"/>
              </a:ext>
            </a:extLst>
          </p:cNvPr>
          <p:cNvSpPr>
            <a:spLocks noGrp="1"/>
          </p:cNvSpPr>
          <p:nvPr>
            <p:ph idx="1"/>
          </p:nvPr>
        </p:nvSpPr>
        <p:spPr/>
        <p:txBody>
          <a:bodyPr>
            <a:normAutofit/>
          </a:bodyPr>
          <a:lstStyle/>
          <a:p>
            <a:r>
              <a:rPr lang="en-US" sz="3200" b="1" dirty="0"/>
              <a:t>God’s Handiwork</a:t>
            </a:r>
          </a:p>
          <a:p>
            <a:pPr lvl="1"/>
            <a:r>
              <a:rPr lang="en-US" sz="3200" dirty="0"/>
              <a:t>Many educated Europeans took an intense interest in the world around them since it was, after all, “God’s handiwork” and therefore an appropriate subject for study. </a:t>
            </a:r>
          </a:p>
        </p:txBody>
      </p:sp>
    </p:spTree>
    <p:extLst>
      <p:ext uri="{BB962C8B-B14F-4D97-AF65-F5344CB8AC3E}">
        <p14:creationId xmlns:p14="http://schemas.microsoft.com/office/powerpoint/2010/main" val="1030452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DBCA-C358-4155-97EB-300A556EAD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080BDD-327B-4D4E-9EB9-41842D4383DD}"/>
              </a:ext>
            </a:extLst>
          </p:cNvPr>
          <p:cNvSpPr>
            <a:spLocks noGrp="1"/>
          </p:cNvSpPr>
          <p:nvPr>
            <p:ph idx="1"/>
          </p:nvPr>
        </p:nvSpPr>
        <p:spPr>
          <a:xfrm>
            <a:off x="1251678" y="2286001"/>
            <a:ext cx="10486666" cy="4051004"/>
          </a:xfrm>
        </p:spPr>
        <p:txBody>
          <a:bodyPr>
            <a:normAutofit/>
          </a:bodyPr>
          <a:lstStyle/>
          <a:p>
            <a:r>
              <a:rPr lang="en-US" sz="2800" dirty="0"/>
              <a:t>The subjection of these thinkers to a strict theological framework and their unquestioning reliance on a few ancient authorities, especially Aristotle and Galen, limited where they could go. </a:t>
            </a:r>
          </a:p>
          <a:p>
            <a:endParaRPr lang="en-US" sz="2800" dirty="0"/>
          </a:p>
          <a:p>
            <a:r>
              <a:rPr lang="en-US" sz="2800" dirty="0"/>
              <a:t> “</a:t>
            </a:r>
            <a:r>
              <a:rPr lang="en-US" sz="2800" b="1" dirty="0"/>
              <a:t>Natural Philosophers</a:t>
            </a:r>
            <a:r>
              <a:rPr lang="en-US" sz="2800" dirty="0"/>
              <a:t>” (</a:t>
            </a:r>
            <a:r>
              <a:rPr lang="en-US" sz="2800" i="1" dirty="0"/>
              <a:t>Medieval Scientists</a:t>
            </a:r>
            <a:r>
              <a:rPr lang="en-US" sz="2800" dirty="0"/>
              <a:t>) </a:t>
            </a:r>
          </a:p>
          <a:p>
            <a:pPr lvl="1"/>
            <a:r>
              <a:rPr lang="en-US" sz="2600" dirty="0"/>
              <a:t>preferred refined logical analysis to systematic observations of the natural world. </a:t>
            </a:r>
          </a:p>
        </p:txBody>
      </p:sp>
    </p:spTree>
    <p:extLst>
      <p:ext uri="{BB962C8B-B14F-4D97-AF65-F5344CB8AC3E}">
        <p14:creationId xmlns:p14="http://schemas.microsoft.com/office/powerpoint/2010/main" val="448545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0DA71-3506-475D-9C7B-C09F4B09AC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102D1C-120F-463B-B080-4EE562C5A756}"/>
              </a:ext>
            </a:extLst>
          </p:cNvPr>
          <p:cNvSpPr>
            <a:spLocks noGrp="1"/>
          </p:cNvSpPr>
          <p:nvPr>
            <p:ph idx="1"/>
          </p:nvPr>
        </p:nvSpPr>
        <p:spPr/>
        <p:txBody>
          <a:bodyPr>
            <a:normAutofit/>
          </a:bodyPr>
          <a:lstStyle/>
          <a:p>
            <a:r>
              <a:rPr lang="en-US" sz="2800" b="1" dirty="0"/>
              <a:t>Renaissance Humanists </a:t>
            </a:r>
          </a:p>
          <a:p>
            <a:pPr lvl="1"/>
            <a:r>
              <a:rPr lang="en-US" sz="2600" dirty="0"/>
              <a:t>mastered Greek as well as Latin and </a:t>
            </a:r>
          </a:p>
          <a:p>
            <a:pPr lvl="1"/>
            <a:r>
              <a:rPr lang="en-US" sz="2600" dirty="0"/>
              <a:t>made available new works of Galen, Ptolemy, and Archimedes as well as Plato and the </a:t>
            </a:r>
            <a:r>
              <a:rPr lang="en-US" sz="2600" b="1" dirty="0"/>
              <a:t>pre-Socratics. </a:t>
            </a:r>
          </a:p>
        </p:txBody>
      </p:sp>
    </p:spTree>
    <p:extLst>
      <p:ext uri="{BB962C8B-B14F-4D97-AF65-F5344CB8AC3E}">
        <p14:creationId xmlns:p14="http://schemas.microsoft.com/office/powerpoint/2010/main" val="3157055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24985-67B8-4F71-BCF5-EA56F4F165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E64553-DE02-43BD-8CE6-29F8489A8675}"/>
              </a:ext>
            </a:extLst>
          </p:cNvPr>
          <p:cNvSpPr>
            <a:spLocks noGrp="1"/>
          </p:cNvSpPr>
          <p:nvPr>
            <p:ph idx="1"/>
          </p:nvPr>
        </p:nvSpPr>
        <p:spPr/>
        <p:txBody>
          <a:bodyPr>
            <a:normAutofit/>
          </a:bodyPr>
          <a:lstStyle/>
          <a:p>
            <a:r>
              <a:rPr lang="en-US" sz="3600" b="1" dirty="0"/>
              <a:t>Renaissance Artists  </a:t>
            </a:r>
          </a:p>
          <a:p>
            <a:pPr lvl="1"/>
            <a:r>
              <a:rPr lang="en-US" sz="3600" dirty="0"/>
              <a:t>credited with making an impact of scientific study. </a:t>
            </a:r>
          </a:p>
          <a:p>
            <a:pPr lvl="1"/>
            <a:r>
              <a:rPr lang="en-US" sz="3600" dirty="0"/>
              <a:t>Desire to imitate nature led them to rely on a close observation of nature. </a:t>
            </a:r>
          </a:p>
        </p:txBody>
      </p:sp>
    </p:spTree>
    <p:extLst>
      <p:ext uri="{BB962C8B-B14F-4D97-AF65-F5344CB8AC3E}">
        <p14:creationId xmlns:p14="http://schemas.microsoft.com/office/powerpoint/2010/main" val="1140087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74DA3-4717-41BF-9F2A-0DAC131CA6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B2AA88-4AF6-46D9-8C15-3A82E3A24653}"/>
              </a:ext>
            </a:extLst>
          </p:cNvPr>
          <p:cNvSpPr>
            <a:spLocks noGrp="1"/>
          </p:cNvSpPr>
          <p:nvPr>
            <p:ph idx="1"/>
          </p:nvPr>
        </p:nvSpPr>
        <p:spPr/>
        <p:txBody>
          <a:bodyPr>
            <a:normAutofit/>
          </a:bodyPr>
          <a:lstStyle/>
          <a:p>
            <a:r>
              <a:rPr lang="en-US" sz="3600" b="1" dirty="0"/>
              <a:t>Renaissance Artists </a:t>
            </a:r>
          </a:p>
          <a:p>
            <a:pPr lvl="1"/>
            <a:r>
              <a:rPr lang="en-US" sz="3600" dirty="0"/>
              <a:t>frequently called on to be practicing mathematicians as well. </a:t>
            </a:r>
          </a:p>
        </p:txBody>
      </p:sp>
    </p:spTree>
    <p:extLst>
      <p:ext uri="{BB962C8B-B14F-4D97-AF65-F5344CB8AC3E}">
        <p14:creationId xmlns:p14="http://schemas.microsoft.com/office/powerpoint/2010/main" val="1689145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4D310-7054-4DDD-B0F4-1121BAD981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E7A2A1-DF5D-4FEA-9FF3-0F94AFFD603A}"/>
              </a:ext>
            </a:extLst>
          </p:cNvPr>
          <p:cNvSpPr>
            <a:spLocks noGrp="1"/>
          </p:cNvSpPr>
          <p:nvPr>
            <p:ph idx="1"/>
          </p:nvPr>
        </p:nvSpPr>
        <p:spPr/>
        <p:txBody>
          <a:bodyPr>
            <a:normAutofit/>
          </a:bodyPr>
          <a:lstStyle/>
          <a:p>
            <a:r>
              <a:rPr lang="en-US" sz="2800" b="1" dirty="0"/>
              <a:t>Leonardo da Vinci </a:t>
            </a:r>
          </a:p>
          <a:p>
            <a:pPr lvl="1"/>
            <a:r>
              <a:rPr lang="en-US" sz="2800" dirty="0"/>
              <a:t>devised “war machines”</a:t>
            </a:r>
          </a:p>
        </p:txBody>
      </p:sp>
    </p:spTree>
    <p:extLst>
      <p:ext uri="{BB962C8B-B14F-4D97-AF65-F5344CB8AC3E}">
        <p14:creationId xmlns:p14="http://schemas.microsoft.com/office/powerpoint/2010/main" val="1764700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7AFBE-AE11-46C9-9F86-0B2BFC2565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E4DB49-9CC0-40E9-9C24-E83211A50EA0}"/>
              </a:ext>
            </a:extLst>
          </p:cNvPr>
          <p:cNvSpPr>
            <a:spLocks noGrp="1"/>
          </p:cNvSpPr>
          <p:nvPr>
            <p:ph idx="1"/>
          </p:nvPr>
        </p:nvSpPr>
        <p:spPr/>
        <p:txBody>
          <a:bodyPr>
            <a:normAutofit/>
          </a:bodyPr>
          <a:lstStyle/>
          <a:p>
            <a:r>
              <a:rPr lang="en-US" sz="3200" b="1" dirty="0"/>
              <a:t>Albrecht Durer </a:t>
            </a:r>
          </a:p>
          <a:p>
            <a:pPr lvl="1"/>
            <a:r>
              <a:rPr lang="en-US" sz="3200" dirty="0"/>
              <a:t>Made designs for the fortifications of cities. </a:t>
            </a:r>
          </a:p>
        </p:txBody>
      </p:sp>
    </p:spTree>
    <p:extLst>
      <p:ext uri="{BB962C8B-B14F-4D97-AF65-F5344CB8AC3E}">
        <p14:creationId xmlns:p14="http://schemas.microsoft.com/office/powerpoint/2010/main" val="425828791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5502</TotalTime>
  <Words>658</Words>
  <Application>Microsoft Office PowerPoint</Application>
  <PresentationFormat>Widescreen</PresentationFormat>
  <Paragraphs>51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Gill Sans MT</vt:lpstr>
      <vt:lpstr>Impact</vt:lpstr>
      <vt:lpstr>Badge</vt:lpstr>
      <vt:lpstr>AP European History Chapter 16 Toward a new heaven and a new earth: the scientific revolution and the emergence of modern science</vt:lpstr>
      <vt:lpstr>Focus questions</vt:lpstr>
      <vt:lpstr>Background to the Scientific Revolution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 you believe in magic?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16 Toward a new heaven and a new earth: the scientific revolution and the emergence of modern science</dc:title>
  <dc:creator>Tyler Moudry</dc:creator>
  <cp:lastModifiedBy>Tyler Moudry</cp:lastModifiedBy>
  <cp:revision>12</cp:revision>
  <dcterms:created xsi:type="dcterms:W3CDTF">2018-11-08T19:56:00Z</dcterms:created>
  <dcterms:modified xsi:type="dcterms:W3CDTF">2018-11-14T12:52:00Z</dcterms:modified>
</cp:coreProperties>
</file>