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11/5/2018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Ref idx="1001">
        <a:schemeClr val="bg2"/>
      </p:bgRef>
    </p:bg>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11/5/2018</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tx1">
              <a:lumMod val="8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11/5/2018</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chemeClr val="bg2">
              <a:lumMod val="60000"/>
              <a:lumOff val="40000"/>
              <a:alpha val="15000"/>
            </a:schemeClr>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11/5/2018</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9B10F-ABD2-4D56-874F-1BBEAB729446}"/>
              </a:ext>
            </a:extLst>
          </p:cNvPr>
          <p:cNvSpPr>
            <a:spLocks noGrp="1"/>
          </p:cNvSpPr>
          <p:nvPr>
            <p:ph type="ctrTitle"/>
          </p:nvPr>
        </p:nvSpPr>
        <p:spPr/>
        <p:txBody>
          <a:bodyPr>
            <a:normAutofit fontScale="90000"/>
          </a:bodyPr>
          <a:lstStyle/>
          <a:p>
            <a:r>
              <a:rPr lang="en-US" dirty="0"/>
              <a:t>AP European History</a:t>
            </a:r>
            <a:br>
              <a:rPr lang="en-US" dirty="0"/>
            </a:br>
            <a:r>
              <a:rPr lang="en-US" dirty="0"/>
              <a:t>Chapter 15 Section 4: Limited Monarchy and Republics </a:t>
            </a:r>
          </a:p>
        </p:txBody>
      </p:sp>
      <p:sp>
        <p:nvSpPr>
          <p:cNvPr id="3" name="Subtitle 2">
            <a:extLst>
              <a:ext uri="{FF2B5EF4-FFF2-40B4-BE49-F238E27FC236}">
                <a16:creationId xmlns:a16="http://schemas.microsoft.com/office/drawing/2014/main" id="{FA20BDC6-F002-40B3-87CA-9552AA2EEF5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761378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4124D-F922-43F1-9849-D800C30CCBE2}"/>
              </a:ext>
            </a:extLst>
          </p:cNvPr>
          <p:cNvSpPr>
            <a:spLocks noGrp="1"/>
          </p:cNvSpPr>
          <p:nvPr>
            <p:ph type="title"/>
          </p:nvPr>
        </p:nvSpPr>
        <p:spPr/>
        <p:txBody>
          <a:bodyPr/>
          <a:lstStyle/>
          <a:p>
            <a:r>
              <a:rPr lang="en-US" dirty="0"/>
              <a:t>King </a:t>
            </a:r>
            <a:r>
              <a:rPr lang="en-US" dirty="0" err="1"/>
              <a:t>james</a:t>
            </a:r>
            <a:r>
              <a:rPr lang="en-US" dirty="0"/>
              <a:t> I and parliament </a:t>
            </a:r>
          </a:p>
        </p:txBody>
      </p:sp>
      <p:sp>
        <p:nvSpPr>
          <p:cNvPr id="3" name="Content Placeholder 2">
            <a:extLst>
              <a:ext uri="{FF2B5EF4-FFF2-40B4-BE49-F238E27FC236}">
                <a16:creationId xmlns:a16="http://schemas.microsoft.com/office/drawing/2014/main" id="{4CB989A9-B655-4AAD-9FEE-6EA242E5E2E3}"/>
              </a:ext>
            </a:extLst>
          </p:cNvPr>
          <p:cNvSpPr>
            <a:spLocks noGrp="1"/>
          </p:cNvSpPr>
          <p:nvPr>
            <p:ph idx="1"/>
          </p:nvPr>
        </p:nvSpPr>
        <p:spPr/>
        <p:txBody>
          <a:bodyPr/>
          <a:lstStyle/>
          <a:p>
            <a:r>
              <a:rPr lang="en-US" dirty="0"/>
              <a:t>With the death of Queen Elizabeth in 1603, the Tudor dynasty became extinct, and the Stuart line of rulers was inaugurated with the accession to the throne of Elizabeth’s cousin, King James VI of Scotland (son of Mary, queen of Scots), who became James I (1603-1625) of England. </a:t>
            </a:r>
          </a:p>
        </p:txBody>
      </p:sp>
    </p:spTree>
    <p:extLst>
      <p:ext uri="{BB962C8B-B14F-4D97-AF65-F5344CB8AC3E}">
        <p14:creationId xmlns:p14="http://schemas.microsoft.com/office/powerpoint/2010/main" val="3852382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77B83-B8FB-4E42-BFD6-6F34078A364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DB21710-574A-401F-9CD9-826CEDE4DCAF}"/>
              </a:ext>
            </a:extLst>
          </p:cNvPr>
          <p:cNvSpPr>
            <a:spLocks noGrp="1"/>
          </p:cNvSpPr>
          <p:nvPr>
            <p:ph idx="1"/>
          </p:nvPr>
        </p:nvSpPr>
        <p:spPr/>
        <p:txBody>
          <a:bodyPr>
            <a:noAutofit/>
          </a:bodyPr>
          <a:lstStyle/>
          <a:p>
            <a:r>
              <a:rPr lang="en-US" sz="2800" dirty="0"/>
              <a:t>He espoused the divine right of kings, the belief that kings receive their power directly from God an are responsible to no one except God. </a:t>
            </a:r>
          </a:p>
          <a:p>
            <a:endParaRPr lang="en-US" sz="2800" dirty="0"/>
          </a:p>
          <a:p>
            <a:r>
              <a:rPr lang="en-US" sz="2800" dirty="0"/>
              <a:t>This viewpoint alienated Parliament, which had grown accustomed under the Tudors to act on the premise that monarch and Parliament together ruled England as a “balanced polity.” </a:t>
            </a:r>
          </a:p>
        </p:txBody>
      </p:sp>
    </p:spTree>
    <p:extLst>
      <p:ext uri="{BB962C8B-B14F-4D97-AF65-F5344CB8AC3E}">
        <p14:creationId xmlns:p14="http://schemas.microsoft.com/office/powerpoint/2010/main" val="3137409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31A0B-2487-4056-9202-019D97DE023D}"/>
              </a:ext>
            </a:extLst>
          </p:cNvPr>
          <p:cNvSpPr>
            <a:spLocks noGrp="1"/>
          </p:cNvSpPr>
          <p:nvPr>
            <p:ph type="title"/>
          </p:nvPr>
        </p:nvSpPr>
        <p:spPr/>
        <p:txBody>
          <a:bodyPr/>
          <a:lstStyle/>
          <a:p>
            <a:r>
              <a:rPr lang="en-US" dirty="0"/>
              <a:t>Charles I and the move toward revolution </a:t>
            </a:r>
          </a:p>
        </p:txBody>
      </p:sp>
      <p:sp>
        <p:nvSpPr>
          <p:cNvPr id="3" name="Content Placeholder 2">
            <a:extLst>
              <a:ext uri="{FF2B5EF4-FFF2-40B4-BE49-F238E27FC236}">
                <a16:creationId xmlns:a16="http://schemas.microsoft.com/office/drawing/2014/main" id="{3F2F5453-71B0-4F55-85BB-FDFC1772280A}"/>
              </a:ext>
            </a:extLst>
          </p:cNvPr>
          <p:cNvSpPr>
            <a:spLocks noGrp="1"/>
          </p:cNvSpPr>
          <p:nvPr>
            <p:ph idx="1"/>
          </p:nvPr>
        </p:nvSpPr>
        <p:spPr/>
        <p:txBody>
          <a:bodyPr/>
          <a:lstStyle/>
          <a:p>
            <a:r>
              <a:rPr lang="en-US" dirty="0"/>
              <a:t>Charles  I (1625-1628) </a:t>
            </a:r>
          </a:p>
          <a:p>
            <a:r>
              <a:rPr lang="en-US" dirty="0"/>
              <a:t>Parliament passed the Petition of Right, which the king was supposed to accept before being granted and tax revenues. </a:t>
            </a:r>
          </a:p>
          <a:p>
            <a:r>
              <a:rPr lang="en-US" dirty="0"/>
              <a:t>Charles reneged on the agreement because of its limitations on royal power. </a:t>
            </a:r>
          </a:p>
          <a:p>
            <a:endParaRPr lang="en-US" dirty="0"/>
          </a:p>
          <a:p>
            <a:r>
              <a:rPr lang="en-US" dirty="0"/>
              <a:t>When the king and Archbishop Laud attempted to impose the Anglican Book of Common Prayer on the Scottish Presbyterian church, the Scots rose up in rebellion against the king. </a:t>
            </a:r>
          </a:p>
        </p:txBody>
      </p:sp>
    </p:spTree>
    <p:extLst>
      <p:ext uri="{BB962C8B-B14F-4D97-AF65-F5344CB8AC3E}">
        <p14:creationId xmlns:p14="http://schemas.microsoft.com/office/powerpoint/2010/main" val="4112459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C8735-9D05-4BD6-A384-3F278E69BC2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8138A1B-6F7D-4B94-BECF-4C091F83F745}"/>
              </a:ext>
            </a:extLst>
          </p:cNvPr>
          <p:cNvSpPr>
            <a:spLocks noGrp="1"/>
          </p:cNvSpPr>
          <p:nvPr>
            <p:ph idx="1"/>
          </p:nvPr>
        </p:nvSpPr>
        <p:spPr/>
        <p:txBody>
          <a:bodyPr/>
          <a:lstStyle/>
          <a:p>
            <a:r>
              <a:rPr lang="en-US" dirty="0"/>
              <a:t>Triennial Act</a:t>
            </a:r>
          </a:p>
          <a:p>
            <a:pPr lvl="1"/>
            <a:r>
              <a:rPr lang="en-US" dirty="0"/>
              <a:t>Specified that Parliament must meet at least once every three years, with or without the king’s consent. </a:t>
            </a:r>
          </a:p>
        </p:txBody>
      </p:sp>
    </p:spTree>
    <p:extLst>
      <p:ext uri="{BB962C8B-B14F-4D97-AF65-F5344CB8AC3E}">
        <p14:creationId xmlns:p14="http://schemas.microsoft.com/office/powerpoint/2010/main" val="2471413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C9470-2D9E-4D09-B296-A65428E4BBC8}"/>
              </a:ext>
            </a:extLst>
          </p:cNvPr>
          <p:cNvSpPr>
            <a:spLocks noGrp="1"/>
          </p:cNvSpPr>
          <p:nvPr>
            <p:ph type="title"/>
          </p:nvPr>
        </p:nvSpPr>
        <p:spPr/>
        <p:txBody>
          <a:bodyPr/>
          <a:lstStyle/>
          <a:p>
            <a:r>
              <a:rPr lang="en-US" dirty="0"/>
              <a:t>Civil War in England </a:t>
            </a:r>
          </a:p>
        </p:txBody>
      </p:sp>
      <p:sp>
        <p:nvSpPr>
          <p:cNvPr id="3" name="Content Placeholder 2">
            <a:extLst>
              <a:ext uri="{FF2B5EF4-FFF2-40B4-BE49-F238E27FC236}">
                <a16:creationId xmlns:a16="http://schemas.microsoft.com/office/drawing/2014/main" id="{BB189F25-1AE2-4BE1-A728-7F4949CCEBF9}"/>
              </a:ext>
            </a:extLst>
          </p:cNvPr>
          <p:cNvSpPr>
            <a:spLocks noGrp="1"/>
          </p:cNvSpPr>
          <p:nvPr>
            <p:ph idx="1"/>
          </p:nvPr>
        </p:nvSpPr>
        <p:spPr/>
        <p:txBody>
          <a:bodyPr/>
          <a:lstStyle/>
          <a:p>
            <a:r>
              <a:rPr lang="en-US" sz="2400" dirty="0"/>
              <a:t>Parliament proved victorious in the first phase of the English Civil War (1642-1646).</a:t>
            </a:r>
          </a:p>
          <a:p>
            <a:r>
              <a:rPr lang="en-US" sz="2400" dirty="0"/>
              <a:t>Creation of the New Model Army by Oliver Cromwell. </a:t>
            </a:r>
          </a:p>
          <a:p>
            <a:pPr lvl="1"/>
            <a:r>
              <a:rPr lang="en-US" sz="2400" dirty="0"/>
              <a:t>Composed of extreme Puritans known as the Independents. </a:t>
            </a:r>
          </a:p>
          <a:p>
            <a:pPr lvl="1"/>
            <a:endParaRPr lang="en-US" dirty="0"/>
          </a:p>
          <a:p>
            <a:endParaRPr lang="en-US" dirty="0"/>
          </a:p>
          <a:p>
            <a:endParaRPr lang="en-US" dirty="0"/>
          </a:p>
        </p:txBody>
      </p:sp>
    </p:spTree>
    <p:extLst>
      <p:ext uri="{BB962C8B-B14F-4D97-AF65-F5344CB8AC3E}">
        <p14:creationId xmlns:p14="http://schemas.microsoft.com/office/powerpoint/2010/main" val="3254105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44C92-022C-412E-9FB5-A273B76747D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EDD9D19-00D0-49AF-9AAB-B6FAC7598971}"/>
              </a:ext>
            </a:extLst>
          </p:cNvPr>
          <p:cNvSpPr>
            <a:spLocks noGrp="1"/>
          </p:cNvSpPr>
          <p:nvPr>
            <p:ph idx="1"/>
          </p:nvPr>
        </p:nvSpPr>
        <p:spPr/>
        <p:txBody>
          <a:bodyPr/>
          <a:lstStyle/>
          <a:p>
            <a:r>
              <a:rPr lang="en-US" dirty="0"/>
              <a:t>A Presbyterian majority wanted to disband the army and restore Charles I with a Presbyterian state church. </a:t>
            </a:r>
          </a:p>
          <a:p>
            <a:endParaRPr lang="en-US" dirty="0"/>
          </a:p>
          <a:p>
            <a:r>
              <a:rPr lang="en-US" dirty="0"/>
              <a:t>The army, composed mostly of the more radical Independent, who opposed and established Presbyterian church, marched o London in 1647 and began negotiations with the king. </a:t>
            </a:r>
          </a:p>
        </p:txBody>
      </p:sp>
    </p:spTree>
    <p:extLst>
      <p:ext uri="{BB962C8B-B14F-4D97-AF65-F5344CB8AC3E}">
        <p14:creationId xmlns:p14="http://schemas.microsoft.com/office/powerpoint/2010/main" val="4123085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201A0-9BB6-4A7E-8D60-6853596EDBB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3D6EB6A-E577-4616-9192-2B3622C88883}"/>
              </a:ext>
            </a:extLst>
          </p:cNvPr>
          <p:cNvSpPr>
            <a:spLocks noGrp="1"/>
          </p:cNvSpPr>
          <p:nvPr>
            <p:ph idx="1"/>
          </p:nvPr>
        </p:nvSpPr>
        <p:spPr/>
        <p:txBody>
          <a:bodyPr/>
          <a:lstStyle/>
          <a:p>
            <a:r>
              <a:rPr lang="en-US" dirty="0"/>
              <a:t>Charles took advantage of this division to flee and seek help from the Scots. </a:t>
            </a:r>
          </a:p>
          <a:p>
            <a:r>
              <a:rPr lang="en-US" dirty="0"/>
              <a:t>Enraged by the king’s treachery, Cromwell and the army engaged in a second civil war (1648) that ended with Cromwell’s victory and the capture of the king. </a:t>
            </a:r>
          </a:p>
        </p:txBody>
      </p:sp>
    </p:spTree>
    <p:extLst>
      <p:ext uri="{BB962C8B-B14F-4D97-AF65-F5344CB8AC3E}">
        <p14:creationId xmlns:p14="http://schemas.microsoft.com/office/powerpoint/2010/main" val="12983472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F8EFB-B7CA-42D0-A1CC-87497C78C44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D735C9E-9771-45BD-9CB3-B9AFEC6D8F58}"/>
              </a:ext>
            </a:extLst>
          </p:cNvPr>
          <p:cNvSpPr>
            <a:spLocks noGrp="1"/>
          </p:cNvSpPr>
          <p:nvPr>
            <p:ph idx="1"/>
          </p:nvPr>
        </p:nvSpPr>
        <p:spPr/>
        <p:txBody>
          <a:bodyPr/>
          <a:lstStyle/>
          <a:p>
            <a:r>
              <a:rPr lang="en-US" dirty="0"/>
              <a:t>On January 30, 1649, Charles was beheaded, a most common act in the seventeenth century. </a:t>
            </a:r>
          </a:p>
          <a:p>
            <a:endParaRPr lang="en-US" dirty="0"/>
          </a:p>
          <a:p>
            <a:r>
              <a:rPr lang="en-US" dirty="0"/>
              <a:t>The revolution had triumphed, and the monarchy in England had been destroyed, at least for the moment. </a:t>
            </a:r>
          </a:p>
        </p:txBody>
      </p:sp>
    </p:spTree>
    <p:extLst>
      <p:ext uri="{BB962C8B-B14F-4D97-AF65-F5344CB8AC3E}">
        <p14:creationId xmlns:p14="http://schemas.microsoft.com/office/powerpoint/2010/main" val="1947053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334D9-CB59-4A70-A44D-C9431223E433}"/>
              </a:ext>
            </a:extLst>
          </p:cNvPr>
          <p:cNvSpPr>
            <a:spLocks noGrp="1"/>
          </p:cNvSpPr>
          <p:nvPr>
            <p:ph type="title"/>
          </p:nvPr>
        </p:nvSpPr>
        <p:spPr/>
        <p:txBody>
          <a:bodyPr/>
          <a:lstStyle/>
          <a:p>
            <a:r>
              <a:rPr lang="en-US" dirty="0"/>
              <a:t>Cromwell and New Governments </a:t>
            </a:r>
          </a:p>
        </p:txBody>
      </p:sp>
      <p:sp>
        <p:nvSpPr>
          <p:cNvPr id="3" name="Content Placeholder 2">
            <a:extLst>
              <a:ext uri="{FF2B5EF4-FFF2-40B4-BE49-F238E27FC236}">
                <a16:creationId xmlns:a16="http://schemas.microsoft.com/office/drawing/2014/main" id="{72AF684A-8519-4287-B2D0-B4BC494A5EF4}"/>
              </a:ext>
            </a:extLst>
          </p:cNvPr>
          <p:cNvSpPr>
            <a:spLocks noGrp="1"/>
          </p:cNvSpPr>
          <p:nvPr>
            <p:ph idx="1"/>
          </p:nvPr>
        </p:nvSpPr>
        <p:spPr/>
        <p:txBody>
          <a:bodyPr/>
          <a:lstStyle/>
          <a:p>
            <a:r>
              <a:rPr lang="en-US" dirty="0"/>
              <a:t>After the death of the king, the Rump Parliament abolished the monarchy and the House of Lords and proclaimed England as a republic or commonwealth (1649-1653). </a:t>
            </a:r>
          </a:p>
        </p:txBody>
      </p:sp>
    </p:spTree>
    <p:extLst>
      <p:ext uri="{BB962C8B-B14F-4D97-AF65-F5344CB8AC3E}">
        <p14:creationId xmlns:p14="http://schemas.microsoft.com/office/powerpoint/2010/main" val="20659509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52AD6-1B60-4E67-B091-A9233DCD749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1C111E6-A4B4-451C-AE4D-4FEE3F8A3E34}"/>
              </a:ext>
            </a:extLst>
          </p:cNvPr>
          <p:cNvSpPr>
            <a:spLocks noGrp="1"/>
          </p:cNvSpPr>
          <p:nvPr>
            <p:ph idx="1"/>
          </p:nvPr>
        </p:nvSpPr>
        <p:spPr/>
        <p:txBody>
          <a:bodyPr>
            <a:normAutofit/>
          </a:bodyPr>
          <a:lstStyle/>
          <a:p>
            <a:r>
              <a:rPr lang="en-US" sz="2400" b="1" u="sng" dirty="0" err="1"/>
              <a:t>Levellers</a:t>
            </a:r>
            <a:endParaRPr lang="en-US" sz="2400" b="1" u="sng" dirty="0"/>
          </a:p>
          <a:p>
            <a:pPr lvl="1"/>
            <a:r>
              <a:rPr lang="en-US" sz="2400" dirty="0"/>
              <a:t>Advocated advanced ideas as freedom of speech, religious toleration, and a democratic republic, arguing for the right to vote for all male householders. </a:t>
            </a:r>
          </a:p>
          <a:p>
            <a:pPr lvl="1"/>
            <a:endParaRPr lang="en-US" sz="2400" dirty="0"/>
          </a:p>
          <a:p>
            <a:pPr lvl="1"/>
            <a:r>
              <a:rPr lang="en-US" sz="2400" dirty="0"/>
              <a:t>Also called for annual Parliaments, women’s equality with men, and government programs to care for the poor. </a:t>
            </a:r>
          </a:p>
        </p:txBody>
      </p:sp>
    </p:spTree>
    <p:extLst>
      <p:ext uri="{BB962C8B-B14F-4D97-AF65-F5344CB8AC3E}">
        <p14:creationId xmlns:p14="http://schemas.microsoft.com/office/powerpoint/2010/main" val="4014446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50ECB-7705-4FC7-88F7-3C4E2DFB86D5}"/>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CC5D38D-F749-40C4-848F-E513D52D33C5}"/>
              </a:ext>
            </a:extLst>
          </p:cNvPr>
          <p:cNvSpPr>
            <a:spLocks noGrp="1"/>
          </p:cNvSpPr>
          <p:nvPr>
            <p:ph idx="1"/>
          </p:nvPr>
        </p:nvSpPr>
        <p:spPr>
          <a:xfrm>
            <a:off x="446567" y="2638044"/>
            <a:ext cx="9514297" cy="3101983"/>
          </a:xfrm>
        </p:spPr>
        <p:txBody>
          <a:bodyPr/>
          <a:lstStyle/>
          <a:p>
            <a:r>
              <a:rPr lang="en-US" dirty="0"/>
              <a:t>Not all European states followed the pattern of absolute monarchy. </a:t>
            </a:r>
          </a:p>
          <a:p>
            <a:r>
              <a:rPr lang="en-US" dirty="0"/>
              <a:t>The Polish aristocracy controlled a virtually powerless king. </a:t>
            </a:r>
          </a:p>
          <a:p>
            <a:endParaRPr lang="en-US" dirty="0"/>
          </a:p>
          <a:p>
            <a:r>
              <a:rPr lang="en-US" dirty="0"/>
              <a:t>In western Europe, tow great – states- the Dutch Republic and England – successfully resisted the power of hereditary monarchs. </a:t>
            </a:r>
          </a:p>
        </p:txBody>
      </p:sp>
    </p:spTree>
    <p:extLst>
      <p:ext uri="{BB962C8B-B14F-4D97-AF65-F5344CB8AC3E}">
        <p14:creationId xmlns:p14="http://schemas.microsoft.com/office/powerpoint/2010/main" val="18494011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EECE1-1148-4726-AC53-4E4E1A9DA68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638E064-5184-4E7A-A86B-9AD4161E562A}"/>
              </a:ext>
            </a:extLst>
          </p:cNvPr>
          <p:cNvSpPr>
            <a:spLocks noGrp="1"/>
          </p:cNvSpPr>
          <p:nvPr>
            <p:ph idx="1"/>
          </p:nvPr>
        </p:nvSpPr>
        <p:spPr/>
        <p:txBody>
          <a:bodyPr/>
          <a:lstStyle/>
          <a:p>
            <a:r>
              <a:rPr lang="en-US" dirty="0"/>
              <a:t>The army provided a new government  when it drew up the Instrument of Government, England’s first and last written constitution. </a:t>
            </a:r>
          </a:p>
          <a:p>
            <a:endParaRPr lang="en-US" dirty="0"/>
          </a:p>
          <a:p>
            <a:r>
              <a:rPr lang="en-US" dirty="0"/>
              <a:t>Executive power was vested in the Lord Protector (a position held by Cromwell) and legislative power in a reconstituted Parliament. </a:t>
            </a:r>
          </a:p>
          <a:p>
            <a:endParaRPr lang="en-US" dirty="0"/>
          </a:p>
          <a:p>
            <a:r>
              <a:rPr lang="en-US" dirty="0"/>
              <a:t>This new system failed. </a:t>
            </a:r>
          </a:p>
        </p:txBody>
      </p:sp>
    </p:spTree>
    <p:extLst>
      <p:ext uri="{BB962C8B-B14F-4D97-AF65-F5344CB8AC3E}">
        <p14:creationId xmlns:p14="http://schemas.microsoft.com/office/powerpoint/2010/main" val="33397781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9F896-0462-4745-B7C7-DBBE68EF3BA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F19B864-62A4-417B-A873-EE275BFDD85B}"/>
              </a:ext>
            </a:extLst>
          </p:cNvPr>
          <p:cNvSpPr>
            <a:spLocks noGrp="1"/>
          </p:cNvSpPr>
          <p:nvPr>
            <p:ph idx="1"/>
          </p:nvPr>
        </p:nvSpPr>
        <p:spPr/>
        <p:txBody>
          <a:bodyPr>
            <a:normAutofit/>
          </a:bodyPr>
          <a:lstStyle/>
          <a:p>
            <a:r>
              <a:rPr lang="en-US" sz="2400" dirty="0"/>
              <a:t>After the death of Cromwell in 1658,  arbitrary rule by the army was no longer feasible and reestablished the monarchy in the person of Charles II, the son of Charles I. </a:t>
            </a:r>
          </a:p>
        </p:txBody>
      </p:sp>
    </p:spTree>
    <p:extLst>
      <p:ext uri="{BB962C8B-B14F-4D97-AF65-F5344CB8AC3E}">
        <p14:creationId xmlns:p14="http://schemas.microsoft.com/office/powerpoint/2010/main" val="35669938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CC337-BA0B-4DDD-A9DA-37FB5A434E8D}"/>
              </a:ext>
            </a:extLst>
          </p:cNvPr>
          <p:cNvSpPr>
            <a:spLocks noGrp="1"/>
          </p:cNvSpPr>
          <p:nvPr>
            <p:ph type="title"/>
          </p:nvPr>
        </p:nvSpPr>
        <p:spPr/>
        <p:txBody>
          <a:bodyPr/>
          <a:lstStyle/>
          <a:p>
            <a:r>
              <a:rPr lang="en-US" dirty="0"/>
              <a:t>Restoration of the monarchy </a:t>
            </a:r>
          </a:p>
        </p:txBody>
      </p:sp>
      <p:sp>
        <p:nvSpPr>
          <p:cNvPr id="3" name="Content Placeholder 2">
            <a:extLst>
              <a:ext uri="{FF2B5EF4-FFF2-40B4-BE49-F238E27FC236}">
                <a16:creationId xmlns:a16="http://schemas.microsoft.com/office/drawing/2014/main" id="{1FC30577-0C0E-4D60-A492-0F9E2DC42FEC}"/>
              </a:ext>
            </a:extLst>
          </p:cNvPr>
          <p:cNvSpPr>
            <a:spLocks noGrp="1"/>
          </p:cNvSpPr>
          <p:nvPr>
            <p:ph idx="1"/>
          </p:nvPr>
        </p:nvSpPr>
        <p:spPr/>
        <p:txBody>
          <a:bodyPr/>
          <a:lstStyle/>
          <a:p>
            <a:r>
              <a:rPr lang="en-US" dirty="0"/>
              <a:t>After eleven years of exile, Charles II (1660-1685) returned to England. </a:t>
            </a:r>
          </a:p>
          <a:p>
            <a:endParaRPr lang="en-US" dirty="0"/>
          </a:p>
          <a:p>
            <a:r>
              <a:rPr lang="en-US" dirty="0"/>
              <a:t>Parliament kept much of the power it had won: its role in government was acknowledge, the necessity for its consent  to taxation was accepted, and arbitrary courts were still abolished. </a:t>
            </a:r>
          </a:p>
        </p:txBody>
      </p:sp>
    </p:spTree>
    <p:extLst>
      <p:ext uri="{BB962C8B-B14F-4D97-AF65-F5344CB8AC3E}">
        <p14:creationId xmlns:p14="http://schemas.microsoft.com/office/powerpoint/2010/main" val="20819200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03A63-0AEF-4BC3-AF93-CD262850884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9FFA951-3D81-49DE-BD95-B251D4B58413}"/>
              </a:ext>
            </a:extLst>
          </p:cNvPr>
          <p:cNvSpPr>
            <a:spLocks noGrp="1"/>
          </p:cNvSpPr>
          <p:nvPr>
            <p:ph idx="1"/>
          </p:nvPr>
        </p:nvSpPr>
        <p:spPr/>
        <p:txBody>
          <a:bodyPr/>
          <a:lstStyle/>
          <a:p>
            <a:r>
              <a:rPr lang="en-US" dirty="0"/>
              <a:t>After the restoration of the monarchy a new Parliament (the Cavalier Parliament) met in 1661 and restored the Anglican church as the official church of England. </a:t>
            </a:r>
          </a:p>
          <a:p>
            <a:endParaRPr lang="en-US" dirty="0"/>
          </a:p>
          <a:p>
            <a:r>
              <a:rPr lang="en-US" dirty="0"/>
              <a:t>Declaration of Indulgence- suspended the laws that Parliament had passed against Catholics and Puritans. </a:t>
            </a:r>
          </a:p>
          <a:p>
            <a:endParaRPr lang="en-US" dirty="0"/>
          </a:p>
          <a:p>
            <a:r>
              <a:rPr lang="en-US" dirty="0"/>
              <a:t>Test Act of 1673- specifying that only Anglicans could hold military and civil offices.    </a:t>
            </a:r>
          </a:p>
        </p:txBody>
      </p:sp>
    </p:spTree>
    <p:extLst>
      <p:ext uri="{BB962C8B-B14F-4D97-AF65-F5344CB8AC3E}">
        <p14:creationId xmlns:p14="http://schemas.microsoft.com/office/powerpoint/2010/main" val="6196147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235DD-C2C9-4C07-A066-4A5EC9C12EA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7550FB5-4CA0-4214-834D-0C6B7F2C59CE}"/>
              </a:ext>
            </a:extLst>
          </p:cNvPr>
          <p:cNvSpPr>
            <a:spLocks noGrp="1"/>
          </p:cNvSpPr>
          <p:nvPr>
            <p:ph idx="1"/>
          </p:nvPr>
        </p:nvSpPr>
        <p:spPr/>
        <p:txBody>
          <a:bodyPr/>
          <a:lstStyle/>
          <a:p>
            <a:r>
              <a:rPr lang="en-US" dirty="0"/>
              <a:t>The accession of James II (1685-1688) virtually guaranteed a new constitutional crisis for England. </a:t>
            </a:r>
          </a:p>
          <a:p>
            <a:endParaRPr lang="en-US" dirty="0"/>
          </a:p>
          <a:p>
            <a:r>
              <a:rPr lang="en-US" dirty="0"/>
              <a:t>In 1687, he issued a new Declaration of Indulgence, which suspended all laws barring Catholics and Dissenters from office. </a:t>
            </a:r>
          </a:p>
        </p:txBody>
      </p:sp>
    </p:spTree>
    <p:extLst>
      <p:ext uri="{BB962C8B-B14F-4D97-AF65-F5344CB8AC3E}">
        <p14:creationId xmlns:p14="http://schemas.microsoft.com/office/powerpoint/2010/main" val="696033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495B8-0FA3-467B-8A8A-165DF8143B68}"/>
              </a:ext>
            </a:extLst>
          </p:cNvPr>
          <p:cNvSpPr>
            <a:spLocks noGrp="1"/>
          </p:cNvSpPr>
          <p:nvPr>
            <p:ph type="title"/>
          </p:nvPr>
        </p:nvSpPr>
        <p:spPr/>
        <p:txBody>
          <a:bodyPr/>
          <a:lstStyle/>
          <a:p>
            <a:r>
              <a:rPr lang="en-US" dirty="0"/>
              <a:t>A Glorious Revolution </a:t>
            </a:r>
          </a:p>
        </p:txBody>
      </p:sp>
      <p:sp>
        <p:nvSpPr>
          <p:cNvPr id="3" name="Content Placeholder 2">
            <a:extLst>
              <a:ext uri="{FF2B5EF4-FFF2-40B4-BE49-F238E27FC236}">
                <a16:creationId xmlns:a16="http://schemas.microsoft.com/office/drawing/2014/main" id="{391DE000-43AB-43EA-8F2F-786774956653}"/>
              </a:ext>
            </a:extLst>
          </p:cNvPr>
          <p:cNvSpPr>
            <a:spLocks noGrp="1"/>
          </p:cNvSpPr>
          <p:nvPr>
            <p:ph idx="1"/>
          </p:nvPr>
        </p:nvSpPr>
        <p:spPr/>
        <p:txBody>
          <a:bodyPr/>
          <a:lstStyle/>
          <a:p>
            <a:r>
              <a:rPr lang="en-US" dirty="0"/>
              <a:t>A group of seven prominent English noblemen invited William of Orange, husband of James’s daughter Mary to invade England. </a:t>
            </a:r>
          </a:p>
          <a:p>
            <a:endParaRPr lang="en-US" dirty="0"/>
          </a:p>
          <a:p>
            <a:r>
              <a:rPr lang="en-US" dirty="0"/>
              <a:t>William an Mary raised and army and invaded England while James, his wife, and their infant son, fled to France. </a:t>
            </a:r>
          </a:p>
        </p:txBody>
      </p:sp>
    </p:spTree>
    <p:extLst>
      <p:ext uri="{BB962C8B-B14F-4D97-AF65-F5344CB8AC3E}">
        <p14:creationId xmlns:p14="http://schemas.microsoft.com/office/powerpoint/2010/main" val="19506878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84789-E811-47FF-BCDD-251FCBFB77D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802BD74-8FFC-45A1-8E91-034CE3B8927B}"/>
              </a:ext>
            </a:extLst>
          </p:cNvPr>
          <p:cNvSpPr>
            <a:spLocks noGrp="1"/>
          </p:cNvSpPr>
          <p:nvPr>
            <p:ph idx="1"/>
          </p:nvPr>
        </p:nvSpPr>
        <p:spPr/>
        <p:txBody>
          <a:bodyPr/>
          <a:lstStyle/>
          <a:p>
            <a:r>
              <a:rPr lang="en-US" dirty="0"/>
              <a:t>With almost not bloodshed, England had embarked on a “Glorious Revolution, not over the issue of whether there would be a monarchy but rather over who would be monarch. </a:t>
            </a:r>
          </a:p>
          <a:p>
            <a:endParaRPr lang="en-US" dirty="0"/>
          </a:p>
          <a:p>
            <a:r>
              <a:rPr lang="en-US" dirty="0"/>
              <a:t>The throne was offered to William and Mary, who accepted it along with the provisions of a declaration of rights, later enacted into law as the Bill of Rights in 1689. </a:t>
            </a:r>
          </a:p>
        </p:txBody>
      </p:sp>
    </p:spTree>
    <p:extLst>
      <p:ext uri="{BB962C8B-B14F-4D97-AF65-F5344CB8AC3E}">
        <p14:creationId xmlns:p14="http://schemas.microsoft.com/office/powerpoint/2010/main" val="6210449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01095-F977-4E31-AC85-35E46664E64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B2C9BF3-0269-4A7C-A636-6A7667C4B30F}"/>
              </a:ext>
            </a:extLst>
          </p:cNvPr>
          <p:cNvSpPr>
            <a:spLocks noGrp="1"/>
          </p:cNvSpPr>
          <p:nvPr>
            <p:ph idx="1"/>
          </p:nvPr>
        </p:nvSpPr>
        <p:spPr/>
        <p:txBody>
          <a:bodyPr/>
          <a:lstStyle/>
          <a:p>
            <a:r>
              <a:rPr lang="en-US" dirty="0"/>
              <a:t>The Bill of Rights affirmed Parliament’s right to make laws and levy taxes and made it impossible for kings to oppose or do without Parliament by stipulating that standing armies could be raised only with the consent of Parliament. </a:t>
            </a:r>
          </a:p>
          <a:p>
            <a:endParaRPr lang="en-US" dirty="0"/>
          </a:p>
          <a:p>
            <a:r>
              <a:rPr lang="en-US" dirty="0"/>
              <a:t>The Bill of Rights helped fashion a system of government based on the rule of law and a freely elected Parliament, thus laying the foundation for a constitutional monarchy. </a:t>
            </a:r>
          </a:p>
        </p:txBody>
      </p:sp>
    </p:spTree>
    <p:extLst>
      <p:ext uri="{BB962C8B-B14F-4D97-AF65-F5344CB8AC3E}">
        <p14:creationId xmlns:p14="http://schemas.microsoft.com/office/powerpoint/2010/main" val="3663663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38E6B-7704-41FB-8A3B-E04444F8BD5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2537F0F-D7F2-404D-B251-4B9C8C2D181D}"/>
              </a:ext>
            </a:extLst>
          </p:cNvPr>
          <p:cNvSpPr>
            <a:spLocks noGrp="1"/>
          </p:cNvSpPr>
          <p:nvPr>
            <p:ph idx="1"/>
          </p:nvPr>
        </p:nvSpPr>
        <p:spPr/>
        <p:txBody>
          <a:bodyPr/>
          <a:lstStyle/>
          <a:p>
            <a:r>
              <a:rPr lang="en-US" dirty="0"/>
              <a:t>Many historians have viewed the Glorious Revolution as the end of the seventeenth-century struggle between king and Parliament. </a:t>
            </a:r>
          </a:p>
          <a:p>
            <a:endParaRPr lang="en-US" dirty="0"/>
          </a:p>
          <a:p>
            <a:r>
              <a:rPr lang="en-US" dirty="0"/>
              <a:t>Parliament had demolished the divine-right theory of kingship (William was, after all, king by grace of Parliament, not God) and confirmed its right to participate in the government. </a:t>
            </a:r>
          </a:p>
        </p:txBody>
      </p:sp>
    </p:spTree>
    <p:extLst>
      <p:ext uri="{BB962C8B-B14F-4D97-AF65-F5344CB8AC3E}">
        <p14:creationId xmlns:p14="http://schemas.microsoft.com/office/powerpoint/2010/main" val="31355779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64F7D-10BC-4A4E-BFAD-3C60055F161C}"/>
              </a:ext>
            </a:extLst>
          </p:cNvPr>
          <p:cNvSpPr>
            <a:spLocks noGrp="1"/>
          </p:cNvSpPr>
          <p:nvPr>
            <p:ph type="title"/>
          </p:nvPr>
        </p:nvSpPr>
        <p:spPr/>
        <p:txBody>
          <a:bodyPr/>
          <a:lstStyle/>
          <a:p>
            <a:r>
              <a:rPr lang="en-US" dirty="0"/>
              <a:t>Responses to Revolution </a:t>
            </a:r>
          </a:p>
        </p:txBody>
      </p:sp>
      <p:sp>
        <p:nvSpPr>
          <p:cNvPr id="3" name="Content Placeholder 2">
            <a:extLst>
              <a:ext uri="{FF2B5EF4-FFF2-40B4-BE49-F238E27FC236}">
                <a16:creationId xmlns:a16="http://schemas.microsoft.com/office/drawing/2014/main" id="{139903DF-7E16-4046-B0C2-64F0F6E9C496}"/>
              </a:ext>
            </a:extLst>
          </p:cNvPr>
          <p:cNvSpPr>
            <a:spLocks noGrp="1"/>
          </p:cNvSpPr>
          <p:nvPr>
            <p:ph idx="1"/>
          </p:nvPr>
        </p:nvSpPr>
        <p:spPr/>
        <p:txBody>
          <a:bodyPr/>
          <a:lstStyle/>
          <a:p>
            <a:r>
              <a:rPr lang="en-US" dirty="0"/>
              <a:t>Thomas Hobbes – (1588-1679) </a:t>
            </a:r>
          </a:p>
          <a:p>
            <a:pPr lvl="1"/>
            <a:r>
              <a:rPr lang="en-US" dirty="0"/>
              <a:t>His name has been associated with the state’s claim to absolute authority over its subjects. </a:t>
            </a:r>
          </a:p>
          <a:p>
            <a:pPr lvl="1"/>
            <a:r>
              <a:rPr lang="en-US" i="1" dirty="0"/>
              <a:t>Leviathan</a:t>
            </a:r>
            <a:r>
              <a:rPr lang="en-US" dirty="0"/>
              <a:t>- published in 1651 </a:t>
            </a:r>
          </a:p>
          <a:p>
            <a:pPr lvl="1"/>
            <a:r>
              <a:rPr lang="en-US" dirty="0"/>
              <a:t>Claimed that the state of nature, before society was organized, human life was “solitary, poor, nasty, brutish, and short.” </a:t>
            </a:r>
          </a:p>
          <a:p>
            <a:pPr lvl="1"/>
            <a:r>
              <a:rPr lang="en-US" dirty="0"/>
              <a:t>The commonwealth placed its collective power into the hands of sovereign authority, preferably a single ruler, who served as executor, legislator, and judge. </a:t>
            </a:r>
          </a:p>
          <a:p>
            <a:pPr lvl="1"/>
            <a:r>
              <a:rPr lang="en-US" dirty="0"/>
              <a:t>If subjects rebel, they must be suppressed. </a:t>
            </a:r>
          </a:p>
        </p:txBody>
      </p:sp>
    </p:spTree>
    <p:extLst>
      <p:ext uri="{BB962C8B-B14F-4D97-AF65-F5344CB8AC3E}">
        <p14:creationId xmlns:p14="http://schemas.microsoft.com/office/powerpoint/2010/main" val="2899905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94CF5-7594-4993-BFA0-B4F2772EE305}"/>
              </a:ext>
            </a:extLst>
          </p:cNvPr>
          <p:cNvSpPr>
            <a:spLocks noGrp="1"/>
          </p:cNvSpPr>
          <p:nvPr>
            <p:ph type="title"/>
          </p:nvPr>
        </p:nvSpPr>
        <p:spPr/>
        <p:txBody>
          <a:bodyPr/>
          <a:lstStyle/>
          <a:p>
            <a:r>
              <a:rPr lang="en-US" dirty="0"/>
              <a:t>The weakness of the polish monarchy </a:t>
            </a:r>
          </a:p>
        </p:txBody>
      </p:sp>
      <p:sp>
        <p:nvSpPr>
          <p:cNvPr id="3" name="Content Placeholder 2">
            <a:extLst>
              <a:ext uri="{FF2B5EF4-FFF2-40B4-BE49-F238E27FC236}">
                <a16:creationId xmlns:a16="http://schemas.microsoft.com/office/drawing/2014/main" id="{8791D638-BB6F-43C2-B397-E7896FB89680}"/>
              </a:ext>
            </a:extLst>
          </p:cNvPr>
          <p:cNvSpPr>
            <a:spLocks noGrp="1"/>
          </p:cNvSpPr>
          <p:nvPr>
            <p:ph idx="1"/>
          </p:nvPr>
        </p:nvSpPr>
        <p:spPr/>
        <p:txBody>
          <a:bodyPr/>
          <a:lstStyle/>
          <a:p>
            <a:r>
              <a:rPr lang="en-US" dirty="0"/>
              <a:t>Sigismund III (1587-1631) Polish King </a:t>
            </a:r>
          </a:p>
          <a:p>
            <a:endParaRPr lang="en-US" dirty="0"/>
          </a:p>
          <a:p>
            <a:r>
              <a:rPr lang="en-US" dirty="0"/>
              <a:t>Poland failed to a vast empire, and by the end of the seventeenth century, it had become a weak, decentralized state. </a:t>
            </a:r>
          </a:p>
          <a:p>
            <a:endParaRPr lang="en-US" dirty="0"/>
          </a:p>
          <a:p>
            <a:r>
              <a:rPr lang="en-US" dirty="0"/>
              <a:t>The Sejm, or Polish diet, was a two chamber assembly in which landowners completely dominated the few townspeople and lawyers who were also members. </a:t>
            </a:r>
          </a:p>
        </p:txBody>
      </p:sp>
    </p:spTree>
    <p:extLst>
      <p:ext uri="{BB962C8B-B14F-4D97-AF65-F5344CB8AC3E}">
        <p14:creationId xmlns:p14="http://schemas.microsoft.com/office/powerpoint/2010/main" val="14880113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4E2A3-0949-462D-A9C0-6B8E9A6538A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B479944-8259-43C0-8A9D-622ACEE65733}"/>
              </a:ext>
            </a:extLst>
          </p:cNvPr>
          <p:cNvSpPr>
            <a:spLocks noGrp="1"/>
          </p:cNvSpPr>
          <p:nvPr>
            <p:ph idx="1"/>
          </p:nvPr>
        </p:nvSpPr>
        <p:spPr/>
        <p:txBody>
          <a:bodyPr/>
          <a:lstStyle/>
          <a:p>
            <a:r>
              <a:rPr lang="en-US" dirty="0"/>
              <a:t>John Locke ( 1632- 1704) </a:t>
            </a:r>
          </a:p>
          <a:p>
            <a:pPr lvl="1"/>
            <a:r>
              <a:rPr lang="en-US" dirty="0"/>
              <a:t>Argued against the absolute rule of man. </a:t>
            </a:r>
          </a:p>
          <a:p>
            <a:pPr lvl="1"/>
            <a:r>
              <a:rPr lang="en-US" i="1" dirty="0"/>
              <a:t>Two Treaties of Government </a:t>
            </a:r>
          </a:p>
          <a:p>
            <a:pPr lvl="1"/>
            <a:r>
              <a:rPr lang="en-US" dirty="0"/>
              <a:t>Unlike Hobbes, Locke believed that humans lived then in a state of equality and freedom rather than a state of war. </a:t>
            </a:r>
          </a:p>
          <a:p>
            <a:pPr lvl="1"/>
            <a:r>
              <a:rPr lang="en-US" dirty="0"/>
              <a:t>Humans had certain inalienable natural rights – to life, liberty, and property, </a:t>
            </a:r>
          </a:p>
          <a:p>
            <a:pPr lvl="1"/>
            <a:r>
              <a:rPr lang="en-US" dirty="0"/>
              <a:t>People mutually agreed to establish a government to ensure the protection of their rights. </a:t>
            </a:r>
          </a:p>
        </p:txBody>
      </p:sp>
    </p:spTree>
    <p:extLst>
      <p:ext uri="{BB962C8B-B14F-4D97-AF65-F5344CB8AC3E}">
        <p14:creationId xmlns:p14="http://schemas.microsoft.com/office/powerpoint/2010/main" val="2562785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36DC4-B1C0-4C08-B955-CAC927D0FB2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967252C-F3F2-46DA-A8B8-D9ABB666522E}"/>
              </a:ext>
            </a:extLst>
          </p:cNvPr>
          <p:cNvSpPr>
            <a:spLocks noGrp="1"/>
          </p:cNvSpPr>
          <p:nvPr>
            <p:ph idx="1"/>
          </p:nvPr>
        </p:nvSpPr>
        <p:spPr>
          <a:xfrm>
            <a:off x="1222744" y="2638044"/>
            <a:ext cx="8738120" cy="3101983"/>
          </a:xfrm>
        </p:spPr>
        <p:txBody>
          <a:bodyPr/>
          <a:lstStyle/>
          <a:p>
            <a:r>
              <a:rPr lang="en-US" sz="2400" dirty="0"/>
              <a:t>The real aim for the Sejm members was to ensure that central authority would not affect their local interests. </a:t>
            </a:r>
          </a:p>
          <a:p>
            <a:endParaRPr lang="en-US" sz="2400" dirty="0"/>
          </a:p>
          <a:p>
            <a:r>
              <a:rPr lang="en-US" sz="2400" dirty="0"/>
              <a:t>Poland, then, was basically a confederation of semi-independent estates of landed nobles. </a:t>
            </a:r>
          </a:p>
          <a:p>
            <a:endParaRPr lang="en-US" dirty="0"/>
          </a:p>
          <a:p>
            <a:endParaRPr lang="en-US" dirty="0"/>
          </a:p>
        </p:txBody>
      </p:sp>
    </p:spTree>
    <p:extLst>
      <p:ext uri="{BB962C8B-B14F-4D97-AF65-F5344CB8AC3E}">
        <p14:creationId xmlns:p14="http://schemas.microsoft.com/office/powerpoint/2010/main" val="3904842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68607-9185-425F-86EC-9985EE3A42EC}"/>
              </a:ext>
            </a:extLst>
          </p:cNvPr>
          <p:cNvSpPr>
            <a:spLocks noGrp="1"/>
          </p:cNvSpPr>
          <p:nvPr>
            <p:ph type="title"/>
          </p:nvPr>
        </p:nvSpPr>
        <p:spPr/>
        <p:txBody>
          <a:bodyPr/>
          <a:lstStyle/>
          <a:p>
            <a:r>
              <a:rPr lang="en-US" dirty="0"/>
              <a:t>The golden age of the </a:t>
            </a:r>
            <a:r>
              <a:rPr lang="en-US" dirty="0" err="1"/>
              <a:t>dutch</a:t>
            </a:r>
            <a:r>
              <a:rPr lang="en-US" dirty="0"/>
              <a:t> Republic </a:t>
            </a:r>
          </a:p>
        </p:txBody>
      </p:sp>
      <p:sp>
        <p:nvSpPr>
          <p:cNvPr id="3" name="Content Placeholder 2">
            <a:extLst>
              <a:ext uri="{FF2B5EF4-FFF2-40B4-BE49-F238E27FC236}">
                <a16:creationId xmlns:a16="http://schemas.microsoft.com/office/drawing/2014/main" id="{74562307-4ABD-422F-ADC1-3423345B3846}"/>
              </a:ext>
            </a:extLst>
          </p:cNvPr>
          <p:cNvSpPr>
            <a:spLocks noGrp="1"/>
          </p:cNvSpPr>
          <p:nvPr>
            <p:ph idx="1"/>
          </p:nvPr>
        </p:nvSpPr>
        <p:spPr>
          <a:xfrm>
            <a:off x="606056" y="2638044"/>
            <a:ext cx="9354808" cy="3101983"/>
          </a:xfrm>
        </p:spPr>
        <p:txBody>
          <a:bodyPr/>
          <a:lstStyle/>
          <a:p>
            <a:r>
              <a:rPr lang="en-US" dirty="0"/>
              <a:t>As  a result of the sixteenth century revolt of the Netherlands, the seven northern provinces, which began to call themselves the United Provinces of the Netherlands in 1581, became the core of the modern Dutch state. </a:t>
            </a:r>
          </a:p>
          <a:p>
            <a:endParaRPr lang="en-US" dirty="0"/>
          </a:p>
          <a:p>
            <a:r>
              <a:rPr lang="en-US" dirty="0"/>
              <a:t>The new state was officially recognized by the Peace of Westphalia in 1648. </a:t>
            </a:r>
          </a:p>
        </p:txBody>
      </p:sp>
    </p:spTree>
    <p:extLst>
      <p:ext uri="{BB962C8B-B14F-4D97-AF65-F5344CB8AC3E}">
        <p14:creationId xmlns:p14="http://schemas.microsoft.com/office/powerpoint/2010/main" val="3747158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49FCD-B4A9-4EDB-A176-FF43BA71402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5596D01-5666-4546-AE65-F086270DB40C}"/>
              </a:ext>
            </a:extLst>
          </p:cNvPr>
          <p:cNvSpPr>
            <a:spLocks noGrp="1"/>
          </p:cNvSpPr>
          <p:nvPr>
            <p:ph idx="1"/>
          </p:nvPr>
        </p:nvSpPr>
        <p:spPr/>
        <p:txBody>
          <a:bodyPr/>
          <a:lstStyle/>
          <a:p>
            <a:r>
              <a:rPr lang="en-US" dirty="0"/>
              <a:t>Beginning with William of Orange and his heirs, the house of Orange occupied the stadholderate in most of the seven provinces and favored the development of a centralized government with themselves as hereditary monarchs. </a:t>
            </a:r>
          </a:p>
        </p:txBody>
      </p:sp>
    </p:spTree>
    <p:extLst>
      <p:ext uri="{BB962C8B-B14F-4D97-AF65-F5344CB8AC3E}">
        <p14:creationId xmlns:p14="http://schemas.microsoft.com/office/powerpoint/2010/main" val="1310839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34557-5B5C-4EB7-857C-7CC307FD8FF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BC697A1-8C6D-484E-8061-F6802F0CDB6B}"/>
              </a:ext>
            </a:extLst>
          </p:cNvPr>
          <p:cNvSpPr>
            <a:spLocks noGrp="1"/>
          </p:cNvSpPr>
          <p:nvPr>
            <p:ph idx="1"/>
          </p:nvPr>
        </p:nvSpPr>
        <p:spPr>
          <a:xfrm>
            <a:off x="478465" y="2638044"/>
            <a:ext cx="10058400" cy="3858449"/>
          </a:xfrm>
        </p:spPr>
        <p:txBody>
          <a:bodyPr/>
          <a:lstStyle/>
          <a:p>
            <a:r>
              <a:rPr lang="en-US" dirty="0"/>
              <a:t>The United Provinces turned to William III (1672-1702) of the house of Orange to establish a monarchical regime. </a:t>
            </a:r>
          </a:p>
          <a:p>
            <a:endParaRPr lang="en-US" dirty="0"/>
          </a:p>
          <a:p>
            <a:r>
              <a:rPr lang="en-US" dirty="0"/>
              <a:t>Wars with France and England placed heavy burdens on Dutch finances and man power. </a:t>
            </a:r>
          </a:p>
          <a:p>
            <a:r>
              <a:rPr lang="en-US" dirty="0"/>
              <a:t>English shipping began to challenge what had been Dutch commercial supremacy, and by 1715, the Dutch were experiencing a serious economic decline. </a:t>
            </a:r>
          </a:p>
        </p:txBody>
      </p:sp>
    </p:spTree>
    <p:extLst>
      <p:ext uri="{BB962C8B-B14F-4D97-AF65-F5344CB8AC3E}">
        <p14:creationId xmlns:p14="http://schemas.microsoft.com/office/powerpoint/2010/main" val="3666313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DF25B-D8E2-43DC-895E-01D73F65DDF1}"/>
              </a:ext>
            </a:extLst>
          </p:cNvPr>
          <p:cNvSpPr>
            <a:spLocks noGrp="1"/>
          </p:cNvSpPr>
          <p:nvPr>
            <p:ph type="title"/>
          </p:nvPr>
        </p:nvSpPr>
        <p:spPr/>
        <p:txBody>
          <a:bodyPr/>
          <a:lstStyle/>
          <a:p>
            <a:r>
              <a:rPr lang="en-US" dirty="0"/>
              <a:t>Life in Seventeenth-Century Amsterdam </a:t>
            </a:r>
          </a:p>
        </p:txBody>
      </p:sp>
      <p:sp>
        <p:nvSpPr>
          <p:cNvPr id="3" name="Content Placeholder 2">
            <a:extLst>
              <a:ext uri="{FF2B5EF4-FFF2-40B4-BE49-F238E27FC236}">
                <a16:creationId xmlns:a16="http://schemas.microsoft.com/office/drawing/2014/main" id="{225AA605-18C5-41C8-ACD1-BE40C530652D}"/>
              </a:ext>
            </a:extLst>
          </p:cNvPr>
          <p:cNvSpPr>
            <a:spLocks noGrp="1"/>
          </p:cNvSpPr>
          <p:nvPr>
            <p:ph idx="1"/>
          </p:nvPr>
        </p:nvSpPr>
        <p:spPr>
          <a:xfrm>
            <a:off x="754911" y="2638044"/>
            <a:ext cx="9633097" cy="3890347"/>
          </a:xfrm>
        </p:spPr>
        <p:txBody>
          <a:bodyPr/>
          <a:lstStyle/>
          <a:p>
            <a:r>
              <a:rPr lang="en-US" dirty="0"/>
              <a:t>Amsterdam had replaced Antwerp as the financial and commercial capital of Europe. </a:t>
            </a:r>
          </a:p>
          <a:p>
            <a:endParaRPr lang="en-US" dirty="0"/>
          </a:p>
          <a:p>
            <a:r>
              <a:rPr lang="en-US" dirty="0"/>
              <a:t>Amsterdam merchants possessed vast fleets of ships, many of which were used for the lucrative North Sea herring catch. </a:t>
            </a:r>
          </a:p>
          <a:p>
            <a:endParaRPr lang="en-US" dirty="0"/>
          </a:p>
          <a:p>
            <a:r>
              <a:rPr lang="en-US" dirty="0"/>
              <a:t>The Dutch invention of the </a:t>
            </a:r>
            <a:r>
              <a:rPr lang="en-US" i="1" dirty="0" err="1"/>
              <a:t>fluyt</a:t>
            </a:r>
            <a:r>
              <a:rPr lang="en-US" i="1" dirty="0"/>
              <a:t>, </a:t>
            </a:r>
            <a:r>
              <a:rPr lang="en-US" dirty="0"/>
              <a:t>a shallow-draft ship of large capacity, enabled the transport of enormous quantities of cereals, timber, and iron. </a:t>
            </a:r>
          </a:p>
        </p:txBody>
      </p:sp>
    </p:spTree>
    <p:extLst>
      <p:ext uri="{BB962C8B-B14F-4D97-AF65-F5344CB8AC3E}">
        <p14:creationId xmlns:p14="http://schemas.microsoft.com/office/powerpoint/2010/main" val="266280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C9FB9-7EED-4348-B1ED-10E3C0587FA9}"/>
              </a:ext>
            </a:extLst>
          </p:cNvPr>
          <p:cNvSpPr>
            <a:spLocks noGrp="1"/>
          </p:cNvSpPr>
          <p:nvPr>
            <p:ph type="title"/>
          </p:nvPr>
        </p:nvSpPr>
        <p:spPr/>
        <p:txBody>
          <a:bodyPr/>
          <a:lstStyle/>
          <a:p>
            <a:r>
              <a:rPr lang="en-US" dirty="0"/>
              <a:t>England and the Emergency of Constitutional monarchy </a:t>
            </a:r>
          </a:p>
        </p:txBody>
      </p:sp>
      <p:sp>
        <p:nvSpPr>
          <p:cNvPr id="3" name="Content Placeholder 2">
            <a:extLst>
              <a:ext uri="{FF2B5EF4-FFF2-40B4-BE49-F238E27FC236}">
                <a16:creationId xmlns:a16="http://schemas.microsoft.com/office/drawing/2014/main" id="{58FBFAAF-4A5D-4A03-99C4-1592853B103F}"/>
              </a:ext>
            </a:extLst>
          </p:cNvPr>
          <p:cNvSpPr>
            <a:spLocks noGrp="1"/>
          </p:cNvSpPr>
          <p:nvPr>
            <p:ph idx="1"/>
          </p:nvPr>
        </p:nvSpPr>
        <p:spPr/>
        <p:txBody>
          <a:bodyPr>
            <a:normAutofit/>
          </a:bodyPr>
          <a:lstStyle/>
          <a:p>
            <a:r>
              <a:rPr lang="en-US" sz="2400" dirty="0"/>
              <a:t>When the victory of Parliament came the foundation for constitutional monarchy by the end of the seventeenth century. </a:t>
            </a:r>
          </a:p>
        </p:txBody>
      </p:sp>
    </p:spTree>
    <p:extLst>
      <p:ext uri="{BB962C8B-B14F-4D97-AF65-F5344CB8AC3E}">
        <p14:creationId xmlns:p14="http://schemas.microsoft.com/office/powerpoint/2010/main" val="200980125"/>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635D4D"/>
      </a:dk2>
      <a:lt2>
        <a:srgbClr val="D8D6BA"/>
      </a:lt2>
      <a:accent1>
        <a:srgbClr val="9CBEBD"/>
      </a:accent1>
      <a:accent2>
        <a:srgbClr val="D2CB6C"/>
      </a:accent2>
      <a:accent3>
        <a:srgbClr val="9D9A93"/>
      </a:accent3>
      <a:accent4>
        <a:srgbClr val="C89F5D"/>
      </a:accent4>
      <a:accent5>
        <a:srgbClr val="A9A57C"/>
      </a:accent5>
      <a:accent6>
        <a:srgbClr val="95A39D"/>
      </a:accent6>
      <a:hlink>
        <a:srgbClr val="D25814"/>
      </a:hlink>
      <a:folHlink>
        <a:srgbClr val="849A0A"/>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0BDC4BB7-8AF9-46FD-8C32-AB93AC9C4100}"/>
    </a:ext>
  </a:extLst>
</a:theme>
</file>

<file path=docProps/app.xml><?xml version="1.0" encoding="utf-8"?>
<Properties xmlns="http://schemas.openxmlformats.org/officeDocument/2006/extended-properties" xmlns:vt="http://schemas.openxmlformats.org/officeDocument/2006/docPropsVTypes">
  <Template>Parcel</Template>
  <TotalTime>248</TotalTime>
  <Words>1502</Words>
  <Application>Microsoft Office PowerPoint</Application>
  <PresentationFormat>Widescreen</PresentationFormat>
  <Paragraphs>107</Paragraphs>
  <Slides>30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Gill Sans MT</vt:lpstr>
      <vt:lpstr>Parcel</vt:lpstr>
      <vt:lpstr>AP European History Chapter 15 Section 4: Limited Monarchy and Republics </vt:lpstr>
      <vt:lpstr>PowerPoint Presentation</vt:lpstr>
      <vt:lpstr>The weakness of the polish monarchy </vt:lpstr>
      <vt:lpstr>PowerPoint Presentation</vt:lpstr>
      <vt:lpstr>The golden age of the dutch Republic </vt:lpstr>
      <vt:lpstr>PowerPoint Presentation</vt:lpstr>
      <vt:lpstr>PowerPoint Presentation</vt:lpstr>
      <vt:lpstr>Life in Seventeenth-Century Amsterdam </vt:lpstr>
      <vt:lpstr>England and the Emergency of Constitutional monarchy </vt:lpstr>
      <vt:lpstr>King james I and parliament </vt:lpstr>
      <vt:lpstr>PowerPoint Presentation</vt:lpstr>
      <vt:lpstr>Charles I and the move toward revolution </vt:lpstr>
      <vt:lpstr>PowerPoint Presentation</vt:lpstr>
      <vt:lpstr>Civil War in England </vt:lpstr>
      <vt:lpstr>PowerPoint Presentation</vt:lpstr>
      <vt:lpstr>PowerPoint Presentation</vt:lpstr>
      <vt:lpstr>PowerPoint Presentation</vt:lpstr>
      <vt:lpstr>Cromwell and New Governments </vt:lpstr>
      <vt:lpstr>PowerPoint Presentation</vt:lpstr>
      <vt:lpstr>PowerPoint Presentation</vt:lpstr>
      <vt:lpstr>PowerPoint Presentation</vt:lpstr>
      <vt:lpstr>Restoration of the monarchy </vt:lpstr>
      <vt:lpstr>PowerPoint Presentation</vt:lpstr>
      <vt:lpstr>PowerPoint Presentation</vt:lpstr>
      <vt:lpstr>A Glorious Revolution </vt:lpstr>
      <vt:lpstr>PowerPoint Presentation</vt:lpstr>
      <vt:lpstr>PowerPoint Presentation</vt:lpstr>
      <vt:lpstr>PowerPoint Presentation</vt:lpstr>
      <vt:lpstr>Responses to Revolution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European History Chapter 15 Section 4: Limited Monarchy and Republics </dc:title>
  <dc:creator>Tyler Moudry</dc:creator>
  <cp:lastModifiedBy>Tyler Moudry</cp:lastModifiedBy>
  <cp:revision>10</cp:revision>
  <dcterms:created xsi:type="dcterms:W3CDTF">2018-11-06T04:25:45Z</dcterms:created>
  <dcterms:modified xsi:type="dcterms:W3CDTF">2018-11-06T08:34:26Z</dcterms:modified>
</cp:coreProperties>
</file>