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11/4/2018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11/4/2018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11/4/2018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565F1-EB2F-499F-A612-A17AA9944C67}"/>
              </a:ext>
            </a:extLst>
          </p:cNvPr>
          <p:cNvSpPr>
            <a:spLocks noGrp="1"/>
          </p:cNvSpPr>
          <p:nvPr>
            <p:ph type="ctrTitle"/>
          </p:nvPr>
        </p:nvSpPr>
        <p:spPr/>
        <p:txBody>
          <a:bodyPr/>
          <a:lstStyle/>
          <a:p>
            <a:r>
              <a:rPr lang="en-US" sz="6000" dirty="0" err="1"/>
              <a:t>Ap</a:t>
            </a:r>
            <a:r>
              <a:rPr lang="en-US" sz="6000" dirty="0"/>
              <a:t> European History</a:t>
            </a:r>
            <a:br>
              <a:rPr lang="en-US" sz="6000" dirty="0"/>
            </a:br>
            <a:r>
              <a:rPr lang="en-US" sz="6000" dirty="0"/>
              <a:t>Chapter 15 Section 3</a:t>
            </a:r>
          </a:p>
        </p:txBody>
      </p:sp>
      <p:sp>
        <p:nvSpPr>
          <p:cNvPr id="3" name="Subtitle 2">
            <a:extLst>
              <a:ext uri="{FF2B5EF4-FFF2-40B4-BE49-F238E27FC236}">
                <a16:creationId xmlns:a16="http://schemas.microsoft.com/office/drawing/2014/main" id="{A654BAE7-9663-4DDD-BCA4-23D83E6FE04D}"/>
              </a:ext>
            </a:extLst>
          </p:cNvPr>
          <p:cNvSpPr>
            <a:spLocks noGrp="1"/>
          </p:cNvSpPr>
          <p:nvPr>
            <p:ph type="subTitle" idx="1"/>
          </p:nvPr>
        </p:nvSpPr>
        <p:spPr/>
        <p:txBody>
          <a:bodyPr>
            <a:noAutofit/>
          </a:bodyPr>
          <a:lstStyle/>
          <a:p>
            <a:r>
              <a:rPr lang="en-US" sz="4000" dirty="0"/>
              <a:t>Absolutism in Central, Eastern, and Northern Europe </a:t>
            </a:r>
          </a:p>
        </p:txBody>
      </p:sp>
    </p:spTree>
    <p:extLst>
      <p:ext uri="{BB962C8B-B14F-4D97-AF65-F5344CB8AC3E}">
        <p14:creationId xmlns:p14="http://schemas.microsoft.com/office/powerpoint/2010/main" val="2121465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B0203-AB79-40C3-9B6F-CC15F2B20D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19FF62-3B30-4744-B61C-E7A6365D478C}"/>
              </a:ext>
            </a:extLst>
          </p:cNvPr>
          <p:cNvSpPr>
            <a:spLocks noGrp="1"/>
          </p:cNvSpPr>
          <p:nvPr>
            <p:ph idx="1"/>
          </p:nvPr>
        </p:nvSpPr>
        <p:spPr/>
        <p:txBody>
          <a:bodyPr/>
          <a:lstStyle/>
          <a:p>
            <a:r>
              <a:rPr lang="en-US" dirty="0"/>
              <a:t>The Nucleus of the new Austrian Empire remained the traditional Austrian hereditary possessions: Lower and Upper Austria, Carinthia, Carniola, Styria, and Tyrol. </a:t>
            </a:r>
          </a:p>
          <a:p>
            <a:endParaRPr lang="en-US" dirty="0"/>
          </a:p>
          <a:p>
            <a:r>
              <a:rPr lang="en-US" dirty="0"/>
              <a:t>To these Bohemia and parts of northwestern Hungary in the sixteenth century. </a:t>
            </a:r>
          </a:p>
        </p:txBody>
      </p:sp>
    </p:spTree>
    <p:extLst>
      <p:ext uri="{BB962C8B-B14F-4D97-AF65-F5344CB8AC3E}">
        <p14:creationId xmlns:p14="http://schemas.microsoft.com/office/powerpoint/2010/main" val="753845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F5C9-0932-4208-9AE3-038518CB2D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9714D9-14AE-4DE3-94A8-ED1021B7E045}"/>
              </a:ext>
            </a:extLst>
          </p:cNvPr>
          <p:cNvSpPr>
            <a:spLocks noGrp="1"/>
          </p:cNvSpPr>
          <p:nvPr>
            <p:ph idx="1"/>
          </p:nvPr>
        </p:nvSpPr>
        <p:spPr/>
        <p:txBody>
          <a:bodyPr/>
          <a:lstStyle/>
          <a:p>
            <a:r>
              <a:rPr lang="en-US" sz="2800" dirty="0"/>
              <a:t>Leopold I (1658-1705) </a:t>
            </a:r>
          </a:p>
          <a:p>
            <a:pPr lvl="1"/>
            <a:r>
              <a:rPr lang="en-US" dirty="0"/>
              <a:t>Encouraged the eastward movement of the Austrian Empire</a:t>
            </a:r>
          </a:p>
          <a:p>
            <a:pPr lvl="1"/>
            <a:r>
              <a:rPr lang="en-US" dirty="0"/>
              <a:t>Sorely challenged by the revival of Turkish power in the seventeenth century </a:t>
            </a:r>
          </a:p>
        </p:txBody>
      </p:sp>
    </p:spTree>
    <p:extLst>
      <p:ext uri="{BB962C8B-B14F-4D97-AF65-F5344CB8AC3E}">
        <p14:creationId xmlns:p14="http://schemas.microsoft.com/office/powerpoint/2010/main" val="277859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41C00-6163-4341-A3F2-E36A6A6809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54408E-CEDF-4D6F-BDF0-07EF899DE134}"/>
              </a:ext>
            </a:extLst>
          </p:cNvPr>
          <p:cNvSpPr>
            <a:spLocks noGrp="1"/>
          </p:cNvSpPr>
          <p:nvPr>
            <p:ph idx="1"/>
          </p:nvPr>
        </p:nvSpPr>
        <p:spPr/>
        <p:txBody>
          <a:bodyPr/>
          <a:lstStyle/>
          <a:p>
            <a:r>
              <a:rPr lang="en-US" dirty="0"/>
              <a:t>The Turks moved into Transylvania, eventually pushed westward and laid siege to Vienna in 1683. </a:t>
            </a:r>
          </a:p>
          <a:p>
            <a:r>
              <a:rPr lang="en-US" dirty="0"/>
              <a:t>A European army, led by the Austrians, counterattacked and decisively defeated the Turks in 1687. </a:t>
            </a:r>
          </a:p>
          <a:p>
            <a:r>
              <a:rPr lang="en-US" dirty="0"/>
              <a:t>By the Treaty of </a:t>
            </a:r>
            <a:r>
              <a:rPr lang="en-US" dirty="0" err="1"/>
              <a:t>Karlowitz</a:t>
            </a:r>
            <a:r>
              <a:rPr lang="en-US" dirty="0"/>
              <a:t> in 1699, Austria took control of Hungary, Transylvania, Croatia, and Slovenia, thus establishing an Austrian Empire in southeastern Europe. </a:t>
            </a:r>
          </a:p>
        </p:txBody>
      </p:sp>
    </p:spTree>
    <p:extLst>
      <p:ext uri="{BB962C8B-B14F-4D97-AF65-F5344CB8AC3E}">
        <p14:creationId xmlns:p14="http://schemas.microsoft.com/office/powerpoint/2010/main" val="1748873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8E7FB-6343-4692-868C-238F744B60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443393-00A0-4F61-9A60-0F239C590205}"/>
              </a:ext>
            </a:extLst>
          </p:cNvPr>
          <p:cNvSpPr>
            <a:spLocks noGrp="1"/>
          </p:cNvSpPr>
          <p:nvPr>
            <p:ph idx="1"/>
          </p:nvPr>
        </p:nvSpPr>
        <p:spPr/>
        <p:txBody>
          <a:bodyPr/>
          <a:lstStyle/>
          <a:p>
            <a:r>
              <a:rPr lang="en-US" dirty="0"/>
              <a:t>At the end of the War of the Spanish Netherlands and received formal recognition of its occupation of the Spanish possessions in Italy, namely, Milan, Mantua, Sardinia, and Naples, </a:t>
            </a:r>
          </a:p>
          <a:p>
            <a:endParaRPr lang="en-US" dirty="0"/>
          </a:p>
          <a:p>
            <a:r>
              <a:rPr lang="en-US" dirty="0"/>
              <a:t>By the beginning of the eighteenth century, the house of Austria had acquired a new empire of considerable size. </a:t>
            </a:r>
          </a:p>
        </p:txBody>
      </p:sp>
    </p:spTree>
    <p:extLst>
      <p:ext uri="{BB962C8B-B14F-4D97-AF65-F5344CB8AC3E}">
        <p14:creationId xmlns:p14="http://schemas.microsoft.com/office/powerpoint/2010/main" val="1457446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86816-C2C8-44D3-855D-80879C021C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89EB92-2202-41CC-AC03-A6D2CC607284}"/>
              </a:ext>
            </a:extLst>
          </p:cNvPr>
          <p:cNvSpPr>
            <a:spLocks noGrp="1"/>
          </p:cNvSpPr>
          <p:nvPr>
            <p:ph idx="1"/>
          </p:nvPr>
        </p:nvSpPr>
        <p:spPr/>
        <p:txBody>
          <a:bodyPr/>
          <a:lstStyle/>
          <a:p>
            <a:r>
              <a:rPr lang="en-US" dirty="0"/>
              <a:t>The Austrian Empire remained a collection of territories held together by a personal union. </a:t>
            </a:r>
          </a:p>
          <a:p>
            <a:r>
              <a:rPr lang="en-US" dirty="0"/>
              <a:t>The Habsburg emperor was archduke of Austria, king of Bohemia, and king of Hungary. </a:t>
            </a:r>
          </a:p>
          <a:p>
            <a:r>
              <a:rPr lang="en-US" dirty="0"/>
              <a:t>Each of these areas had its own laws, Estates-General, and political life. </a:t>
            </a:r>
          </a:p>
          <a:p>
            <a:r>
              <a:rPr lang="en-US" dirty="0"/>
              <a:t>The landed aristocrats throughout the empire were connected by a common bond of service to the house of Habsburg, as military officers or government bureaucrats, but no other common sentiment tied the regions together. </a:t>
            </a:r>
          </a:p>
        </p:txBody>
      </p:sp>
    </p:spTree>
    <p:extLst>
      <p:ext uri="{BB962C8B-B14F-4D97-AF65-F5344CB8AC3E}">
        <p14:creationId xmlns:p14="http://schemas.microsoft.com/office/powerpoint/2010/main" val="1513202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C4620-6ACA-4D29-A550-13981C5F17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9F00C1-DDE2-4715-B38C-24DFCF21B74C}"/>
              </a:ext>
            </a:extLst>
          </p:cNvPr>
          <p:cNvSpPr>
            <a:spLocks noGrp="1"/>
          </p:cNvSpPr>
          <p:nvPr>
            <p:ph idx="1"/>
          </p:nvPr>
        </p:nvSpPr>
        <p:spPr/>
        <p:txBody>
          <a:bodyPr/>
          <a:lstStyle/>
          <a:p>
            <a:r>
              <a:rPr lang="en-US" sz="2800" b="1" u="sng" dirty="0"/>
              <a:t>Italy: From Spanish to Austrian Rule </a:t>
            </a:r>
          </a:p>
          <a:p>
            <a:pPr lvl="1"/>
            <a:r>
              <a:rPr lang="en-US" dirty="0"/>
              <a:t>By 1530, Emperor Charles V had managed to defeat the French armies in Italy and became the arbiter of Italy.</a:t>
            </a:r>
          </a:p>
          <a:p>
            <a:pPr lvl="1"/>
            <a:r>
              <a:rPr lang="en-US" dirty="0"/>
              <a:t>In 1540, he gave the duchy of Milan to his son Philip II and transferred all imperial rights over Italy to the Spanish monarchy. </a:t>
            </a:r>
          </a:p>
        </p:txBody>
      </p:sp>
    </p:spTree>
    <p:extLst>
      <p:ext uri="{BB962C8B-B14F-4D97-AF65-F5344CB8AC3E}">
        <p14:creationId xmlns:p14="http://schemas.microsoft.com/office/powerpoint/2010/main" val="829926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BB076-F7A1-41C8-B710-1EEE53A449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A00345-BB76-4679-B0D1-61EA3E33B1DD}"/>
              </a:ext>
            </a:extLst>
          </p:cNvPr>
          <p:cNvSpPr>
            <a:spLocks noGrp="1"/>
          </p:cNvSpPr>
          <p:nvPr>
            <p:ph idx="1"/>
          </p:nvPr>
        </p:nvSpPr>
        <p:spPr/>
        <p:txBody>
          <a:bodyPr>
            <a:normAutofit fontScale="92500" lnSpcReduction="10000"/>
          </a:bodyPr>
          <a:lstStyle/>
          <a:p>
            <a:r>
              <a:rPr lang="en-US" sz="2800" b="1" dirty="0"/>
              <a:t>Philip II’s reign </a:t>
            </a:r>
          </a:p>
          <a:p>
            <a:pPr lvl="1"/>
            <a:r>
              <a:rPr lang="en-US" sz="2800" dirty="0"/>
              <a:t>Spanish presence was felt everywhere in Italy </a:t>
            </a:r>
          </a:p>
          <a:p>
            <a:pPr lvl="1"/>
            <a:r>
              <a:rPr lang="en-US" sz="2800" dirty="0"/>
              <a:t>Only Florence, the Papal States, and Venice managed to maintain relatively independent policies </a:t>
            </a:r>
          </a:p>
          <a:p>
            <a:pPr lvl="1"/>
            <a:r>
              <a:rPr lang="en-US" sz="2800" dirty="0"/>
              <a:t>Influence of the papacy became oppressive in Italy as the machinery of the Catholic Counter-Reformation – the Inquisition, Index, and the Jesuits- was used to stifle all resistance to the Catholic orthodoxy created by the Council of Trent. </a:t>
            </a:r>
          </a:p>
        </p:txBody>
      </p:sp>
    </p:spTree>
    <p:extLst>
      <p:ext uri="{BB962C8B-B14F-4D97-AF65-F5344CB8AC3E}">
        <p14:creationId xmlns:p14="http://schemas.microsoft.com/office/powerpoint/2010/main" val="1322587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F3E83-B50D-4DA2-892F-B18B498AC0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A724C8-0F7D-4D42-90E0-2B62226A92A0}"/>
              </a:ext>
            </a:extLst>
          </p:cNvPr>
          <p:cNvSpPr>
            <a:spLocks noGrp="1"/>
          </p:cNvSpPr>
          <p:nvPr>
            <p:ph idx="1"/>
          </p:nvPr>
        </p:nvSpPr>
        <p:spPr/>
        <p:txBody>
          <a:bodyPr>
            <a:normAutofit lnSpcReduction="10000"/>
          </a:bodyPr>
          <a:lstStyle/>
          <a:p>
            <a:r>
              <a:rPr lang="en-US" sz="2400" b="1" u="sng" dirty="0"/>
              <a:t>Russia: From Fledging Principality to Major Power </a:t>
            </a:r>
          </a:p>
          <a:p>
            <a:pPr lvl="1"/>
            <a:r>
              <a:rPr lang="en-US" sz="2400" dirty="0"/>
              <a:t>New Russian state had emerged </a:t>
            </a:r>
          </a:p>
          <a:p>
            <a:pPr lvl="1"/>
            <a:r>
              <a:rPr lang="en-US" sz="2400" dirty="0"/>
              <a:t>Under the leadership of the principality of Moscow and its grand dukes. </a:t>
            </a:r>
          </a:p>
          <a:p>
            <a:pPr lvl="1"/>
            <a:r>
              <a:rPr lang="en-US" sz="2400" dirty="0"/>
              <a:t>Sixteenth Century – Ivan IV the Terrible (1533-1584), who was the first ruler to take the title of tsar, expanded the territories of Russia eastward after finding westward expansion blocked by the powerful Swedish and Polish states. </a:t>
            </a:r>
          </a:p>
          <a:p>
            <a:pPr lvl="1"/>
            <a:r>
              <a:rPr lang="en-US" sz="2400" dirty="0"/>
              <a:t>Ivan also extended the autocracy of the tsar by crushing the power of the Russian nobility, known as the boyars. </a:t>
            </a:r>
          </a:p>
        </p:txBody>
      </p:sp>
    </p:spTree>
    <p:extLst>
      <p:ext uri="{BB962C8B-B14F-4D97-AF65-F5344CB8AC3E}">
        <p14:creationId xmlns:p14="http://schemas.microsoft.com/office/powerpoint/2010/main" val="379455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69547-0BDC-498B-BBBC-C0A0C9F204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9D8DD7-18F6-47FD-B601-272F9B340188}"/>
              </a:ext>
            </a:extLst>
          </p:cNvPr>
          <p:cNvSpPr>
            <a:spLocks noGrp="1"/>
          </p:cNvSpPr>
          <p:nvPr>
            <p:ph idx="1"/>
          </p:nvPr>
        </p:nvSpPr>
        <p:spPr/>
        <p:txBody>
          <a:bodyPr/>
          <a:lstStyle/>
          <a:p>
            <a:r>
              <a:rPr lang="en-US" dirty="0"/>
              <a:t>Ivan’s dynasty came to an end in 1598 and was followed by a resurgence of aristocratic power in a period of anarchy known as the Time of Troubles. </a:t>
            </a:r>
          </a:p>
          <a:p>
            <a:endParaRPr lang="en-US" dirty="0"/>
          </a:p>
          <a:p>
            <a:r>
              <a:rPr lang="en-US" dirty="0"/>
              <a:t>It did not end until the </a:t>
            </a:r>
            <a:r>
              <a:rPr lang="en-US" dirty="0" err="1"/>
              <a:t>Zemsky</a:t>
            </a:r>
            <a:r>
              <a:rPr lang="en-US" dirty="0"/>
              <a:t> </a:t>
            </a:r>
            <a:r>
              <a:rPr lang="en-US" dirty="0" err="1"/>
              <a:t>Sobor</a:t>
            </a:r>
            <a:r>
              <a:rPr lang="en-US" dirty="0"/>
              <a:t>, or national assembly, chose Michael Romanov (1613-1645) as the new tsar, beginning a dynasty that lasted until 1917. </a:t>
            </a:r>
          </a:p>
        </p:txBody>
      </p:sp>
    </p:spTree>
    <p:extLst>
      <p:ext uri="{BB962C8B-B14F-4D97-AF65-F5344CB8AC3E}">
        <p14:creationId xmlns:p14="http://schemas.microsoft.com/office/powerpoint/2010/main" val="942039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D5DF-5105-42F7-A54D-22BC2BCAC0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C8F1FE-5E2F-4923-882A-5CA31E075B4C}"/>
              </a:ext>
            </a:extLst>
          </p:cNvPr>
          <p:cNvSpPr>
            <a:spLocks noGrp="1"/>
          </p:cNvSpPr>
          <p:nvPr>
            <p:ph idx="1"/>
          </p:nvPr>
        </p:nvSpPr>
        <p:spPr/>
        <p:txBody>
          <a:bodyPr/>
          <a:lstStyle/>
          <a:p>
            <a:r>
              <a:rPr lang="en-US" dirty="0"/>
              <a:t>In the seventeenth century, Muscovite society was highly stratified. </a:t>
            </a:r>
          </a:p>
          <a:p>
            <a:r>
              <a:rPr lang="en-US" dirty="0"/>
              <a:t>At the top was the tsar, who claimed to be a divinely ordained autocratic ruler. </a:t>
            </a:r>
          </a:p>
          <a:p>
            <a:r>
              <a:rPr lang="en-US" dirty="0"/>
              <a:t>Russian society was dominated by an upper class of landed aristocrats who, in the course of the seventeenth century, managed to bind their peasants to the land. </a:t>
            </a:r>
          </a:p>
          <a:p>
            <a:endParaRPr lang="en-US" dirty="0"/>
          </a:p>
          <a:p>
            <a:r>
              <a:rPr lang="en-US" dirty="0"/>
              <a:t>An abundance of land and a shortage of peasants made serfdom desirable to the landowners. </a:t>
            </a:r>
          </a:p>
        </p:txBody>
      </p:sp>
    </p:spTree>
    <p:extLst>
      <p:ext uri="{BB962C8B-B14F-4D97-AF65-F5344CB8AC3E}">
        <p14:creationId xmlns:p14="http://schemas.microsoft.com/office/powerpoint/2010/main" val="2904447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98546-3362-43C3-A583-21C0A072DC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903050-F894-4AE5-AB64-166BF6763BE1}"/>
              </a:ext>
            </a:extLst>
          </p:cNvPr>
          <p:cNvSpPr>
            <a:spLocks noGrp="1"/>
          </p:cNvSpPr>
          <p:nvPr>
            <p:ph idx="1"/>
          </p:nvPr>
        </p:nvSpPr>
        <p:spPr/>
        <p:txBody>
          <a:bodyPr>
            <a:normAutofit/>
          </a:bodyPr>
          <a:lstStyle/>
          <a:p>
            <a:r>
              <a:rPr lang="en-US" sz="3200" dirty="0"/>
              <a:t>During Seventeenth Century, a development of great importance for the modern Western world took place in central and eastern Europe, the appearance of three new powers: </a:t>
            </a:r>
          </a:p>
          <a:p>
            <a:pPr lvl="1"/>
            <a:r>
              <a:rPr lang="en-US" sz="3200" dirty="0"/>
              <a:t>Prussia</a:t>
            </a:r>
          </a:p>
          <a:p>
            <a:pPr lvl="1"/>
            <a:r>
              <a:rPr lang="en-US" sz="3200" dirty="0"/>
              <a:t> Austria</a:t>
            </a:r>
          </a:p>
          <a:p>
            <a:pPr lvl="1"/>
            <a:r>
              <a:rPr lang="en-US" sz="3200" dirty="0"/>
              <a:t>Russia</a:t>
            </a:r>
          </a:p>
        </p:txBody>
      </p:sp>
    </p:spTree>
    <p:extLst>
      <p:ext uri="{BB962C8B-B14F-4D97-AF65-F5344CB8AC3E}">
        <p14:creationId xmlns:p14="http://schemas.microsoft.com/office/powerpoint/2010/main" val="1076925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8BBC-5C5B-464F-99BA-5387B69251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4B472B-B0EF-454D-ACC7-75D1A1D8B345}"/>
              </a:ext>
            </a:extLst>
          </p:cNvPr>
          <p:cNvSpPr>
            <a:spLocks noGrp="1"/>
          </p:cNvSpPr>
          <p:nvPr>
            <p:ph idx="1"/>
          </p:nvPr>
        </p:nvSpPr>
        <p:spPr>
          <a:xfrm>
            <a:off x="1371600" y="2286000"/>
            <a:ext cx="9601200" cy="4380614"/>
          </a:xfrm>
        </p:spPr>
        <p:txBody>
          <a:bodyPr/>
          <a:lstStyle/>
          <a:p>
            <a:r>
              <a:rPr lang="en-US" dirty="0"/>
              <a:t>Townspeople were also controlled and many merchants were not allowed to move from their cities without government permission or to sell their businesses to anyone outside their class. </a:t>
            </a:r>
          </a:p>
          <a:p>
            <a:endParaRPr lang="en-US" dirty="0"/>
          </a:p>
          <a:p>
            <a:r>
              <a:rPr lang="en-US" dirty="0"/>
              <a:t>In the seventeenth century, merchant and peasant revolts as well as a schism in the Russian Orthodox church created very unsettled conditions. </a:t>
            </a:r>
          </a:p>
          <a:p>
            <a:r>
              <a:rPr lang="en-US" dirty="0"/>
              <a:t>Moscow was also experiencing more frequent contacts with the West, and Western ideas were beginning to penetrate a few Russian circles.</a:t>
            </a:r>
          </a:p>
          <a:p>
            <a:endParaRPr lang="en-US" dirty="0"/>
          </a:p>
          <a:p>
            <a:r>
              <a:rPr lang="en-US" dirty="0"/>
              <a:t>Peter the Great noticeably accelerated this westernizing process. </a:t>
            </a:r>
          </a:p>
        </p:txBody>
      </p:sp>
    </p:spTree>
    <p:extLst>
      <p:ext uri="{BB962C8B-B14F-4D97-AF65-F5344CB8AC3E}">
        <p14:creationId xmlns:p14="http://schemas.microsoft.com/office/powerpoint/2010/main" val="2429948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1FC79-9422-43B8-9BE8-3B0CD09410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4FF6F5-C6DB-416F-B109-726322B50332}"/>
              </a:ext>
            </a:extLst>
          </p:cNvPr>
          <p:cNvSpPr>
            <a:spLocks noGrp="1"/>
          </p:cNvSpPr>
          <p:nvPr>
            <p:ph idx="1"/>
          </p:nvPr>
        </p:nvSpPr>
        <p:spPr/>
        <p:txBody>
          <a:bodyPr>
            <a:normAutofit lnSpcReduction="10000"/>
          </a:bodyPr>
          <a:lstStyle/>
          <a:p>
            <a:r>
              <a:rPr lang="en-US" sz="2400" b="1" u="sng" dirty="0"/>
              <a:t>The Reign of Peter the Great (1689-1725) </a:t>
            </a:r>
          </a:p>
          <a:p>
            <a:pPr lvl="1"/>
            <a:r>
              <a:rPr lang="en-US" sz="2800" dirty="0"/>
              <a:t>Unusual character </a:t>
            </a:r>
          </a:p>
          <a:p>
            <a:pPr lvl="1"/>
            <a:r>
              <a:rPr lang="en-US" sz="2800" dirty="0"/>
              <a:t>Strong man 6 feet, 9 inches tall </a:t>
            </a:r>
          </a:p>
          <a:p>
            <a:pPr lvl="1"/>
            <a:r>
              <a:rPr lang="en-US" sz="2800" dirty="0"/>
              <a:t>Coarse in taste and rude in behavior </a:t>
            </a:r>
          </a:p>
          <a:p>
            <a:pPr lvl="1"/>
            <a:r>
              <a:rPr lang="en-US" sz="2800" dirty="0"/>
              <a:t>Enjoyed a low kind of humor (belching contests, crude jokes, comical funerals) </a:t>
            </a:r>
          </a:p>
          <a:p>
            <a:pPr lvl="1"/>
            <a:r>
              <a:rPr lang="en-US" sz="2800" dirty="0"/>
              <a:t>Enjoyed vicious punishments (flogging, </a:t>
            </a:r>
            <a:r>
              <a:rPr lang="en-US" sz="2800" dirty="0" err="1"/>
              <a:t>impalings</a:t>
            </a:r>
            <a:r>
              <a:rPr lang="en-US" sz="2800" dirty="0"/>
              <a:t>, </a:t>
            </a:r>
            <a:r>
              <a:rPr lang="en-US" sz="2800" dirty="0" err="1"/>
              <a:t>roastings</a:t>
            </a:r>
            <a:r>
              <a:rPr lang="en-US" sz="2800" dirty="0"/>
              <a:t>, and beard burnings).</a:t>
            </a:r>
          </a:p>
        </p:txBody>
      </p:sp>
    </p:spTree>
    <p:extLst>
      <p:ext uri="{BB962C8B-B14F-4D97-AF65-F5344CB8AC3E}">
        <p14:creationId xmlns:p14="http://schemas.microsoft.com/office/powerpoint/2010/main" val="1824454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882B-F53C-4F0B-A0C4-9077543887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E6AEA0-2074-4267-99D1-C84B8F937ED4}"/>
              </a:ext>
            </a:extLst>
          </p:cNvPr>
          <p:cNvSpPr>
            <a:spLocks noGrp="1"/>
          </p:cNvSpPr>
          <p:nvPr>
            <p:ph idx="1"/>
          </p:nvPr>
        </p:nvSpPr>
        <p:spPr/>
        <p:txBody>
          <a:bodyPr>
            <a:normAutofit lnSpcReduction="10000"/>
          </a:bodyPr>
          <a:lstStyle/>
          <a:p>
            <a:r>
              <a:rPr lang="en-US" sz="2400" dirty="0"/>
              <a:t>Peter gained a firsthand view of the West when he made a trip there in 1697-1698 and returned to Russia with a firm determination to westernize or Europeanize his realm. </a:t>
            </a:r>
          </a:p>
          <a:p>
            <a:r>
              <a:rPr lang="en-US" sz="2400" dirty="0"/>
              <a:t>One of his first priorities was the reorganization of the army and the creation of a navy. </a:t>
            </a:r>
          </a:p>
          <a:p>
            <a:r>
              <a:rPr lang="en-US" sz="2400" dirty="0"/>
              <a:t>Employing both Russians and Europeans as officers, he conscripted peasants for twenty-five-year stints of service to build a standing army of 210,000 men. </a:t>
            </a:r>
          </a:p>
          <a:p>
            <a:r>
              <a:rPr lang="en-US" sz="2400" dirty="0"/>
              <a:t>Formed the firs t Russian navy. </a:t>
            </a:r>
          </a:p>
        </p:txBody>
      </p:sp>
    </p:spTree>
    <p:extLst>
      <p:ext uri="{BB962C8B-B14F-4D97-AF65-F5344CB8AC3E}">
        <p14:creationId xmlns:p14="http://schemas.microsoft.com/office/powerpoint/2010/main" val="409205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295B-2093-40E1-854D-3EC447EC93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E83138-4B10-4628-834F-624B17C9D40F}"/>
              </a:ext>
            </a:extLst>
          </p:cNvPr>
          <p:cNvSpPr>
            <a:spLocks noGrp="1"/>
          </p:cNvSpPr>
          <p:nvPr>
            <p:ph idx="1"/>
          </p:nvPr>
        </p:nvSpPr>
        <p:spPr/>
        <p:txBody>
          <a:bodyPr/>
          <a:lstStyle/>
          <a:p>
            <a:pPr marL="0" indent="0">
              <a:buNone/>
            </a:pPr>
            <a:r>
              <a:rPr lang="en-US" sz="3200" b="1" u="sng" dirty="0"/>
              <a:t>Dividing Russia </a:t>
            </a:r>
          </a:p>
          <a:p>
            <a:pPr lvl="1"/>
            <a:r>
              <a:rPr lang="en-US" sz="2400" dirty="0"/>
              <a:t>To impose the rule of the central government more effectively throughout the land, Peter divided Russia into eight provinces and later, in 1719, into fifty. </a:t>
            </a:r>
          </a:p>
          <a:p>
            <a:pPr lvl="1"/>
            <a:endParaRPr lang="en-US" dirty="0"/>
          </a:p>
        </p:txBody>
      </p:sp>
    </p:spTree>
    <p:extLst>
      <p:ext uri="{BB962C8B-B14F-4D97-AF65-F5344CB8AC3E}">
        <p14:creationId xmlns:p14="http://schemas.microsoft.com/office/powerpoint/2010/main" val="276533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7637-7DA2-48C9-9734-EA37FD2A6E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C15D68-444F-420F-98C4-FCB470541BD1}"/>
              </a:ext>
            </a:extLst>
          </p:cNvPr>
          <p:cNvSpPr>
            <a:spLocks noGrp="1"/>
          </p:cNvSpPr>
          <p:nvPr>
            <p:ph idx="1"/>
          </p:nvPr>
        </p:nvSpPr>
        <p:spPr/>
        <p:txBody>
          <a:bodyPr/>
          <a:lstStyle/>
          <a:p>
            <a:r>
              <a:rPr lang="en-US" dirty="0"/>
              <a:t>Peter demanding that all members of the landholding class serve in either military or civil offices. </a:t>
            </a:r>
          </a:p>
          <a:p>
            <a:endParaRPr lang="en-US" dirty="0"/>
          </a:p>
          <a:p>
            <a:r>
              <a:rPr lang="en-US" dirty="0"/>
              <a:t>Table of Ranks- created opportunities to serve the state and join the nobility. All civil offices were ranked according to fourteen levels. </a:t>
            </a:r>
          </a:p>
          <a:p>
            <a:r>
              <a:rPr lang="en-US" dirty="0"/>
              <a:t>Every official was then required to begin at level one and work his way up the ranks. </a:t>
            </a:r>
          </a:p>
          <a:p>
            <a:r>
              <a:rPr lang="en-US" dirty="0"/>
              <a:t>When a noble reached the eight rank, he acquired noble status. </a:t>
            </a:r>
          </a:p>
          <a:p>
            <a:endParaRPr lang="en-US" dirty="0"/>
          </a:p>
          <a:p>
            <a:endParaRPr lang="en-US" dirty="0"/>
          </a:p>
        </p:txBody>
      </p:sp>
    </p:spTree>
    <p:extLst>
      <p:ext uri="{BB962C8B-B14F-4D97-AF65-F5344CB8AC3E}">
        <p14:creationId xmlns:p14="http://schemas.microsoft.com/office/powerpoint/2010/main" val="3141030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9B79-BE1D-4996-A01C-EE5934AF47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C08EC5-5909-4370-8032-434506E2479E}"/>
              </a:ext>
            </a:extLst>
          </p:cNvPr>
          <p:cNvSpPr>
            <a:spLocks noGrp="1"/>
          </p:cNvSpPr>
          <p:nvPr>
            <p:ph idx="1"/>
          </p:nvPr>
        </p:nvSpPr>
        <p:spPr/>
        <p:txBody>
          <a:bodyPr>
            <a:normAutofit/>
          </a:bodyPr>
          <a:lstStyle/>
          <a:p>
            <a:r>
              <a:rPr lang="en-US" sz="2800" dirty="0"/>
              <a:t>Peter adopted Western </a:t>
            </a:r>
            <a:r>
              <a:rPr lang="en-US" sz="2800" dirty="0" err="1"/>
              <a:t>mercantilistic</a:t>
            </a:r>
            <a:r>
              <a:rPr lang="en-US" sz="2800" dirty="0"/>
              <a:t> policies to stimulate economic growth. </a:t>
            </a:r>
          </a:p>
          <a:p>
            <a:r>
              <a:rPr lang="en-US" sz="2800" dirty="0"/>
              <a:t>His military needs were endless, and he came to rely on the old experience of simply raising taxes, imposing additional burdens on the hapless peasants, who were becoming ever more oppressed in Peter’s Russia. </a:t>
            </a:r>
          </a:p>
        </p:txBody>
      </p:sp>
    </p:spTree>
    <p:extLst>
      <p:ext uri="{BB962C8B-B14F-4D97-AF65-F5344CB8AC3E}">
        <p14:creationId xmlns:p14="http://schemas.microsoft.com/office/powerpoint/2010/main" val="1494627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F9FD-A4C3-499A-9018-455B61ECCE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87720F-C564-481A-A75E-9798870D91A3}"/>
              </a:ext>
            </a:extLst>
          </p:cNvPr>
          <p:cNvSpPr>
            <a:spLocks noGrp="1"/>
          </p:cNvSpPr>
          <p:nvPr>
            <p:ph idx="1"/>
          </p:nvPr>
        </p:nvSpPr>
        <p:spPr/>
        <p:txBody>
          <a:bodyPr>
            <a:normAutofit/>
          </a:bodyPr>
          <a:lstStyle/>
          <a:p>
            <a:r>
              <a:rPr lang="en-US" sz="2800" dirty="0"/>
              <a:t>Control of the Russian Orthodox Church </a:t>
            </a:r>
          </a:p>
          <a:p>
            <a:pPr lvl="1"/>
            <a:r>
              <a:rPr lang="en-US" sz="2800" dirty="0"/>
              <a:t>In 1721, he abolished the position of patriarch and created a body called the Holy Synod to make decisions for the church. </a:t>
            </a:r>
          </a:p>
        </p:txBody>
      </p:sp>
    </p:spTree>
    <p:extLst>
      <p:ext uri="{BB962C8B-B14F-4D97-AF65-F5344CB8AC3E}">
        <p14:creationId xmlns:p14="http://schemas.microsoft.com/office/powerpoint/2010/main" val="2718324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2DB5E-366A-4327-9B01-1E39008CFC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C146B6-6C2B-4127-A1FB-9EBECA33F560}"/>
              </a:ext>
            </a:extLst>
          </p:cNvPr>
          <p:cNvSpPr>
            <a:spLocks noGrp="1"/>
          </p:cNvSpPr>
          <p:nvPr>
            <p:ph idx="1"/>
          </p:nvPr>
        </p:nvSpPr>
        <p:spPr/>
        <p:txBody>
          <a:bodyPr>
            <a:normAutofit/>
          </a:bodyPr>
          <a:lstStyle/>
          <a:p>
            <a:r>
              <a:rPr lang="en-US" sz="2800" dirty="0"/>
              <a:t>Peter returned from the West in 1698. </a:t>
            </a:r>
          </a:p>
          <a:p>
            <a:pPr lvl="1"/>
            <a:r>
              <a:rPr lang="en-US" sz="2800" dirty="0"/>
              <a:t>Began to introduce Western customs, practices, and manners into Russia. </a:t>
            </a:r>
          </a:p>
          <a:p>
            <a:pPr lvl="1"/>
            <a:r>
              <a:rPr lang="en-US" sz="2800" dirty="0"/>
              <a:t>Ordered the preparation of the first Russian book of etiquette to teach Western manners. </a:t>
            </a:r>
          </a:p>
        </p:txBody>
      </p:sp>
    </p:spTree>
    <p:extLst>
      <p:ext uri="{BB962C8B-B14F-4D97-AF65-F5344CB8AC3E}">
        <p14:creationId xmlns:p14="http://schemas.microsoft.com/office/powerpoint/2010/main" val="3959080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4F9A-0226-4F6C-810A-64BFE8F550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899240-1F4A-4B29-8071-4DD4DCB8635C}"/>
              </a:ext>
            </a:extLst>
          </p:cNvPr>
          <p:cNvSpPr>
            <a:spLocks noGrp="1"/>
          </p:cNvSpPr>
          <p:nvPr>
            <p:ph idx="1"/>
          </p:nvPr>
        </p:nvSpPr>
        <p:spPr/>
        <p:txBody>
          <a:bodyPr>
            <a:normAutofit/>
          </a:bodyPr>
          <a:lstStyle/>
          <a:p>
            <a:r>
              <a:rPr lang="en-US" sz="2400" dirty="0"/>
              <a:t>One group benefited greatly from Peter’s cultural reforms…women. </a:t>
            </a:r>
          </a:p>
          <a:p>
            <a:pPr lvl="1"/>
            <a:r>
              <a:rPr lang="en-US" sz="2400" dirty="0"/>
              <a:t>Peter shattered seclusion of upper-class Russian women and demanded that they remove the traditional veils that covered their faces. </a:t>
            </a:r>
          </a:p>
        </p:txBody>
      </p:sp>
    </p:spTree>
    <p:extLst>
      <p:ext uri="{BB962C8B-B14F-4D97-AF65-F5344CB8AC3E}">
        <p14:creationId xmlns:p14="http://schemas.microsoft.com/office/powerpoint/2010/main" val="2867167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F424-C5A7-470B-9D89-84F2F95467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319D28-C8FC-4737-B04E-CB61FBFC992D}"/>
              </a:ext>
            </a:extLst>
          </p:cNvPr>
          <p:cNvSpPr>
            <a:spLocks noGrp="1"/>
          </p:cNvSpPr>
          <p:nvPr>
            <p:ph idx="1"/>
          </p:nvPr>
        </p:nvSpPr>
        <p:spPr/>
        <p:txBody>
          <a:bodyPr/>
          <a:lstStyle/>
          <a:p>
            <a:r>
              <a:rPr lang="en-US" dirty="0"/>
              <a:t>The object of Peter’s domestic reforms was to make Russia into a great state and a military power. </a:t>
            </a:r>
          </a:p>
          <a:p>
            <a:r>
              <a:rPr lang="en-US" dirty="0"/>
              <a:t>His primary goal was to open a window to the West, meaning and ice-free port easily accessible to Europe. </a:t>
            </a:r>
          </a:p>
          <a:p>
            <a:endParaRPr lang="en-US" dirty="0"/>
          </a:p>
          <a:p>
            <a:r>
              <a:rPr lang="en-US" dirty="0"/>
              <a:t>This could only be achieved on the Baltic, but at that time the Baltic coast was controlled by Sweden, the most important power in northern Europe. </a:t>
            </a:r>
          </a:p>
        </p:txBody>
      </p:sp>
    </p:spTree>
    <p:extLst>
      <p:ext uri="{BB962C8B-B14F-4D97-AF65-F5344CB8AC3E}">
        <p14:creationId xmlns:p14="http://schemas.microsoft.com/office/powerpoint/2010/main" val="425913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5927D-BF5B-4000-BEAE-08C6FA1F088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0BD0A59-F0A8-4EAF-9C71-A83492A84778}"/>
              </a:ext>
            </a:extLst>
          </p:cNvPr>
          <p:cNvSpPr>
            <a:spLocks noGrp="1"/>
          </p:cNvSpPr>
          <p:nvPr>
            <p:ph idx="1"/>
          </p:nvPr>
        </p:nvSpPr>
        <p:spPr>
          <a:xfrm>
            <a:off x="1371600" y="2285999"/>
            <a:ext cx="9601200" cy="4369981"/>
          </a:xfrm>
        </p:spPr>
        <p:txBody>
          <a:bodyPr/>
          <a:lstStyle/>
          <a:p>
            <a:pPr marL="0" indent="0">
              <a:buNone/>
            </a:pPr>
            <a:r>
              <a:rPr lang="en-US" sz="2800" u="sng" dirty="0"/>
              <a:t>The German States </a:t>
            </a:r>
          </a:p>
          <a:p>
            <a:r>
              <a:rPr lang="en-US" sz="2400" dirty="0"/>
              <a:t>The Peace of Westphalia, which officially ended the Thirty Years’ War in 1648, left each of the states in the Holy Roman Empire virtually autonomous and sovereign. </a:t>
            </a:r>
          </a:p>
          <a:p>
            <a:endParaRPr lang="en-US" sz="2400" dirty="0"/>
          </a:p>
          <a:p>
            <a:r>
              <a:rPr lang="en-US" sz="2400" dirty="0"/>
              <a:t>There was no longer a German state but rather more than three hundred little Germanies.</a:t>
            </a:r>
          </a:p>
          <a:p>
            <a:r>
              <a:rPr lang="en-US" sz="2400" dirty="0"/>
              <a:t>Of these, two emerged as great European powers in  the seventeenth and eighteenth centuries. </a:t>
            </a:r>
          </a:p>
        </p:txBody>
      </p:sp>
    </p:spTree>
    <p:extLst>
      <p:ext uri="{BB962C8B-B14F-4D97-AF65-F5344CB8AC3E}">
        <p14:creationId xmlns:p14="http://schemas.microsoft.com/office/powerpoint/2010/main" val="254274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1FCC8-190D-4C63-BA77-F19468BE3E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2EAC65-F6A8-4D9D-A252-B85866DE6C60}"/>
              </a:ext>
            </a:extLst>
          </p:cNvPr>
          <p:cNvSpPr>
            <a:spLocks noGrp="1"/>
          </p:cNvSpPr>
          <p:nvPr>
            <p:ph idx="1"/>
          </p:nvPr>
        </p:nvSpPr>
        <p:spPr/>
        <p:txBody>
          <a:bodyPr/>
          <a:lstStyle/>
          <a:p>
            <a:r>
              <a:rPr lang="en-US" dirty="0"/>
              <a:t>Charles XII</a:t>
            </a:r>
          </a:p>
          <a:p>
            <a:pPr lvl="1"/>
            <a:r>
              <a:rPr lang="en-US" dirty="0"/>
              <a:t>Young king of Sweden </a:t>
            </a:r>
          </a:p>
          <a:p>
            <a:pPr lvl="1"/>
            <a:r>
              <a:rPr lang="en-US" dirty="0"/>
              <a:t>Smashed the Danes, flattened the Poles, and with a well disciplined force of only eight thousand men, routed the Russian army of forty thousand at the Battle of </a:t>
            </a:r>
            <a:r>
              <a:rPr lang="en-US" dirty="0" err="1"/>
              <a:t>Narva</a:t>
            </a:r>
            <a:r>
              <a:rPr lang="en-US" dirty="0"/>
              <a:t> (1700). </a:t>
            </a:r>
          </a:p>
          <a:p>
            <a:pPr lvl="1"/>
            <a:endParaRPr lang="en-US" dirty="0"/>
          </a:p>
          <a:p>
            <a:pPr lvl="1"/>
            <a:r>
              <a:rPr lang="en-US" dirty="0"/>
              <a:t>The Great Northern War (1701-1721) soon ensued. </a:t>
            </a:r>
          </a:p>
        </p:txBody>
      </p:sp>
    </p:spTree>
    <p:extLst>
      <p:ext uri="{BB962C8B-B14F-4D97-AF65-F5344CB8AC3E}">
        <p14:creationId xmlns:p14="http://schemas.microsoft.com/office/powerpoint/2010/main" val="1320754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CE612-43F3-4A9A-9C15-F146448D25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A30856-D086-444E-99E6-4322434B48AB}"/>
              </a:ext>
            </a:extLst>
          </p:cNvPr>
          <p:cNvSpPr>
            <a:spLocks noGrp="1"/>
          </p:cNvSpPr>
          <p:nvPr>
            <p:ph idx="1"/>
          </p:nvPr>
        </p:nvSpPr>
        <p:spPr/>
        <p:txBody>
          <a:bodyPr/>
          <a:lstStyle/>
          <a:p>
            <a:r>
              <a:rPr lang="en-US" dirty="0"/>
              <a:t>At the Battle of Poltava in 1709 defeated Charles’s army decisively. </a:t>
            </a:r>
          </a:p>
          <a:p>
            <a:r>
              <a:rPr lang="en-US" dirty="0"/>
              <a:t>The war dragged on for twelve years. </a:t>
            </a:r>
          </a:p>
          <a:p>
            <a:r>
              <a:rPr lang="en-US" dirty="0"/>
              <a:t>Peace of </a:t>
            </a:r>
            <a:r>
              <a:rPr lang="en-US" dirty="0" err="1"/>
              <a:t>Nystadt</a:t>
            </a:r>
            <a:r>
              <a:rPr lang="en-US" dirty="0"/>
              <a:t> in 1721 gave formal recognition to what Peter had already achieved: the acquisition of Estonia, Livonia, and Karelia. </a:t>
            </a:r>
          </a:p>
          <a:p>
            <a:endParaRPr lang="en-US" dirty="0"/>
          </a:p>
          <a:p>
            <a:r>
              <a:rPr lang="en-US" dirty="0"/>
              <a:t>Sweden had become a second-rate power, while Russia was now the great European state Peter had wanted. </a:t>
            </a:r>
          </a:p>
        </p:txBody>
      </p:sp>
    </p:spTree>
    <p:extLst>
      <p:ext uri="{BB962C8B-B14F-4D97-AF65-F5344CB8AC3E}">
        <p14:creationId xmlns:p14="http://schemas.microsoft.com/office/powerpoint/2010/main" val="47786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C169F-3541-40BA-9481-A3DC45831A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4B6774-16C6-4B36-9118-44907F2015EF}"/>
              </a:ext>
            </a:extLst>
          </p:cNvPr>
          <p:cNvSpPr>
            <a:spLocks noGrp="1"/>
          </p:cNvSpPr>
          <p:nvPr>
            <p:ph idx="1"/>
          </p:nvPr>
        </p:nvSpPr>
        <p:spPr/>
        <p:txBody>
          <a:bodyPr/>
          <a:lstStyle/>
          <a:p>
            <a:r>
              <a:rPr lang="en-US" dirty="0"/>
              <a:t>Peter modernized and westernized Russia to the extent that it became a great military power and, by his death in 1725, an important member of the European state system. </a:t>
            </a:r>
          </a:p>
        </p:txBody>
      </p:sp>
    </p:spTree>
    <p:extLst>
      <p:ext uri="{BB962C8B-B14F-4D97-AF65-F5344CB8AC3E}">
        <p14:creationId xmlns:p14="http://schemas.microsoft.com/office/powerpoint/2010/main" val="1066006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06057-DC5B-43F8-B8A5-A7E326A57FD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01CA959-7AD2-4283-9C50-D70CF334FAEA}"/>
              </a:ext>
            </a:extLst>
          </p:cNvPr>
          <p:cNvSpPr>
            <a:spLocks noGrp="1"/>
          </p:cNvSpPr>
          <p:nvPr>
            <p:ph idx="1"/>
          </p:nvPr>
        </p:nvSpPr>
        <p:spPr/>
        <p:txBody>
          <a:bodyPr/>
          <a:lstStyle/>
          <a:p>
            <a:r>
              <a:rPr lang="en-US" dirty="0"/>
              <a:t>Westernization was a bit of a sham.</a:t>
            </a:r>
          </a:p>
          <a:p>
            <a:r>
              <a:rPr lang="en-US" dirty="0"/>
              <a:t>Western culture only reached the upper classes, and the real object of the reforms, the creation of a strong military, only added more burdens to the masses of the Russian people. </a:t>
            </a:r>
          </a:p>
          <a:p>
            <a:endParaRPr lang="en-US" dirty="0"/>
          </a:p>
          <a:p>
            <a:r>
              <a:rPr lang="en-US" dirty="0"/>
              <a:t>The Russian people did not embrace westernization but learned not to trust it. </a:t>
            </a:r>
          </a:p>
        </p:txBody>
      </p:sp>
    </p:spTree>
    <p:extLst>
      <p:ext uri="{BB962C8B-B14F-4D97-AF65-F5344CB8AC3E}">
        <p14:creationId xmlns:p14="http://schemas.microsoft.com/office/powerpoint/2010/main" val="2052517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448AB-4FD3-4BE0-9204-6E231CADF6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050857-D554-4C9C-84E5-E47C7673212B}"/>
              </a:ext>
            </a:extLst>
          </p:cNvPr>
          <p:cNvSpPr>
            <a:spLocks noGrp="1"/>
          </p:cNvSpPr>
          <p:nvPr>
            <p:ph idx="1"/>
          </p:nvPr>
        </p:nvSpPr>
        <p:spPr/>
        <p:txBody>
          <a:bodyPr/>
          <a:lstStyle/>
          <a:p>
            <a:r>
              <a:rPr lang="en-US" b="1" u="sng" dirty="0"/>
              <a:t>The Growth of the Monarchy in Sweden </a:t>
            </a:r>
          </a:p>
          <a:p>
            <a:pPr lvl="1"/>
            <a:r>
              <a:rPr lang="en-US" dirty="0"/>
              <a:t>Sweden’s economy was weak, and the monarchy was still locked in conflict with the powerful Swedish nobility. </a:t>
            </a:r>
          </a:p>
          <a:p>
            <a:pPr lvl="1"/>
            <a:endParaRPr lang="en-US" dirty="0"/>
          </a:p>
          <a:p>
            <a:pPr lvl="1"/>
            <a:r>
              <a:rPr lang="en-US" dirty="0"/>
              <a:t>During the reign of Gustavus Adolphus (1611-1632), his wise and dedicated chief minister, Axel Oxenstierna, persuaded the king to adopt a new policy in which nobility formed a “first estate” occupying the bureaucratic positions of an expanded central government. </a:t>
            </a:r>
          </a:p>
        </p:txBody>
      </p:sp>
    </p:spTree>
    <p:extLst>
      <p:ext uri="{BB962C8B-B14F-4D97-AF65-F5344CB8AC3E}">
        <p14:creationId xmlns:p14="http://schemas.microsoft.com/office/powerpoint/2010/main" val="2836236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9B192-17E2-4FAD-971D-24F566CEF4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85C9E7-0389-4CBC-AA46-4941B49485E9}"/>
              </a:ext>
            </a:extLst>
          </p:cNvPr>
          <p:cNvSpPr>
            <a:spLocks noGrp="1"/>
          </p:cNvSpPr>
          <p:nvPr>
            <p:ph idx="1"/>
          </p:nvPr>
        </p:nvSpPr>
        <p:spPr/>
        <p:txBody>
          <a:bodyPr/>
          <a:lstStyle/>
          <a:p>
            <a:r>
              <a:rPr lang="en-US" dirty="0"/>
              <a:t>After the death of Gustavus Adolphus, his daughter Christina (1633-1654) proved to be more interested in philosophy and religion than ruling. </a:t>
            </a:r>
          </a:p>
          <a:p>
            <a:endParaRPr lang="en-US" dirty="0"/>
          </a:p>
          <a:p>
            <a:r>
              <a:rPr lang="en-US" dirty="0"/>
              <a:t>Christina abdicated in favor of her cousin, who became King Charles X (1654-1660). </a:t>
            </a:r>
          </a:p>
          <a:p>
            <a:endParaRPr lang="en-US" dirty="0"/>
          </a:p>
          <a:p>
            <a:r>
              <a:rPr lang="en-US" dirty="0"/>
              <a:t>Charles X reestablished domestic order, but it was his successor, Charles XI (1660-1697), who did the painstaking work of building the Swedish monarchy along the lines o fan absolute monarchy. </a:t>
            </a:r>
          </a:p>
        </p:txBody>
      </p:sp>
    </p:spTree>
    <p:extLst>
      <p:ext uri="{BB962C8B-B14F-4D97-AF65-F5344CB8AC3E}">
        <p14:creationId xmlns:p14="http://schemas.microsoft.com/office/powerpoint/2010/main" val="2450568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33E9E-F398-4023-95FF-CEF4A3190F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4EE289-C858-4FEE-9354-C9CC0A6FB055}"/>
              </a:ext>
            </a:extLst>
          </p:cNvPr>
          <p:cNvSpPr>
            <a:spLocks noGrp="1"/>
          </p:cNvSpPr>
          <p:nvPr>
            <p:ph idx="1"/>
          </p:nvPr>
        </p:nvSpPr>
        <p:spPr/>
        <p:txBody>
          <a:bodyPr>
            <a:normAutofit/>
          </a:bodyPr>
          <a:lstStyle/>
          <a:p>
            <a:r>
              <a:rPr lang="en-US" sz="2400" dirty="0"/>
              <a:t>Charles XII lost much of Sweden’s northern empire to Russia, and Sweden’s status as a first – class northern power had proved to be short-lived. </a:t>
            </a:r>
          </a:p>
        </p:txBody>
      </p:sp>
    </p:spTree>
    <p:extLst>
      <p:ext uri="{BB962C8B-B14F-4D97-AF65-F5344CB8AC3E}">
        <p14:creationId xmlns:p14="http://schemas.microsoft.com/office/powerpoint/2010/main" val="2062939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7490E-CAE6-4169-A274-10537CA033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E8521B-D0D3-4E22-881E-512364C85D00}"/>
              </a:ext>
            </a:extLst>
          </p:cNvPr>
          <p:cNvSpPr>
            <a:spLocks noGrp="1"/>
          </p:cNvSpPr>
          <p:nvPr>
            <p:ph idx="1"/>
          </p:nvPr>
        </p:nvSpPr>
        <p:spPr/>
        <p:txBody>
          <a:bodyPr/>
          <a:lstStyle/>
          <a:p>
            <a:r>
              <a:rPr lang="en-US" sz="2800" b="1" u="sng" dirty="0"/>
              <a:t>The Ottoman Empire </a:t>
            </a:r>
          </a:p>
          <a:p>
            <a:pPr lvl="1"/>
            <a:r>
              <a:rPr lang="en-US" dirty="0"/>
              <a:t>The resistance Hungarians kept them from advancing up the Danube valley. </a:t>
            </a:r>
          </a:p>
          <a:p>
            <a:pPr lvl="1"/>
            <a:r>
              <a:rPr lang="en-US" dirty="0"/>
              <a:t>Despite the periodic bouts of civil chaos, a well-trained bureaucracy of civil servants continued to administer state of affairs efficiently. </a:t>
            </a:r>
          </a:p>
          <a:p>
            <a:pPr lvl="1"/>
            <a:r>
              <a:rPr lang="en-US" dirty="0"/>
              <a:t>Well organized military system </a:t>
            </a:r>
          </a:p>
          <a:p>
            <a:pPr lvl="1"/>
            <a:r>
              <a:rPr lang="en-US" dirty="0"/>
              <a:t>Janissaries- composed of Christian boys who had been taken from their parents, converted to the Muslim faith, and subjected to rigid military discipline to form an elite core of eight thousand troops personally loyal to the sultan. </a:t>
            </a:r>
          </a:p>
        </p:txBody>
      </p:sp>
    </p:spTree>
    <p:extLst>
      <p:ext uri="{BB962C8B-B14F-4D97-AF65-F5344CB8AC3E}">
        <p14:creationId xmlns:p14="http://schemas.microsoft.com/office/powerpoint/2010/main" val="397696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1A1E3-E5F3-45D5-8D3A-F169E47031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2BCEF0-6EFC-40C5-8045-6C14390512F9}"/>
              </a:ext>
            </a:extLst>
          </p:cNvPr>
          <p:cNvSpPr>
            <a:spLocks noGrp="1"/>
          </p:cNvSpPr>
          <p:nvPr>
            <p:ph idx="1"/>
          </p:nvPr>
        </p:nvSpPr>
        <p:spPr/>
        <p:txBody>
          <a:bodyPr/>
          <a:lstStyle/>
          <a:p>
            <a:r>
              <a:rPr lang="en-US" dirty="0"/>
              <a:t>Repulsed by a mixed army of Austrians, Poles, Bavarians, and Saxons, the Turks retreated and were pushed out of Hungary by a new European coalition. </a:t>
            </a:r>
          </a:p>
          <a:p>
            <a:endParaRPr lang="en-US" dirty="0"/>
          </a:p>
          <a:p>
            <a:r>
              <a:rPr lang="en-US" dirty="0"/>
              <a:t>The Ottoman Turks would never be a threat to Europe. </a:t>
            </a:r>
          </a:p>
        </p:txBody>
      </p:sp>
    </p:spTree>
    <p:extLst>
      <p:ext uri="{BB962C8B-B14F-4D97-AF65-F5344CB8AC3E}">
        <p14:creationId xmlns:p14="http://schemas.microsoft.com/office/powerpoint/2010/main" val="21011768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0FB6D-1251-4BC0-A49C-FAA0C66948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420AB3-D0F6-45DA-A8B9-7435D272D68E}"/>
              </a:ext>
            </a:extLst>
          </p:cNvPr>
          <p:cNvSpPr>
            <a:spLocks noGrp="1"/>
          </p:cNvSpPr>
          <p:nvPr>
            <p:ph idx="1"/>
          </p:nvPr>
        </p:nvSpPr>
        <p:spPr/>
        <p:txBody>
          <a:bodyPr/>
          <a:lstStyle/>
          <a:p>
            <a:r>
              <a:rPr lang="en-US" sz="2800" b="1" u="sng" dirty="0"/>
              <a:t>The Limits of Absolutism </a:t>
            </a:r>
          </a:p>
          <a:p>
            <a:pPr lvl="1"/>
            <a:r>
              <a:rPr lang="en-US" dirty="0"/>
              <a:t>Power was far from absolute </a:t>
            </a:r>
          </a:p>
          <a:p>
            <a:pPr lvl="1"/>
            <a:r>
              <a:rPr lang="en-US" dirty="0"/>
              <a:t>Misleading to think that they actually controlled the lives of their subjects. </a:t>
            </a:r>
          </a:p>
          <a:p>
            <a:pPr lvl="1"/>
            <a:r>
              <a:rPr lang="en-US" dirty="0"/>
              <a:t>In 1700, government for most people still meant the local institutions that affected their lives, local courts, local tax collectors, and local organizers of armed forces. </a:t>
            </a:r>
          </a:p>
        </p:txBody>
      </p:sp>
    </p:spTree>
    <p:extLst>
      <p:ext uri="{BB962C8B-B14F-4D97-AF65-F5344CB8AC3E}">
        <p14:creationId xmlns:p14="http://schemas.microsoft.com/office/powerpoint/2010/main" val="3504453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C648-F749-4DE3-81AC-37B8BC2B7A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C926D0-1DB7-41AB-A651-2925843192F0}"/>
              </a:ext>
            </a:extLst>
          </p:cNvPr>
          <p:cNvSpPr>
            <a:spLocks noGrp="1"/>
          </p:cNvSpPr>
          <p:nvPr>
            <p:ph idx="1"/>
          </p:nvPr>
        </p:nvSpPr>
        <p:spPr/>
        <p:txBody>
          <a:bodyPr/>
          <a:lstStyle/>
          <a:p>
            <a:pPr marL="0" indent="0">
              <a:buNone/>
            </a:pPr>
            <a:r>
              <a:rPr lang="en-US" sz="3200" u="sng" dirty="0"/>
              <a:t>The Rise of Brandenburg-Prussia </a:t>
            </a:r>
          </a:p>
          <a:p>
            <a:r>
              <a:rPr lang="en-US" dirty="0"/>
              <a:t>Evolution of Brandenburg into a powerful state – work of the Hohenzollern dynasty, which in 1415 had come to rule the insignificant principality in northeastern Germany. </a:t>
            </a:r>
          </a:p>
          <a:p>
            <a:endParaRPr lang="en-US" dirty="0"/>
          </a:p>
          <a:p>
            <a:r>
              <a:rPr lang="en-US" dirty="0"/>
              <a:t>By the seventeenth century the dominions of the house of Hohenzollern, now called Brandenburg-Prussia, consisted of three disconnected masses in western, central, and eastern Germany.</a:t>
            </a:r>
          </a:p>
        </p:txBody>
      </p:sp>
    </p:spTree>
    <p:extLst>
      <p:ext uri="{BB962C8B-B14F-4D97-AF65-F5344CB8AC3E}">
        <p14:creationId xmlns:p14="http://schemas.microsoft.com/office/powerpoint/2010/main" val="74051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BC5B-0A90-4BB8-9926-23D7583082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2D1360-D556-4EFD-AD65-FD0081D05422}"/>
              </a:ext>
            </a:extLst>
          </p:cNvPr>
          <p:cNvSpPr>
            <a:spLocks noGrp="1"/>
          </p:cNvSpPr>
          <p:nvPr>
            <p:ph idx="1"/>
          </p:nvPr>
        </p:nvSpPr>
        <p:spPr/>
        <p:txBody>
          <a:bodyPr/>
          <a:lstStyle/>
          <a:p>
            <a:r>
              <a:rPr lang="en-US" dirty="0"/>
              <a:t>Everywhere in the seventeenth century, the landed aristocracy played an important role in the European monarchical system. </a:t>
            </a:r>
          </a:p>
          <a:p>
            <a:r>
              <a:rPr lang="en-US" dirty="0"/>
              <a:t>As military officers, judges, officeholders, and landowners in control of vast, untaxed estates, their power remained immense. </a:t>
            </a:r>
          </a:p>
        </p:txBody>
      </p:sp>
    </p:spTree>
    <p:extLst>
      <p:ext uri="{BB962C8B-B14F-4D97-AF65-F5344CB8AC3E}">
        <p14:creationId xmlns:p14="http://schemas.microsoft.com/office/powerpoint/2010/main" val="590261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89162-B1DE-4445-BCAE-B2A6B1B812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76EF6C-E56F-447C-91E7-5052F8E2D733}"/>
              </a:ext>
            </a:extLst>
          </p:cNvPr>
          <p:cNvSpPr>
            <a:spLocks noGrp="1"/>
          </p:cNvSpPr>
          <p:nvPr>
            <p:ph idx="1"/>
          </p:nvPr>
        </p:nvSpPr>
        <p:spPr/>
        <p:txBody>
          <a:bodyPr>
            <a:normAutofit lnSpcReduction="10000"/>
          </a:bodyPr>
          <a:lstStyle/>
          <a:p>
            <a:r>
              <a:rPr lang="en-US" sz="2800" b="1" dirty="0"/>
              <a:t>Frederick William the Great Elector (1640-1688) </a:t>
            </a:r>
          </a:p>
          <a:p>
            <a:pPr lvl="1"/>
            <a:r>
              <a:rPr lang="en-US" sz="2400" dirty="0"/>
              <a:t>Laid the foundation for the Prussian state </a:t>
            </a:r>
          </a:p>
          <a:p>
            <a:pPr lvl="1"/>
            <a:r>
              <a:rPr lang="en-US" sz="2400" dirty="0"/>
              <a:t>Came to power in the midst of the Thirty Years’ War </a:t>
            </a:r>
          </a:p>
          <a:p>
            <a:pPr lvl="1"/>
            <a:r>
              <a:rPr lang="en-US" sz="2400" dirty="0"/>
              <a:t>Built a competent and standing army to protect Brandenburg-Prussia </a:t>
            </a:r>
          </a:p>
          <a:p>
            <a:pPr lvl="1"/>
            <a:r>
              <a:rPr lang="en-US" sz="2400" dirty="0"/>
              <a:t>Established the General War Commissariat to levy taxes for the army </a:t>
            </a:r>
          </a:p>
          <a:p>
            <a:pPr lvl="1"/>
            <a:r>
              <a:rPr lang="en-US" sz="2400" dirty="0"/>
              <a:t>Members of the Prussian landed aristocracy, the Junkers, who also served as officers in the all-important army </a:t>
            </a:r>
          </a:p>
        </p:txBody>
      </p:sp>
    </p:spTree>
    <p:extLst>
      <p:ext uri="{BB962C8B-B14F-4D97-AF65-F5344CB8AC3E}">
        <p14:creationId xmlns:p14="http://schemas.microsoft.com/office/powerpoint/2010/main" val="132843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4B26-F9D6-4ADE-9EC7-18DE0D38D4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E7EFA2-9408-42B4-BD42-79CE4763C254}"/>
              </a:ext>
            </a:extLst>
          </p:cNvPr>
          <p:cNvSpPr>
            <a:spLocks noGrp="1"/>
          </p:cNvSpPr>
          <p:nvPr>
            <p:ph idx="1"/>
          </p:nvPr>
        </p:nvSpPr>
        <p:spPr>
          <a:xfrm>
            <a:off x="1371600" y="1711842"/>
            <a:ext cx="9601200" cy="4155558"/>
          </a:xfrm>
        </p:spPr>
        <p:txBody>
          <a:bodyPr>
            <a:noAutofit/>
          </a:bodyPr>
          <a:lstStyle/>
          <a:p>
            <a:pPr lvl="1"/>
            <a:r>
              <a:rPr lang="en-US" sz="2400" dirty="0"/>
              <a:t>The nobles’ support for Frederick William’s policies derived from the tacit agreement that he made with them. </a:t>
            </a:r>
          </a:p>
          <a:p>
            <a:pPr lvl="1"/>
            <a:r>
              <a:rPr lang="en-US" sz="2400" dirty="0"/>
              <a:t>In return for a free hand in running the government (in other words, for depriving the provincial Estates of their power)…</a:t>
            </a:r>
          </a:p>
          <a:p>
            <a:pPr marL="530352" lvl="1" indent="0">
              <a:buNone/>
            </a:pPr>
            <a:endParaRPr lang="en-US" sz="2400" dirty="0"/>
          </a:p>
          <a:p>
            <a:pPr lvl="2"/>
            <a:r>
              <a:rPr lang="en-US" sz="2400" dirty="0"/>
              <a:t>he gave the nobles almost unlimited power over their peasants</a:t>
            </a:r>
          </a:p>
          <a:p>
            <a:pPr lvl="2"/>
            <a:r>
              <a:rPr lang="en-US" sz="2400" dirty="0"/>
              <a:t>exempted the nobles from taxation</a:t>
            </a:r>
          </a:p>
          <a:p>
            <a:pPr lvl="2"/>
            <a:r>
              <a:rPr lang="en-US" sz="2400" dirty="0"/>
              <a:t>awarded them the highest ranks in the army and the Commissariat with the understanding that they would not challenge his political control </a:t>
            </a:r>
          </a:p>
        </p:txBody>
      </p:sp>
    </p:spTree>
    <p:extLst>
      <p:ext uri="{BB962C8B-B14F-4D97-AF65-F5344CB8AC3E}">
        <p14:creationId xmlns:p14="http://schemas.microsoft.com/office/powerpoint/2010/main" val="1944500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9784-EB27-4B7B-93A9-DF441482EC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D140C6-93FE-42DF-8C45-D8A00A700815}"/>
              </a:ext>
            </a:extLst>
          </p:cNvPr>
          <p:cNvSpPr>
            <a:spLocks noGrp="1"/>
          </p:cNvSpPr>
          <p:nvPr>
            <p:ph idx="1"/>
          </p:nvPr>
        </p:nvSpPr>
        <p:spPr/>
        <p:txBody>
          <a:bodyPr>
            <a:normAutofit/>
          </a:bodyPr>
          <a:lstStyle/>
          <a:p>
            <a:r>
              <a:rPr lang="en-US" sz="2800" dirty="0"/>
              <a:t>To build Brandenburg-Prussia’s economy, Frederick William followed the fashionable mercantilist policies, using high tariffs, subsidies, and monopolies for manufacturers to stimulate domestic industry and the construction of roads and canals. </a:t>
            </a:r>
          </a:p>
        </p:txBody>
      </p:sp>
    </p:spTree>
    <p:extLst>
      <p:ext uri="{BB962C8B-B14F-4D97-AF65-F5344CB8AC3E}">
        <p14:creationId xmlns:p14="http://schemas.microsoft.com/office/powerpoint/2010/main" val="4219055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FB36-5EEA-4523-B32C-0060FBAD01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2500D8-385E-4E37-B5B6-2ED7D98D219B}"/>
              </a:ext>
            </a:extLst>
          </p:cNvPr>
          <p:cNvSpPr>
            <a:spLocks noGrp="1"/>
          </p:cNvSpPr>
          <p:nvPr>
            <p:ph idx="1"/>
          </p:nvPr>
        </p:nvSpPr>
        <p:spPr/>
        <p:txBody>
          <a:bodyPr/>
          <a:lstStyle/>
          <a:p>
            <a:r>
              <a:rPr lang="en-US" sz="2400" dirty="0"/>
              <a:t>Frederick William laid the groundwork for the Prussian state; his son Frederick III (1688-1713) made one further significant contribution: in return for aiding the Holy Roman Emperor in the War of the Spanish Succession, he was officially granted the title of king of Prussia. </a:t>
            </a:r>
          </a:p>
          <a:p>
            <a:endParaRPr lang="en-US" sz="2400" dirty="0"/>
          </a:p>
          <a:p>
            <a:r>
              <a:rPr lang="en-US" sz="2400" dirty="0"/>
              <a:t>Thus was Elector Frederick III transformed into King Frederick I of and important new player on the European stage. </a:t>
            </a:r>
          </a:p>
          <a:p>
            <a:endParaRPr lang="en-US" dirty="0"/>
          </a:p>
          <a:p>
            <a:endParaRPr lang="en-US" dirty="0"/>
          </a:p>
        </p:txBody>
      </p:sp>
    </p:spTree>
    <p:extLst>
      <p:ext uri="{BB962C8B-B14F-4D97-AF65-F5344CB8AC3E}">
        <p14:creationId xmlns:p14="http://schemas.microsoft.com/office/powerpoint/2010/main" val="2982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47F4E-2CF8-47F6-908C-E18911DBB0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376CD6-4247-4481-B42C-4F6236EF8A32}"/>
              </a:ext>
            </a:extLst>
          </p:cNvPr>
          <p:cNvSpPr>
            <a:spLocks noGrp="1"/>
          </p:cNvSpPr>
          <p:nvPr>
            <p:ph idx="1"/>
          </p:nvPr>
        </p:nvSpPr>
        <p:spPr/>
        <p:txBody>
          <a:bodyPr/>
          <a:lstStyle/>
          <a:p>
            <a:pPr marL="0" indent="0">
              <a:buNone/>
            </a:pPr>
            <a:r>
              <a:rPr lang="en-US" sz="2800" b="1" u="sng" dirty="0"/>
              <a:t>The Emergence of Austria </a:t>
            </a:r>
          </a:p>
          <a:p>
            <a:r>
              <a:rPr lang="en-US" sz="2800" dirty="0"/>
              <a:t>By the end of the Thirty Years’ War, the Habsburg hopes of creating an empire in Germany had been dashed.</a:t>
            </a:r>
          </a:p>
          <a:p>
            <a:r>
              <a:rPr lang="en-US" sz="2800" dirty="0"/>
              <a:t>In the seventeenth century, the house of Austria made an important transition; the German empire was lost, but a new empire was created in eastern and southern Europe. </a:t>
            </a:r>
          </a:p>
        </p:txBody>
      </p:sp>
    </p:spTree>
    <p:extLst>
      <p:ext uri="{BB962C8B-B14F-4D97-AF65-F5344CB8AC3E}">
        <p14:creationId xmlns:p14="http://schemas.microsoft.com/office/powerpoint/2010/main" val="131890094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2195</TotalTime>
  <Words>2234</Words>
  <Application>Microsoft Office PowerPoint</Application>
  <PresentationFormat>Widescreen</PresentationFormat>
  <Paragraphs>145</Paragraphs>
  <Slides>40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40</vt:i4>
      </vt:variant>
    </vt:vector>
  </HeadingPairs>
  <TitlesOfParts>
    <vt:vector size="42" baseType="lpstr">
      <vt:lpstr>Franklin Gothic Book</vt:lpstr>
      <vt:lpstr>Crop</vt:lpstr>
      <vt:lpstr>Ap European History Chapter 15 Section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15 Section 3</dc:title>
  <dc:creator>Tyler Moudry</dc:creator>
  <cp:lastModifiedBy>Tyler Moudry</cp:lastModifiedBy>
  <cp:revision>19</cp:revision>
  <dcterms:created xsi:type="dcterms:W3CDTF">2018-11-04T15:47:37Z</dcterms:created>
  <dcterms:modified xsi:type="dcterms:W3CDTF">2018-11-06T04:23:35Z</dcterms:modified>
</cp:coreProperties>
</file>