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27F23-700F-4D6F-8BD2-F24208281735}"/>
              </a:ext>
            </a:extLst>
          </p:cNvPr>
          <p:cNvSpPr>
            <a:spLocks noGrp="1"/>
          </p:cNvSpPr>
          <p:nvPr>
            <p:ph type="ctrTitle"/>
          </p:nvPr>
        </p:nvSpPr>
        <p:spPr/>
        <p:txBody>
          <a:bodyPr/>
          <a:lstStyle/>
          <a:p>
            <a:r>
              <a:rPr lang="en-US" dirty="0" err="1"/>
              <a:t>Ap</a:t>
            </a:r>
            <a:r>
              <a:rPr lang="en-US" dirty="0"/>
              <a:t> European History</a:t>
            </a:r>
          </a:p>
        </p:txBody>
      </p:sp>
      <p:sp>
        <p:nvSpPr>
          <p:cNvPr id="3" name="Subtitle 2">
            <a:extLst>
              <a:ext uri="{FF2B5EF4-FFF2-40B4-BE49-F238E27FC236}">
                <a16:creationId xmlns:a16="http://schemas.microsoft.com/office/drawing/2014/main" id="{A3B741A3-18EB-4F64-A4BA-8E3619F39F7D}"/>
              </a:ext>
            </a:extLst>
          </p:cNvPr>
          <p:cNvSpPr>
            <a:spLocks noGrp="1"/>
          </p:cNvSpPr>
          <p:nvPr>
            <p:ph type="subTitle" idx="1"/>
          </p:nvPr>
        </p:nvSpPr>
        <p:spPr/>
        <p:txBody>
          <a:bodyPr>
            <a:noAutofit/>
          </a:bodyPr>
          <a:lstStyle/>
          <a:p>
            <a:r>
              <a:rPr lang="en-US" sz="3600" dirty="0"/>
              <a:t>Chapter 15 Section 2 </a:t>
            </a:r>
          </a:p>
          <a:p>
            <a:r>
              <a:rPr lang="en-US" sz="3600" dirty="0"/>
              <a:t>The Practice of Absolutism: Western Europe </a:t>
            </a:r>
          </a:p>
        </p:txBody>
      </p:sp>
    </p:spTree>
    <p:extLst>
      <p:ext uri="{BB962C8B-B14F-4D97-AF65-F5344CB8AC3E}">
        <p14:creationId xmlns:p14="http://schemas.microsoft.com/office/powerpoint/2010/main" val="129918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B3E1-E40F-4179-BB77-97A830D3B15E}"/>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BE561F3-2E91-468D-872E-2857B53BDBE2}"/>
              </a:ext>
            </a:extLst>
          </p:cNvPr>
          <p:cNvSpPr>
            <a:spLocks noGrp="1"/>
          </p:cNvSpPr>
          <p:nvPr>
            <p:ph idx="1"/>
          </p:nvPr>
        </p:nvSpPr>
        <p:spPr>
          <a:xfrm>
            <a:off x="1371600" y="1307805"/>
            <a:ext cx="9601200" cy="4559595"/>
          </a:xfrm>
        </p:spPr>
        <p:txBody>
          <a:bodyPr/>
          <a:lstStyle/>
          <a:p>
            <a:r>
              <a:rPr lang="en-US" dirty="0"/>
              <a:t>Reforming and strengthening the central administration initially for financial reasons, Richelieu sent out royal officials called </a:t>
            </a:r>
            <a:r>
              <a:rPr lang="en-US" i="1" dirty="0"/>
              <a:t>intendants </a:t>
            </a:r>
            <a:r>
              <a:rPr lang="en-US" dirty="0"/>
              <a:t>to the provinces to execute the orders of the central government. </a:t>
            </a:r>
          </a:p>
          <a:p>
            <a:endParaRPr lang="en-US" dirty="0"/>
          </a:p>
          <a:p>
            <a:r>
              <a:rPr lang="en-US" dirty="0"/>
              <a:t>Intendants, as their functions grew, came into conflict with provincial governors. </a:t>
            </a:r>
          </a:p>
          <a:p>
            <a:r>
              <a:rPr lang="en-US" dirty="0"/>
              <a:t>Since the intendants were victorious in most of these disputes, they further strengthened the power of the crown. </a:t>
            </a:r>
          </a:p>
        </p:txBody>
      </p:sp>
    </p:spTree>
    <p:extLst>
      <p:ext uri="{BB962C8B-B14F-4D97-AF65-F5344CB8AC3E}">
        <p14:creationId xmlns:p14="http://schemas.microsoft.com/office/powerpoint/2010/main" val="316085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2AFEE-BCB5-4D1F-A5EA-90C776DF45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A1922C-985F-424A-9E7D-2EBC37EB5C8F}"/>
              </a:ext>
            </a:extLst>
          </p:cNvPr>
          <p:cNvSpPr>
            <a:spLocks noGrp="1"/>
          </p:cNvSpPr>
          <p:nvPr>
            <p:ph idx="1"/>
          </p:nvPr>
        </p:nvSpPr>
        <p:spPr>
          <a:xfrm>
            <a:off x="1371600" y="1669312"/>
            <a:ext cx="9601200" cy="4198088"/>
          </a:xfrm>
        </p:spPr>
        <p:txBody>
          <a:bodyPr>
            <a:normAutofit/>
          </a:bodyPr>
          <a:lstStyle/>
          <a:p>
            <a:r>
              <a:rPr lang="en-US" sz="2800" dirty="0"/>
              <a:t>Richelieu was less capable in financial matters. </a:t>
            </a:r>
          </a:p>
          <a:p>
            <a:r>
              <a:rPr lang="en-US" sz="2800" dirty="0"/>
              <a:t>The basic system of state finances was corrupt. </a:t>
            </a:r>
          </a:p>
          <a:p>
            <a:r>
              <a:rPr lang="en-US" sz="2800" dirty="0"/>
              <a:t>Many people benefited from the system’s inefficiency and injustice that the government faced strong resistance when it tried to reform it. </a:t>
            </a:r>
          </a:p>
        </p:txBody>
      </p:sp>
    </p:spTree>
    <p:extLst>
      <p:ext uri="{BB962C8B-B14F-4D97-AF65-F5344CB8AC3E}">
        <p14:creationId xmlns:p14="http://schemas.microsoft.com/office/powerpoint/2010/main" val="246597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5613-3CFA-4311-9EDA-E586961686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7629BB-09D9-40FB-9F98-EC84ABAE5394}"/>
              </a:ext>
            </a:extLst>
          </p:cNvPr>
          <p:cNvSpPr>
            <a:spLocks noGrp="1"/>
          </p:cNvSpPr>
          <p:nvPr>
            <p:ph idx="1"/>
          </p:nvPr>
        </p:nvSpPr>
        <p:spPr>
          <a:xfrm>
            <a:off x="1371600" y="372140"/>
            <a:ext cx="9601200" cy="5495260"/>
          </a:xfrm>
        </p:spPr>
        <p:txBody>
          <a:bodyPr/>
          <a:lstStyle/>
          <a:p>
            <a:r>
              <a:rPr lang="en-US" sz="3600" dirty="0" err="1"/>
              <a:t>Taille</a:t>
            </a:r>
            <a:r>
              <a:rPr lang="en-US" sz="3600" dirty="0"/>
              <a:t> </a:t>
            </a:r>
          </a:p>
          <a:p>
            <a:pPr lvl="1"/>
            <a:r>
              <a:rPr lang="en-US" sz="2800" dirty="0"/>
              <a:t>an annual direct tax usually levied on land or property</a:t>
            </a:r>
          </a:p>
          <a:p>
            <a:pPr lvl="1"/>
            <a:r>
              <a:rPr lang="en-US" sz="2800" dirty="0"/>
              <a:t>It was increased </a:t>
            </a:r>
          </a:p>
          <a:p>
            <a:pPr lvl="1"/>
            <a:r>
              <a:rPr lang="en-US" sz="2800" dirty="0"/>
              <a:t>In 1643 it was two and a half times what it had been in 1610.</a:t>
            </a:r>
          </a:p>
          <a:p>
            <a:pPr lvl="1"/>
            <a:r>
              <a:rPr lang="en-US" sz="2800" dirty="0"/>
              <a:t>Crown lands were mortgaged again</a:t>
            </a:r>
          </a:p>
          <a:p>
            <a:pPr lvl="1"/>
            <a:r>
              <a:rPr lang="en-US" sz="2800" dirty="0"/>
              <a:t>Expenditures, especially the cost of war preparations, soon outstripped the additional revenues. </a:t>
            </a:r>
          </a:p>
          <a:p>
            <a:pPr lvl="1"/>
            <a:endParaRPr lang="en-US" sz="2800" dirty="0"/>
          </a:p>
        </p:txBody>
      </p:sp>
    </p:spTree>
    <p:extLst>
      <p:ext uri="{BB962C8B-B14F-4D97-AF65-F5344CB8AC3E}">
        <p14:creationId xmlns:p14="http://schemas.microsoft.com/office/powerpoint/2010/main" val="423917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D0B6-9ED1-44F4-802A-62F92A3B96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23E1D0-890C-4D88-9A95-EE8C28158AE4}"/>
              </a:ext>
            </a:extLst>
          </p:cNvPr>
          <p:cNvSpPr>
            <a:spLocks noGrp="1"/>
          </p:cNvSpPr>
          <p:nvPr>
            <p:ph idx="1"/>
          </p:nvPr>
        </p:nvSpPr>
        <p:spPr/>
        <p:txBody>
          <a:bodyPr>
            <a:normAutofit/>
          </a:bodyPr>
          <a:lstStyle/>
          <a:p>
            <a:r>
              <a:rPr lang="en-US" sz="3200" dirty="0"/>
              <a:t>French debt continued its upward spiral under </a:t>
            </a:r>
            <a:r>
              <a:rPr lang="en-US" sz="3200" dirty="0" err="1"/>
              <a:t>Richeliu</a:t>
            </a:r>
            <a:r>
              <a:rPr lang="en-US" sz="3200" dirty="0"/>
              <a:t>. </a:t>
            </a:r>
          </a:p>
        </p:txBody>
      </p:sp>
    </p:spTree>
    <p:extLst>
      <p:ext uri="{BB962C8B-B14F-4D97-AF65-F5344CB8AC3E}">
        <p14:creationId xmlns:p14="http://schemas.microsoft.com/office/powerpoint/2010/main" val="119540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4230-AEFA-439E-8726-7D92948CEBCA}"/>
              </a:ext>
            </a:extLst>
          </p:cNvPr>
          <p:cNvSpPr>
            <a:spLocks noGrp="1"/>
          </p:cNvSpPr>
          <p:nvPr>
            <p:ph type="title"/>
          </p:nvPr>
        </p:nvSpPr>
        <p:spPr>
          <a:xfrm>
            <a:off x="1371600" y="685800"/>
            <a:ext cx="9601200" cy="20733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1BF6AE7-F4E6-47BC-BB6B-3CEE634CEC49}"/>
              </a:ext>
            </a:extLst>
          </p:cNvPr>
          <p:cNvSpPr>
            <a:spLocks noGrp="1"/>
          </p:cNvSpPr>
          <p:nvPr>
            <p:ph idx="1"/>
          </p:nvPr>
        </p:nvSpPr>
        <p:spPr>
          <a:xfrm>
            <a:off x="1371600" y="563526"/>
            <a:ext cx="9601200" cy="5303874"/>
          </a:xfrm>
        </p:spPr>
        <p:txBody>
          <a:bodyPr>
            <a:normAutofit/>
          </a:bodyPr>
          <a:lstStyle/>
          <a:p>
            <a:r>
              <a:rPr lang="en-US" sz="3200" dirty="0"/>
              <a:t>Richelieu died in 1642, followed five months later by King Louis XIII, who succeeded by his son Louis XIV, then but four years old. </a:t>
            </a:r>
          </a:p>
          <a:p>
            <a:endParaRPr lang="en-US" sz="2400" dirty="0"/>
          </a:p>
          <a:p>
            <a:endParaRPr lang="en-US" sz="2400" dirty="0"/>
          </a:p>
        </p:txBody>
      </p:sp>
    </p:spTree>
    <p:extLst>
      <p:ext uri="{BB962C8B-B14F-4D97-AF65-F5344CB8AC3E}">
        <p14:creationId xmlns:p14="http://schemas.microsoft.com/office/powerpoint/2010/main" val="286450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DE039-524E-49D4-9049-BA471E2D60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DC3F7F-0B10-47B8-BDC2-50FDED3178D3}"/>
              </a:ext>
            </a:extLst>
          </p:cNvPr>
          <p:cNvSpPr>
            <a:spLocks noGrp="1"/>
          </p:cNvSpPr>
          <p:nvPr>
            <p:ph idx="1"/>
          </p:nvPr>
        </p:nvSpPr>
        <p:spPr/>
        <p:txBody>
          <a:bodyPr>
            <a:normAutofit/>
          </a:bodyPr>
          <a:lstStyle/>
          <a:p>
            <a:r>
              <a:rPr lang="en-US" sz="3200" dirty="0"/>
              <a:t>The age of the young king necessitated a regency under Anne of Austria, wife of the dead king. </a:t>
            </a:r>
          </a:p>
          <a:p>
            <a:endParaRPr lang="en-US" sz="3200" dirty="0"/>
          </a:p>
          <a:p>
            <a:r>
              <a:rPr lang="en-US" sz="3200" dirty="0"/>
              <a:t>Anne of Austria allowed Cardinal </a:t>
            </a:r>
            <a:r>
              <a:rPr lang="en-US" sz="3200" dirty="0" err="1"/>
              <a:t>Marzarin</a:t>
            </a:r>
            <a:r>
              <a:rPr lang="en-US" sz="3200" dirty="0"/>
              <a:t>, Richelieu’s trained successor, to dominate the government. </a:t>
            </a:r>
          </a:p>
        </p:txBody>
      </p:sp>
    </p:spTree>
    <p:extLst>
      <p:ext uri="{BB962C8B-B14F-4D97-AF65-F5344CB8AC3E}">
        <p14:creationId xmlns:p14="http://schemas.microsoft.com/office/powerpoint/2010/main" val="3792830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00A8C-3D78-40B3-9F3F-A20AFCBD5C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F62F21-F43F-42FE-B8DD-6875E5219ADC}"/>
              </a:ext>
            </a:extLst>
          </p:cNvPr>
          <p:cNvSpPr>
            <a:spLocks noGrp="1"/>
          </p:cNvSpPr>
          <p:nvPr>
            <p:ph idx="1"/>
          </p:nvPr>
        </p:nvSpPr>
        <p:spPr/>
        <p:txBody>
          <a:bodyPr>
            <a:normAutofit/>
          </a:bodyPr>
          <a:lstStyle/>
          <a:p>
            <a:r>
              <a:rPr lang="en-US" sz="3200" dirty="0"/>
              <a:t>Cardinal Mazarin attempted to carry on Richelieu’s policies until his death in 1661. </a:t>
            </a:r>
          </a:p>
        </p:txBody>
      </p:sp>
    </p:spTree>
    <p:extLst>
      <p:ext uri="{BB962C8B-B14F-4D97-AF65-F5344CB8AC3E}">
        <p14:creationId xmlns:p14="http://schemas.microsoft.com/office/powerpoint/2010/main" val="324574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2896C-A8BF-4E47-80AC-90AF25BCEE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008915-D151-4C47-B206-B8BE174B9898}"/>
              </a:ext>
            </a:extLst>
          </p:cNvPr>
          <p:cNvSpPr>
            <a:spLocks noGrp="1"/>
          </p:cNvSpPr>
          <p:nvPr>
            <p:ph idx="1"/>
          </p:nvPr>
        </p:nvSpPr>
        <p:spPr/>
        <p:txBody>
          <a:bodyPr/>
          <a:lstStyle/>
          <a:p>
            <a:pPr marL="0" indent="0">
              <a:buNone/>
            </a:pPr>
            <a:r>
              <a:rPr lang="en-US" sz="3200" i="1" u="sng" dirty="0"/>
              <a:t>Fronde </a:t>
            </a:r>
          </a:p>
          <a:p>
            <a:r>
              <a:rPr lang="en-US" dirty="0"/>
              <a:t>A revolt </a:t>
            </a:r>
          </a:p>
          <a:p>
            <a:r>
              <a:rPr lang="en-US" dirty="0"/>
              <a:t>Most important event during Mazarin’s rule. </a:t>
            </a:r>
          </a:p>
          <a:p>
            <a:r>
              <a:rPr lang="en-US" dirty="0"/>
              <a:t>Mazarin was disliked as by all elements of the French population, due to being a foreigner. </a:t>
            </a:r>
          </a:p>
          <a:p>
            <a:r>
              <a:rPr lang="en-US" dirty="0"/>
              <a:t>The nobles temporarily allied with the members of the </a:t>
            </a:r>
            <a:r>
              <a:rPr lang="en-US" dirty="0" err="1"/>
              <a:t>Parlement</a:t>
            </a:r>
            <a:r>
              <a:rPr lang="en-US" dirty="0"/>
              <a:t> of Paris, who opposed the new taxes levied by the government to pay the costs of the Thirty Years’ War. </a:t>
            </a:r>
          </a:p>
        </p:txBody>
      </p:sp>
    </p:spTree>
    <p:extLst>
      <p:ext uri="{BB962C8B-B14F-4D97-AF65-F5344CB8AC3E}">
        <p14:creationId xmlns:p14="http://schemas.microsoft.com/office/powerpoint/2010/main" val="749170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23E0-064C-4260-9B84-B1974F49AC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A9A46E-EBDB-4271-9CB1-26EDA4E565FD}"/>
              </a:ext>
            </a:extLst>
          </p:cNvPr>
          <p:cNvSpPr>
            <a:spLocks noGrp="1"/>
          </p:cNvSpPr>
          <p:nvPr>
            <p:ph idx="1"/>
          </p:nvPr>
        </p:nvSpPr>
        <p:spPr/>
        <p:txBody>
          <a:bodyPr/>
          <a:lstStyle/>
          <a:p>
            <a:r>
              <a:rPr lang="en-US" dirty="0"/>
              <a:t>The </a:t>
            </a:r>
            <a:r>
              <a:rPr lang="en-US" dirty="0" err="1"/>
              <a:t>Parlement</a:t>
            </a:r>
            <a:r>
              <a:rPr lang="en-US" dirty="0"/>
              <a:t> of Paris was the most important court in France, with jurisdiction over half of the kingdom, and its members formed the nobles of the robe, the service nobility of lawyers and administrators. </a:t>
            </a:r>
          </a:p>
          <a:p>
            <a:endParaRPr lang="en-US" dirty="0"/>
          </a:p>
          <a:p>
            <a:r>
              <a:rPr lang="en-US" dirty="0"/>
              <a:t>The nobles of the robe led the first Fronde (1648-1649), which broke out in Paris and was ended by compromise. </a:t>
            </a:r>
          </a:p>
        </p:txBody>
      </p:sp>
    </p:spTree>
    <p:extLst>
      <p:ext uri="{BB962C8B-B14F-4D97-AF65-F5344CB8AC3E}">
        <p14:creationId xmlns:p14="http://schemas.microsoft.com/office/powerpoint/2010/main" val="166822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84ADF-A3C9-4C2E-8374-2C46E4909F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D463AC-9D81-4081-BECF-6996DFD1DCDC}"/>
              </a:ext>
            </a:extLst>
          </p:cNvPr>
          <p:cNvSpPr>
            <a:spLocks noGrp="1"/>
          </p:cNvSpPr>
          <p:nvPr>
            <p:ph idx="1"/>
          </p:nvPr>
        </p:nvSpPr>
        <p:spPr>
          <a:xfrm>
            <a:off x="1371600" y="2285999"/>
            <a:ext cx="9601200" cy="4572001"/>
          </a:xfrm>
        </p:spPr>
        <p:txBody>
          <a:bodyPr>
            <a:normAutofit/>
          </a:bodyPr>
          <a:lstStyle/>
          <a:p>
            <a:pPr marL="0" indent="0">
              <a:buNone/>
            </a:pPr>
            <a:r>
              <a:rPr lang="en-US" sz="3200" i="1" u="sng" dirty="0"/>
              <a:t>Second Fronde </a:t>
            </a:r>
          </a:p>
          <a:p>
            <a:r>
              <a:rPr lang="en-US" dirty="0"/>
              <a:t>(1650 -1652)</a:t>
            </a:r>
          </a:p>
          <a:p>
            <a:r>
              <a:rPr lang="en-US" dirty="0"/>
              <a:t>Led by the nobles of the sword, whose ancestors were medieval nobles. </a:t>
            </a:r>
          </a:p>
          <a:p>
            <a:r>
              <a:rPr lang="en-US" dirty="0"/>
              <a:t>Interested in overthrowing Mazarin for their own purposes: to secure their positions and increase their own power. </a:t>
            </a:r>
          </a:p>
          <a:p>
            <a:r>
              <a:rPr lang="en-US" dirty="0"/>
              <a:t>Crushed by 1652 when the nobles began fighting each other instead of Mazarin. </a:t>
            </a:r>
          </a:p>
          <a:p>
            <a:r>
              <a:rPr lang="en-US" dirty="0"/>
              <a:t>With the end of the Fronde, the vast majority of the French concluded that the best hope for stability in France lay in the crown. </a:t>
            </a:r>
          </a:p>
          <a:p>
            <a:r>
              <a:rPr lang="en-US" dirty="0" err="1"/>
              <a:t>Marzarin</a:t>
            </a:r>
            <a:r>
              <a:rPr lang="en-US" dirty="0"/>
              <a:t> died in 1661.</a:t>
            </a:r>
          </a:p>
          <a:p>
            <a:r>
              <a:rPr lang="en-US" dirty="0"/>
              <a:t>The greatest of the seventeenth-century monarchs, Louis XIV, took over supreme power. </a:t>
            </a:r>
          </a:p>
        </p:txBody>
      </p:sp>
    </p:spTree>
    <p:extLst>
      <p:ext uri="{BB962C8B-B14F-4D97-AF65-F5344CB8AC3E}">
        <p14:creationId xmlns:p14="http://schemas.microsoft.com/office/powerpoint/2010/main" val="240529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E2CD9-8652-4A88-A219-575CF965A54A}"/>
              </a:ext>
            </a:extLst>
          </p:cNvPr>
          <p:cNvSpPr>
            <a:spLocks noGrp="1"/>
          </p:cNvSpPr>
          <p:nvPr>
            <p:ph type="title"/>
          </p:nvPr>
        </p:nvSpPr>
        <p:spPr/>
        <p:txBody>
          <a:bodyPr/>
          <a:lstStyle/>
          <a:p>
            <a:r>
              <a:rPr lang="en-US" dirty="0"/>
              <a:t>Absolutism </a:t>
            </a:r>
          </a:p>
        </p:txBody>
      </p:sp>
      <p:sp>
        <p:nvSpPr>
          <p:cNvPr id="3" name="Content Placeholder 2">
            <a:extLst>
              <a:ext uri="{FF2B5EF4-FFF2-40B4-BE49-F238E27FC236}">
                <a16:creationId xmlns:a16="http://schemas.microsoft.com/office/drawing/2014/main" id="{692AEACD-7F17-494B-AAF7-ED9AC65D6409}"/>
              </a:ext>
            </a:extLst>
          </p:cNvPr>
          <p:cNvSpPr>
            <a:spLocks noGrp="1"/>
          </p:cNvSpPr>
          <p:nvPr>
            <p:ph idx="1"/>
          </p:nvPr>
        </p:nvSpPr>
        <p:spPr/>
        <p:txBody>
          <a:bodyPr>
            <a:normAutofit/>
          </a:bodyPr>
          <a:lstStyle/>
          <a:p>
            <a:r>
              <a:rPr lang="en-US" sz="2800" dirty="0"/>
              <a:t>Absolute monarchy or absolutism meant that the sovereign power or ultimate authority in the state rested in the hands of a king who claimed to rule by divine right. </a:t>
            </a:r>
          </a:p>
          <a:p>
            <a:endParaRPr lang="en-US" sz="2800" dirty="0"/>
          </a:p>
        </p:txBody>
      </p:sp>
    </p:spTree>
    <p:extLst>
      <p:ext uri="{BB962C8B-B14F-4D97-AF65-F5344CB8AC3E}">
        <p14:creationId xmlns:p14="http://schemas.microsoft.com/office/powerpoint/2010/main" val="3006852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6E6C-E5C0-4474-8764-B445B509B6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4C7406-A2A4-445A-AB27-731CA3628DF9}"/>
              </a:ext>
            </a:extLst>
          </p:cNvPr>
          <p:cNvSpPr>
            <a:spLocks noGrp="1"/>
          </p:cNvSpPr>
          <p:nvPr>
            <p:ph idx="1"/>
          </p:nvPr>
        </p:nvSpPr>
        <p:spPr>
          <a:xfrm>
            <a:off x="1371600" y="776177"/>
            <a:ext cx="9601200" cy="5091223"/>
          </a:xfrm>
        </p:spPr>
        <p:txBody>
          <a:bodyPr/>
          <a:lstStyle/>
          <a:p>
            <a:pPr marL="0" indent="0">
              <a:buNone/>
            </a:pPr>
            <a:r>
              <a:rPr lang="en-US" sz="2800" u="sng" dirty="0"/>
              <a:t>The Reign of Louis XIV (1643-1715) </a:t>
            </a:r>
          </a:p>
          <a:p>
            <a:r>
              <a:rPr lang="en-US" sz="2800" dirty="0"/>
              <a:t>The day after Cardinal Mazarin’s death, Louis XIV, at the age of twenty-three, expressed this determination to be a real king and the sole ruler of France. </a:t>
            </a:r>
          </a:p>
        </p:txBody>
      </p:sp>
    </p:spTree>
    <p:extLst>
      <p:ext uri="{BB962C8B-B14F-4D97-AF65-F5344CB8AC3E}">
        <p14:creationId xmlns:p14="http://schemas.microsoft.com/office/powerpoint/2010/main" val="1726893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8D7F-4228-4B3A-8FA0-9C4C074B4A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393530-A0F3-4220-88D3-EB878CCB25D9}"/>
              </a:ext>
            </a:extLst>
          </p:cNvPr>
          <p:cNvSpPr>
            <a:spLocks noGrp="1"/>
          </p:cNvSpPr>
          <p:nvPr>
            <p:ph idx="1"/>
          </p:nvPr>
        </p:nvSpPr>
        <p:spPr/>
        <p:txBody>
          <a:bodyPr>
            <a:normAutofit/>
          </a:bodyPr>
          <a:lstStyle/>
          <a:p>
            <a:r>
              <a:rPr lang="en-US" sz="2400" dirty="0"/>
              <a:t>King Louis XIV created a grand and majestic spectacle at the court of Versailles. </a:t>
            </a:r>
          </a:p>
          <a:p>
            <a:r>
              <a:rPr lang="en-US" sz="2400" dirty="0"/>
              <a:t>Louis and his court came to set the standard for monarchies and aristocracies all over Europe. </a:t>
            </a:r>
          </a:p>
          <a:p>
            <a:r>
              <a:rPr lang="en-US" sz="2400" dirty="0"/>
              <a:t>Less than fifty years after the king’s death, the great French writer Voltaire dubbed the period from 1661 to 1715 the “Age of Louis XIV.” </a:t>
            </a:r>
          </a:p>
        </p:txBody>
      </p:sp>
    </p:spTree>
    <p:extLst>
      <p:ext uri="{BB962C8B-B14F-4D97-AF65-F5344CB8AC3E}">
        <p14:creationId xmlns:p14="http://schemas.microsoft.com/office/powerpoint/2010/main" val="318142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DFFC6-046C-4055-ADE2-AEFF074EBC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23EC6D-BB24-4C6D-A3E2-421C541CF8F2}"/>
              </a:ext>
            </a:extLst>
          </p:cNvPr>
          <p:cNvSpPr>
            <a:spLocks noGrp="1"/>
          </p:cNvSpPr>
          <p:nvPr>
            <p:ph idx="1"/>
          </p:nvPr>
        </p:nvSpPr>
        <p:spPr>
          <a:xfrm>
            <a:off x="1371600" y="685800"/>
            <a:ext cx="9601200" cy="5181600"/>
          </a:xfrm>
        </p:spPr>
        <p:txBody>
          <a:bodyPr/>
          <a:lstStyle/>
          <a:p>
            <a:r>
              <a:rPr lang="en-US" dirty="0"/>
              <a:t>Despite the centralizing efforts of Cardinals Richelieu and </a:t>
            </a:r>
            <a:r>
              <a:rPr lang="en-US" dirty="0" err="1"/>
              <a:t>Mazarian</a:t>
            </a:r>
            <a:r>
              <a:rPr lang="en-US" dirty="0"/>
              <a:t>, seventeenth century France still possessed a bewildering system of overlapping authorities. </a:t>
            </a:r>
          </a:p>
          <a:p>
            <a:endParaRPr lang="en-US" dirty="0"/>
          </a:p>
          <a:p>
            <a:r>
              <a:rPr lang="en-US" dirty="0"/>
              <a:t>Provinces had their own regional courts, their own local Estates, and their own sets of laws. </a:t>
            </a:r>
          </a:p>
          <a:p>
            <a:endParaRPr lang="en-US" dirty="0"/>
          </a:p>
          <a:p>
            <a:r>
              <a:rPr lang="en-US" dirty="0"/>
              <a:t>Members of the high nobility, with their huge estates and clients among the lesser nobility, still exercised much authority. </a:t>
            </a:r>
          </a:p>
          <a:p>
            <a:endParaRPr lang="en-US" dirty="0"/>
          </a:p>
          <a:p>
            <a:r>
              <a:rPr lang="en-US" dirty="0"/>
              <a:t>Both towns and provinces possessed privileges and powers seemingly from time immemorial (the past) that they would not easily relinquish. </a:t>
            </a:r>
          </a:p>
        </p:txBody>
      </p:sp>
    </p:spTree>
    <p:extLst>
      <p:ext uri="{BB962C8B-B14F-4D97-AF65-F5344CB8AC3E}">
        <p14:creationId xmlns:p14="http://schemas.microsoft.com/office/powerpoint/2010/main" val="798375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1B0A-ACDE-4CAE-8704-2AE7A46345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7D580E-EDE7-4AE2-8B13-EBDA07E470BC}"/>
              </a:ext>
            </a:extLst>
          </p:cNvPr>
          <p:cNvSpPr>
            <a:spLocks noGrp="1"/>
          </p:cNvSpPr>
          <p:nvPr>
            <p:ph idx="1"/>
          </p:nvPr>
        </p:nvSpPr>
        <p:spPr/>
        <p:txBody>
          <a:bodyPr>
            <a:normAutofit/>
          </a:bodyPr>
          <a:lstStyle/>
          <a:p>
            <a:r>
              <a:rPr lang="en-US" sz="2800" dirty="0"/>
              <a:t>Key to Louis’s power </a:t>
            </a:r>
          </a:p>
          <a:p>
            <a:pPr lvl="1"/>
            <a:r>
              <a:rPr lang="en-US" sz="2800" dirty="0"/>
              <a:t>He was able to restructure the central policy-making machinery of government because it was part of his own court and household. </a:t>
            </a:r>
          </a:p>
        </p:txBody>
      </p:sp>
    </p:spTree>
    <p:extLst>
      <p:ext uri="{BB962C8B-B14F-4D97-AF65-F5344CB8AC3E}">
        <p14:creationId xmlns:p14="http://schemas.microsoft.com/office/powerpoint/2010/main" val="141738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F8AC3-7D3E-4942-B049-1BD0932816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5DD807-CEE3-4D87-92ED-1C8FCA2D3E62}"/>
              </a:ext>
            </a:extLst>
          </p:cNvPr>
          <p:cNvSpPr>
            <a:spLocks noGrp="1"/>
          </p:cNvSpPr>
          <p:nvPr>
            <p:ph idx="1"/>
          </p:nvPr>
        </p:nvSpPr>
        <p:spPr/>
        <p:txBody>
          <a:bodyPr>
            <a:noAutofit/>
          </a:bodyPr>
          <a:lstStyle/>
          <a:p>
            <a:r>
              <a:rPr lang="en-US" sz="3200" dirty="0"/>
              <a:t>The royal court located at Versailles was an elaborate structure that served different purposes: </a:t>
            </a:r>
          </a:p>
          <a:p>
            <a:r>
              <a:rPr lang="en-US" sz="3200" dirty="0"/>
              <a:t>Personal household of the king</a:t>
            </a:r>
          </a:p>
          <a:p>
            <a:r>
              <a:rPr lang="en-US" sz="3200" dirty="0"/>
              <a:t>Location of central government machinery</a:t>
            </a:r>
          </a:p>
          <a:p>
            <a:r>
              <a:rPr lang="en-US" sz="3200" dirty="0"/>
              <a:t>Place where powerful subjects came to find favors and offices for themselves and their clients as well as the main arena where rival aristocratic factions jostled for power. </a:t>
            </a:r>
          </a:p>
        </p:txBody>
      </p:sp>
    </p:spTree>
    <p:extLst>
      <p:ext uri="{BB962C8B-B14F-4D97-AF65-F5344CB8AC3E}">
        <p14:creationId xmlns:p14="http://schemas.microsoft.com/office/powerpoint/2010/main" val="3024863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D1CB-0E85-45D3-82E8-3DC0DE2291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FB441-673A-4F85-8964-C3B48D4E0644}"/>
              </a:ext>
            </a:extLst>
          </p:cNvPr>
          <p:cNvSpPr>
            <a:spLocks noGrp="1"/>
          </p:cNvSpPr>
          <p:nvPr>
            <p:ph idx="1"/>
          </p:nvPr>
        </p:nvSpPr>
        <p:spPr/>
        <p:txBody>
          <a:bodyPr>
            <a:normAutofit/>
          </a:bodyPr>
          <a:lstStyle/>
          <a:p>
            <a:r>
              <a:rPr lang="en-US" sz="2800" dirty="0"/>
              <a:t>Danger to Louis’s personal rule </a:t>
            </a:r>
          </a:p>
          <a:p>
            <a:pPr lvl="1"/>
            <a:r>
              <a:rPr lang="en-US" sz="2800" dirty="0"/>
              <a:t>Came from the very high nobles and princes of the blood (the royal princes), who considered it their natural function to assert the policy-making of royal ministers. </a:t>
            </a:r>
          </a:p>
        </p:txBody>
      </p:sp>
    </p:spTree>
    <p:extLst>
      <p:ext uri="{BB962C8B-B14F-4D97-AF65-F5344CB8AC3E}">
        <p14:creationId xmlns:p14="http://schemas.microsoft.com/office/powerpoint/2010/main" val="1365967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9659A-4BBC-4FE1-BC79-90574A0D70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0813A5-7599-4F8F-9882-7306B81D4E44}"/>
              </a:ext>
            </a:extLst>
          </p:cNvPr>
          <p:cNvSpPr>
            <a:spLocks noGrp="1"/>
          </p:cNvSpPr>
          <p:nvPr>
            <p:ph idx="1"/>
          </p:nvPr>
        </p:nvSpPr>
        <p:spPr>
          <a:xfrm>
            <a:off x="1371600" y="1626781"/>
            <a:ext cx="9601200" cy="4933507"/>
          </a:xfrm>
        </p:spPr>
        <p:txBody>
          <a:bodyPr>
            <a:noAutofit/>
          </a:bodyPr>
          <a:lstStyle/>
          <a:p>
            <a:r>
              <a:rPr lang="en-US" sz="3200" dirty="0"/>
              <a:t>Louis eliminated this threat by…</a:t>
            </a:r>
          </a:p>
          <a:p>
            <a:pPr lvl="1"/>
            <a:r>
              <a:rPr lang="en-US" sz="3200" dirty="0"/>
              <a:t> Removing them from the royal council, the chief administrative body of the king and overseer of the central machinery of government</a:t>
            </a:r>
          </a:p>
          <a:p>
            <a:pPr lvl="1"/>
            <a:r>
              <a:rPr lang="en-US" sz="3200" dirty="0"/>
              <a:t>Enticing them to his court, where he could keep them preoccupied with court life and out of politics. </a:t>
            </a:r>
          </a:p>
          <a:p>
            <a:pPr lvl="1"/>
            <a:r>
              <a:rPr lang="en-US" sz="3200" dirty="0"/>
              <a:t>Instead of the high nobility and royal princes, Louis relied for his ministers on nobles who came from relatively new aristocratic families. </a:t>
            </a:r>
          </a:p>
        </p:txBody>
      </p:sp>
    </p:spTree>
    <p:extLst>
      <p:ext uri="{BB962C8B-B14F-4D97-AF65-F5344CB8AC3E}">
        <p14:creationId xmlns:p14="http://schemas.microsoft.com/office/powerpoint/2010/main" val="2940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92F1-FC8D-4C1F-9E27-7E67CCEAFB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BA5D92-5981-416B-ABA4-DD483D110C52}"/>
              </a:ext>
            </a:extLst>
          </p:cNvPr>
          <p:cNvSpPr>
            <a:spLocks noGrp="1"/>
          </p:cNvSpPr>
          <p:nvPr>
            <p:ph idx="1"/>
          </p:nvPr>
        </p:nvSpPr>
        <p:spPr>
          <a:xfrm>
            <a:off x="1371600" y="1244009"/>
            <a:ext cx="9601200" cy="4623391"/>
          </a:xfrm>
        </p:spPr>
        <p:txBody>
          <a:bodyPr>
            <a:normAutofit/>
          </a:bodyPr>
          <a:lstStyle/>
          <a:p>
            <a:r>
              <a:rPr lang="en-US" sz="3200" dirty="0"/>
              <a:t>Louis’s domination of his ministers and secretaries gave him control of the central policy-making machinery of government and thus authority over the traditional areas of monarchical power: </a:t>
            </a:r>
          </a:p>
          <a:p>
            <a:pPr lvl="1"/>
            <a:r>
              <a:rPr lang="en-US" sz="3200" dirty="0"/>
              <a:t>The formulation of foreign policy</a:t>
            </a:r>
          </a:p>
          <a:p>
            <a:pPr lvl="1"/>
            <a:r>
              <a:rPr lang="en-US" sz="3200" dirty="0"/>
              <a:t>Making of war and peace </a:t>
            </a:r>
          </a:p>
          <a:p>
            <a:pPr lvl="1"/>
            <a:r>
              <a:rPr lang="en-US" sz="3200" dirty="0"/>
              <a:t>Assertion of the secular power of crown against any religious authority, </a:t>
            </a:r>
          </a:p>
          <a:p>
            <a:pPr lvl="1"/>
            <a:r>
              <a:rPr lang="en-US" sz="3200" dirty="0"/>
              <a:t>Ability to levy taxes to fulfill these functions </a:t>
            </a:r>
          </a:p>
        </p:txBody>
      </p:sp>
    </p:spTree>
    <p:extLst>
      <p:ext uri="{BB962C8B-B14F-4D97-AF65-F5344CB8AC3E}">
        <p14:creationId xmlns:p14="http://schemas.microsoft.com/office/powerpoint/2010/main" val="2892074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4615F-061A-4342-A496-6991FDF654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315D4C-15D4-46BE-B1F5-8EEAA4147898}"/>
              </a:ext>
            </a:extLst>
          </p:cNvPr>
          <p:cNvSpPr>
            <a:spLocks noGrp="1"/>
          </p:cNvSpPr>
          <p:nvPr>
            <p:ph idx="1"/>
          </p:nvPr>
        </p:nvSpPr>
        <p:spPr>
          <a:xfrm>
            <a:off x="1371600" y="1733107"/>
            <a:ext cx="9601200" cy="4954771"/>
          </a:xfrm>
        </p:spPr>
        <p:txBody>
          <a:bodyPr>
            <a:normAutofit/>
          </a:bodyPr>
          <a:lstStyle/>
          <a:p>
            <a:r>
              <a:rPr lang="en-US" sz="2800" dirty="0"/>
              <a:t>The traditional groups and institutions of French society</a:t>
            </a:r>
          </a:p>
          <a:p>
            <a:pPr marL="0" indent="0">
              <a:buNone/>
            </a:pPr>
            <a:r>
              <a:rPr lang="en-US" sz="2800" dirty="0"/>
              <a:t>	</a:t>
            </a:r>
            <a:r>
              <a:rPr lang="en-US" sz="2800" i="1" dirty="0"/>
              <a:t>- </a:t>
            </a:r>
            <a:r>
              <a:rPr lang="en-US" sz="2800" b="1" i="1" dirty="0"/>
              <a:t>the nobles</a:t>
            </a:r>
          </a:p>
          <a:p>
            <a:pPr marL="0" indent="0">
              <a:buNone/>
            </a:pPr>
            <a:r>
              <a:rPr lang="en-US" sz="2800" b="1" i="1" dirty="0"/>
              <a:t>	- officials</a:t>
            </a:r>
          </a:p>
          <a:p>
            <a:pPr marL="0" indent="0">
              <a:buNone/>
            </a:pPr>
            <a:r>
              <a:rPr lang="en-US" sz="2800" b="1" i="1" dirty="0"/>
              <a:t>	-town councils </a:t>
            </a:r>
          </a:p>
          <a:p>
            <a:pPr marL="0" indent="0">
              <a:buNone/>
            </a:pPr>
            <a:r>
              <a:rPr lang="en-US" sz="2800" b="1" i="1" dirty="0"/>
              <a:t>	-guilds</a:t>
            </a:r>
          </a:p>
          <a:p>
            <a:pPr marL="0" indent="0">
              <a:buNone/>
            </a:pPr>
            <a:r>
              <a:rPr lang="en-US" sz="2800" b="1" i="1" dirty="0"/>
              <a:t>	- representative Estates in some provinces </a:t>
            </a:r>
          </a:p>
          <a:p>
            <a:pPr marL="0" indent="0">
              <a:buNone/>
            </a:pPr>
            <a:r>
              <a:rPr lang="en-US" sz="2800" dirty="0"/>
              <a:t>were simply too powerful for the king to have direct control over the lives of his subjects. </a:t>
            </a:r>
          </a:p>
        </p:txBody>
      </p:sp>
    </p:spTree>
    <p:extLst>
      <p:ext uri="{BB962C8B-B14F-4D97-AF65-F5344CB8AC3E}">
        <p14:creationId xmlns:p14="http://schemas.microsoft.com/office/powerpoint/2010/main" val="2865762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F982A-2994-4C45-A237-309C3EA3C0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4EB79F-E85A-4A32-A6F7-7D3612BE8A0C}"/>
              </a:ext>
            </a:extLst>
          </p:cNvPr>
          <p:cNvSpPr>
            <a:spLocks noGrp="1"/>
          </p:cNvSpPr>
          <p:nvPr>
            <p:ph idx="1"/>
          </p:nvPr>
        </p:nvSpPr>
        <p:spPr/>
        <p:txBody>
          <a:bodyPr>
            <a:normAutofit/>
          </a:bodyPr>
          <a:lstStyle/>
          <a:p>
            <a:r>
              <a:rPr lang="en-US" sz="3200" dirty="0"/>
              <a:t>Control of the provinces and the people was achieved largely by bribing the individuals responsible for executing  the king’s policies. </a:t>
            </a:r>
          </a:p>
        </p:txBody>
      </p:sp>
    </p:spTree>
    <p:extLst>
      <p:ext uri="{BB962C8B-B14F-4D97-AF65-F5344CB8AC3E}">
        <p14:creationId xmlns:p14="http://schemas.microsoft.com/office/powerpoint/2010/main" val="203839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A88D-47B0-4E15-8463-08BC4442ED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9E4105-A301-4CDD-8FC7-A6C3167E68CB}"/>
              </a:ext>
            </a:extLst>
          </p:cNvPr>
          <p:cNvSpPr>
            <a:spLocks noGrp="1"/>
          </p:cNvSpPr>
          <p:nvPr>
            <p:ph idx="1"/>
          </p:nvPr>
        </p:nvSpPr>
        <p:spPr/>
        <p:txBody>
          <a:bodyPr/>
          <a:lstStyle/>
          <a:p>
            <a:pPr marL="0" indent="0">
              <a:buNone/>
            </a:pPr>
            <a:r>
              <a:rPr lang="en-US" sz="3600" b="1" i="1" dirty="0"/>
              <a:t>What did sovereignty mean?</a:t>
            </a:r>
            <a:r>
              <a:rPr lang="en-US" sz="2800" dirty="0"/>
              <a:t> </a:t>
            </a:r>
          </a:p>
          <a:p>
            <a:pPr marL="0" indent="0">
              <a:buNone/>
            </a:pPr>
            <a:endParaRPr lang="en-US" dirty="0"/>
          </a:p>
          <a:p>
            <a:r>
              <a:rPr lang="en-US" dirty="0"/>
              <a:t>The late sixteenth century political theorist Jean </a:t>
            </a:r>
            <a:r>
              <a:rPr lang="en-US" dirty="0" err="1"/>
              <a:t>Bodin</a:t>
            </a:r>
            <a:r>
              <a:rPr lang="en-US" dirty="0"/>
              <a:t> believed that sovereign power consisted of the authority to make laws, tax, administer justice, control the state’s administrative system, and determine foreign policy</a:t>
            </a:r>
          </a:p>
        </p:txBody>
      </p:sp>
    </p:spTree>
    <p:extLst>
      <p:ext uri="{BB962C8B-B14F-4D97-AF65-F5344CB8AC3E}">
        <p14:creationId xmlns:p14="http://schemas.microsoft.com/office/powerpoint/2010/main" val="23597284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AF9C-CBDC-4F96-9F66-4AD18F6D35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1716DB-3EEB-460C-9BC1-3382299E2F2D}"/>
              </a:ext>
            </a:extLst>
          </p:cNvPr>
          <p:cNvSpPr>
            <a:spLocks noGrp="1"/>
          </p:cNvSpPr>
          <p:nvPr>
            <p:ph idx="1"/>
          </p:nvPr>
        </p:nvSpPr>
        <p:spPr/>
        <p:txBody>
          <a:bodyPr>
            <a:normAutofit/>
          </a:bodyPr>
          <a:lstStyle/>
          <a:p>
            <a:r>
              <a:rPr lang="en-US" sz="2800" dirty="0"/>
              <a:t>Local officials could still obstruct execution of policies they disliked, indicating clearly that a so-called absolute monarch was not always that absolute. </a:t>
            </a:r>
          </a:p>
        </p:txBody>
      </p:sp>
    </p:spTree>
    <p:extLst>
      <p:ext uri="{BB962C8B-B14F-4D97-AF65-F5344CB8AC3E}">
        <p14:creationId xmlns:p14="http://schemas.microsoft.com/office/powerpoint/2010/main" val="147730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C12F-31D2-4CC7-970A-198DCA4A84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CAE050-5535-4C3F-952F-56442585F818}"/>
              </a:ext>
            </a:extLst>
          </p:cNvPr>
          <p:cNvSpPr>
            <a:spLocks noGrp="1"/>
          </p:cNvSpPr>
          <p:nvPr>
            <p:ph idx="1"/>
          </p:nvPr>
        </p:nvSpPr>
        <p:spPr/>
        <p:txBody>
          <a:bodyPr>
            <a:normAutofit/>
          </a:bodyPr>
          <a:lstStyle/>
          <a:p>
            <a:r>
              <a:rPr lang="en-US" sz="2800" dirty="0"/>
              <a:t>King Louis XIV did not want to allow Protestants to practice their faith in largely Catholic France. </a:t>
            </a:r>
          </a:p>
          <a:p>
            <a:endParaRPr lang="en-US" sz="2800" dirty="0"/>
          </a:p>
          <a:p>
            <a:r>
              <a:rPr lang="en-US" sz="2800" dirty="0"/>
              <a:t>Louis believed in the motto “one king, one law, one faith.” </a:t>
            </a:r>
          </a:p>
          <a:p>
            <a:r>
              <a:rPr lang="en-US" sz="2800" dirty="0"/>
              <a:t>He felt that the existence of this minority undermined his own political authority. </a:t>
            </a:r>
          </a:p>
        </p:txBody>
      </p:sp>
    </p:spTree>
    <p:extLst>
      <p:ext uri="{BB962C8B-B14F-4D97-AF65-F5344CB8AC3E}">
        <p14:creationId xmlns:p14="http://schemas.microsoft.com/office/powerpoint/2010/main" val="2910855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B1865-F85C-47A7-97AF-0427FCEFED75}"/>
              </a:ext>
            </a:extLst>
          </p:cNvPr>
          <p:cNvSpPr>
            <a:spLocks noGrp="1"/>
          </p:cNvSpPr>
          <p:nvPr>
            <p:ph type="title"/>
          </p:nvPr>
        </p:nvSpPr>
        <p:spPr>
          <a:xfrm>
            <a:off x="1371600" y="685800"/>
            <a:ext cx="9601200" cy="4784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0BA0E46-C0D3-4A41-B9C4-C69C52E0D4DF}"/>
              </a:ext>
            </a:extLst>
          </p:cNvPr>
          <p:cNvSpPr>
            <a:spLocks noGrp="1"/>
          </p:cNvSpPr>
          <p:nvPr>
            <p:ph idx="1"/>
          </p:nvPr>
        </p:nvSpPr>
        <p:spPr>
          <a:xfrm>
            <a:off x="1371600" y="1281224"/>
            <a:ext cx="9601200" cy="4586176"/>
          </a:xfrm>
        </p:spPr>
        <p:txBody>
          <a:bodyPr/>
          <a:lstStyle/>
          <a:p>
            <a:pPr marL="0" indent="0">
              <a:buNone/>
            </a:pPr>
            <a:r>
              <a:rPr lang="en-US" sz="3200" u="sng" dirty="0"/>
              <a:t>Edict of Fontainebleau - October 1685 </a:t>
            </a:r>
          </a:p>
          <a:p>
            <a:r>
              <a:rPr lang="en-US" sz="2800" dirty="0"/>
              <a:t>In addition to revoking the Edict of Nantes, the new edict provided for the destruction of Huguenot churches and the closing of Protestant schools. </a:t>
            </a:r>
          </a:p>
          <a:p>
            <a:endParaRPr lang="en-US" sz="2800" dirty="0"/>
          </a:p>
          <a:p>
            <a:r>
              <a:rPr lang="en-US" sz="2800" dirty="0"/>
              <a:t>Around 200,000 Huguenots defied the prohibition on their leaving France and sought asylum in England, the United Provinces, and the German States. </a:t>
            </a:r>
          </a:p>
        </p:txBody>
      </p:sp>
    </p:spTree>
    <p:extLst>
      <p:ext uri="{BB962C8B-B14F-4D97-AF65-F5344CB8AC3E}">
        <p14:creationId xmlns:p14="http://schemas.microsoft.com/office/powerpoint/2010/main" val="3474631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D8D3B-8AD9-4448-A6F0-E9E7701D25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274625-3A6A-4794-86F4-EFB4D18BEC85}"/>
              </a:ext>
            </a:extLst>
          </p:cNvPr>
          <p:cNvSpPr>
            <a:spLocks noGrp="1"/>
          </p:cNvSpPr>
          <p:nvPr>
            <p:ph idx="1"/>
          </p:nvPr>
        </p:nvSpPr>
        <p:spPr/>
        <p:txBody>
          <a:bodyPr/>
          <a:lstStyle/>
          <a:p>
            <a:r>
              <a:rPr lang="en-US" sz="2800" dirty="0"/>
              <a:t>Louis XIV and Finances </a:t>
            </a:r>
          </a:p>
          <a:p>
            <a:pPr lvl="1"/>
            <a:r>
              <a:rPr lang="en-US" sz="2800" dirty="0"/>
              <a:t>Cost of building Versailles and other palaces</a:t>
            </a:r>
          </a:p>
          <a:p>
            <a:pPr lvl="1"/>
            <a:r>
              <a:rPr lang="en-US" sz="2800" dirty="0"/>
              <a:t>Maintaining his court</a:t>
            </a:r>
          </a:p>
          <a:p>
            <a:pPr lvl="1"/>
            <a:r>
              <a:rPr lang="en-US" sz="2800" dirty="0"/>
              <a:t>Pursuing his wars </a:t>
            </a:r>
          </a:p>
          <a:p>
            <a:pPr lvl="1"/>
            <a:endParaRPr lang="en-US" dirty="0"/>
          </a:p>
          <a:p>
            <a:pPr lvl="1"/>
            <a:endParaRPr lang="en-US" dirty="0"/>
          </a:p>
          <a:p>
            <a:pPr marL="530352" lvl="1" indent="0">
              <a:buNone/>
            </a:pPr>
            <a:endParaRPr lang="en-US" dirty="0"/>
          </a:p>
        </p:txBody>
      </p:sp>
    </p:spTree>
    <p:extLst>
      <p:ext uri="{BB962C8B-B14F-4D97-AF65-F5344CB8AC3E}">
        <p14:creationId xmlns:p14="http://schemas.microsoft.com/office/powerpoint/2010/main" val="59705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D20E-6E84-4AF3-BD14-0239000693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DBA166-C474-4EFA-B7F1-F7AEB3ADB944}"/>
              </a:ext>
            </a:extLst>
          </p:cNvPr>
          <p:cNvSpPr>
            <a:spLocks noGrp="1"/>
          </p:cNvSpPr>
          <p:nvPr>
            <p:ph idx="1"/>
          </p:nvPr>
        </p:nvSpPr>
        <p:spPr/>
        <p:txBody>
          <a:bodyPr/>
          <a:lstStyle/>
          <a:p>
            <a:pPr marL="0" indent="0">
              <a:buNone/>
            </a:pPr>
            <a:r>
              <a:rPr lang="en-US" sz="3600" dirty="0"/>
              <a:t>Jean-Baptiste Colbert (1619-1683) </a:t>
            </a:r>
          </a:p>
          <a:p>
            <a:pPr lvl="1"/>
            <a:r>
              <a:rPr lang="en-US" sz="2800" dirty="0"/>
              <a:t>Controller general of finances </a:t>
            </a:r>
          </a:p>
          <a:p>
            <a:pPr lvl="1"/>
            <a:r>
              <a:rPr lang="en-US" sz="2800" dirty="0"/>
              <a:t>Sought to increase the wealth and power of France through general adherence to mercantilism, which stressed government regulation of economic activities to benefit the state. </a:t>
            </a:r>
          </a:p>
          <a:p>
            <a:pPr marL="530352" lvl="1" indent="0">
              <a:buNone/>
            </a:pPr>
            <a:endParaRPr lang="en-US" sz="2800" dirty="0"/>
          </a:p>
        </p:txBody>
      </p:sp>
    </p:spTree>
    <p:extLst>
      <p:ext uri="{BB962C8B-B14F-4D97-AF65-F5344CB8AC3E}">
        <p14:creationId xmlns:p14="http://schemas.microsoft.com/office/powerpoint/2010/main" val="198348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897E9-3D1E-4F65-8A3E-7B6D29E60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CBEDE0-092C-481D-B757-9B30FE04E0F5}"/>
              </a:ext>
            </a:extLst>
          </p:cNvPr>
          <p:cNvSpPr>
            <a:spLocks noGrp="1"/>
          </p:cNvSpPr>
          <p:nvPr>
            <p:ph idx="1"/>
          </p:nvPr>
        </p:nvSpPr>
        <p:spPr/>
        <p:txBody>
          <a:bodyPr>
            <a:normAutofit/>
          </a:bodyPr>
          <a:lstStyle/>
          <a:p>
            <a:r>
              <a:rPr lang="en-US" sz="2800" dirty="0"/>
              <a:t>Colbert founded new luxury industries, such as the royal tapestry works at Beauvais; invited Venetian glass makers and Flemish clothmakers to France; drew up instructions regulating the quality of goods produced; oversaw the training of workers; and granted special privileges, including tax exemptions, loans, and subsidies, to hose who established new industries. </a:t>
            </a:r>
          </a:p>
        </p:txBody>
      </p:sp>
    </p:spTree>
    <p:extLst>
      <p:ext uri="{BB962C8B-B14F-4D97-AF65-F5344CB8AC3E}">
        <p14:creationId xmlns:p14="http://schemas.microsoft.com/office/powerpoint/2010/main" val="1816291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209A-C262-4660-AE6C-922FE58520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EB85C8-0AB6-411A-9A3D-0DF0C9ADFE27}"/>
              </a:ext>
            </a:extLst>
          </p:cNvPr>
          <p:cNvSpPr>
            <a:spLocks noGrp="1"/>
          </p:cNvSpPr>
          <p:nvPr>
            <p:ph idx="1"/>
          </p:nvPr>
        </p:nvSpPr>
        <p:spPr/>
        <p:txBody>
          <a:bodyPr>
            <a:normAutofit/>
          </a:bodyPr>
          <a:lstStyle/>
          <a:p>
            <a:r>
              <a:rPr lang="en-US" sz="2800" dirty="0"/>
              <a:t>To decrease imports directly, Colbert raised tariffs or foreign manufactured goods, especially English and Dutch cloth, and created a merchant marine to facilitate the conveyance of French goods. </a:t>
            </a:r>
          </a:p>
        </p:txBody>
      </p:sp>
    </p:spTree>
    <p:extLst>
      <p:ext uri="{BB962C8B-B14F-4D97-AF65-F5344CB8AC3E}">
        <p14:creationId xmlns:p14="http://schemas.microsoft.com/office/powerpoint/2010/main" val="3183777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1522-1D51-4D5F-807F-F000344672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EFF012-0044-4341-9BE2-6F4569D5ACA7}"/>
              </a:ext>
            </a:extLst>
          </p:cNvPr>
          <p:cNvSpPr>
            <a:spLocks noGrp="1"/>
          </p:cNvSpPr>
          <p:nvPr>
            <p:ph idx="1"/>
          </p:nvPr>
        </p:nvSpPr>
        <p:spPr/>
        <p:txBody>
          <a:bodyPr/>
          <a:lstStyle/>
          <a:p>
            <a:r>
              <a:rPr lang="en-US" sz="2800" dirty="0"/>
              <a:t>French trading companies entered the scene too late to be really competitive with the English and the Dutch. </a:t>
            </a:r>
          </a:p>
          <a:p>
            <a:endParaRPr lang="en-US" sz="2800" dirty="0"/>
          </a:p>
          <a:p>
            <a:r>
              <a:rPr lang="en-US" sz="2800" dirty="0"/>
              <a:t>Colbert’s economic policies, which were geared to making his king more powerful, were ultimately self-</a:t>
            </a:r>
            <a:r>
              <a:rPr lang="en-US" sz="2800" dirty="0" err="1"/>
              <a:t>deating</a:t>
            </a:r>
            <a:r>
              <a:rPr lang="en-US" sz="2800" dirty="0"/>
              <a:t>. </a:t>
            </a:r>
          </a:p>
          <a:p>
            <a:endParaRPr lang="en-US" dirty="0"/>
          </a:p>
        </p:txBody>
      </p:sp>
    </p:spTree>
    <p:extLst>
      <p:ext uri="{BB962C8B-B14F-4D97-AF65-F5344CB8AC3E}">
        <p14:creationId xmlns:p14="http://schemas.microsoft.com/office/powerpoint/2010/main" val="2615730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949AB-2340-42D9-B02B-814866B788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263522-E4BC-483E-9C33-04C54DD7965B}"/>
              </a:ext>
            </a:extLst>
          </p:cNvPr>
          <p:cNvSpPr>
            <a:spLocks noGrp="1"/>
          </p:cNvSpPr>
          <p:nvPr>
            <p:ph idx="1"/>
          </p:nvPr>
        </p:nvSpPr>
        <p:spPr/>
        <p:txBody>
          <a:bodyPr>
            <a:normAutofit/>
          </a:bodyPr>
          <a:lstStyle/>
          <a:p>
            <a:r>
              <a:rPr lang="en-US" sz="2800" dirty="0"/>
              <a:t>The more revenue Colbert collected to enable the king to make war, the faster Louis depleted the treasury. </a:t>
            </a:r>
          </a:p>
          <a:p>
            <a:endParaRPr lang="en-US" sz="2800" dirty="0"/>
          </a:p>
          <a:p>
            <a:r>
              <a:rPr lang="en-US" sz="2800" dirty="0"/>
              <a:t>The burden of taxes fell increasingly on the peasants, who still constituted the overwhelming majority of the French population. </a:t>
            </a:r>
          </a:p>
        </p:txBody>
      </p:sp>
    </p:spTree>
    <p:extLst>
      <p:ext uri="{BB962C8B-B14F-4D97-AF65-F5344CB8AC3E}">
        <p14:creationId xmlns:p14="http://schemas.microsoft.com/office/powerpoint/2010/main" val="3711644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6B30-B8E7-4170-BB98-8F606DC859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1EFB0A-7C7A-4A2B-B20C-852C22E68978}"/>
              </a:ext>
            </a:extLst>
          </p:cNvPr>
          <p:cNvSpPr>
            <a:spLocks noGrp="1"/>
          </p:cNvSpPr>
          <p:nvPr>
            <p:ph idx="1"/>
          </p:nvPr>
        </p:nvSpPr>
        <p:spPr>
          <a:xfrm>
            <a:off x="1371600" y="2285999"/>
            <a:ext cx="9601200" cy="4401879"/>
          </a:xfrm>
        </p:spPr>
        <p:txBody>
          <a:bodyPr>
            <a:normAutofit/>
          </a:bodyPr>
          <a:lstStyle/>
          <a:p>
            <a:pPr marL="0" indent="0">
              <a:buNone/>
            </a:pPr>
            <a:r>
              <a:rPr lang="en-US" sz="2800" u="sng" dirty="0"/>
              <a:t>Daily Life at the Court of Versailles </a:t>
            </a:r>
          </a:p>
          <a:p>
            <a:r>
              <a:rPr lang="en-US" sz="2400" dirty="0"/>
              <a:t>The court of Louis XIV at Versailles set a standard that was soon followed by other European rulers. </a:t>
            </a:r>
          </a:p>
          <a:p>
            <a:pPr lvl="1"/>
            <a:r>
              <a:rPr lang="en-US" sz="2400" dirty="0"/>
              <a:t>Converting a hunting lodge at Versailles into a chateau. </a:t>
            </a:r>
          </a:p>
          <a:p>
            <a:pPr lvl="1"/>
            <a:r>
              <a:rPr lang="en-US" sz="2400" dirty="0"/>
              <a:t>Residence of the king after much remodeling ending in 1688</a:t>
            </a:r>
          </a:p>
          <a:p>
            <a:pPr lvl="1"/>
            <a:r>
              <a:rPr lang="en-US" sz="2400" dirty="0"/>
              <a:t>Reception hall for state affairs</a:t>
            </a:r>
          </a:p>
          <a:p>
            <a:pPr lvl="1"/>
            <a:r>
              <a:rPr lang="en-US" sz="2400" dirty="0"/>
              <a:t>Office building for the members of the king’s government</a:t>
            </a:r>
          </a:p>
          <a:p>
            <a:pPr lvl="1"/>
            <a:r>
              <a:rPr lang="en-US" sz="2400" dirty="0"/>
              <a:t>Home of thousands of royal officials and aristocratic courtiers </a:t>
            </a:r>
          </a:p>
          <a:p>
            <a:pPr lvl="1"/>
            <a:r>
              <a:rPr lang="en-US" sz="2400" dirty="0"/>
              <a:t>Became a symbol for the French absolutist state and the power of the Sun King, Louis XIV </a:t>
            </a:r>
          </a:p>
        </p:txBody>
      </p:sp>
    </p:spTree>
    <p:extLst>
      <p:ext uri="{BB962C8B-B14F-4D97-AF65-F5344CB8AC3E}">
        <p14:creationId xmlns:p14="http://schemas.microsoft.com/office/powerpoint/2010/main" val="259574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086C9-35AD-4756-836E-CE75615E3ADD}"/>
              </a:ext>
            </a:extLst>
          </p:cNvPr>
          <p:cNvSpPr>
            <a:spLocks noGrp="1"/>
          </p:cNvSpPr>
          <p:nvPr>
            <p:ph type="title"/>
          </p:nvPr>
        </p:nvSpPr>
        <p:spPr>
          <a:xfrm>
            <a:off x="1371600" y="685800"/>
            <a:ext cx="9601200" cy="1860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39200EC-448E-46DA-8CD7-69CF68E69074}"/>
              </a:ext>
            </a:extLst>
          </p:cNvPr>
          <p:cNvSpPr>
            <a:spLocks noGrp="1"/>
          </p:cNvSpPr>
          <p:nvPr>
            <p:ph idx="1"/>
          </p:nvPr>
        </p:nvSpPr>
        <p:spPr>
          <a:xfrm>
            <a:off x="1371600" y="457200"/>
            <a:ext cx="9601200" cy="5410200"/>
          </a:xfrm>
        </p:spPr>
        <p:txBody>
          <a:bodyPr/>
          <a:lstStyle/>
          <a:p>
            <a:pPr marL="0" indent="0">
              <a:buNone/>
            </a:pPr>
            <a:r>
              <a:rPr lang="en-US" sz="2800" b="1" dirty="0"/>
              <a:t>Bishop </a:t>
            </a:r>
            <a:r>
              <a:rPr lang="en-US" sz="2800" b="1" dirty="0" err="1"/>
              <a:t>Jacaues</a:t>
            </a:r>
            <a:r>
              <a:rPr lang="en-US" sz="2800" b="1" dirty="0"/>
              <a:t> Bossuet (1627-1704) </a:t>
            </a:r>
          </a:p>
          <a:p>
            <a:pPr marL="0" indent="0">
              <a:buNone/>
            </a:pPr>
            <a:endParaRPr lang="en-US" sz="2800" b="1" dirty="0"/>
          </a:p>
          <a:p>
            <a:r>
              <a:rPr lang="en-US" dirty="0"/>
              <a:t>Chief theorist of divine right monarchy in the seventeenth century </a:t>
            </a:r>
          </a:p>
          <a:p>
            <a:r>
              <a:rPr lang="en-US" dirty="0"/>
              <a:t>French theologian and court preacher </a:t>
            </a:r>
          </a:p>
          <a:p>
            <a:pPr marL="0" indent="0">
              <a:buNone/>
            </a:pPr>
            <a:endParaRPr lang="en-US" dirty="0"/>
          </a:p>
          <a:p>
            <a:r>
              <a:rPr lang="en-US" dirty="0"/>
              <a:t>Wrote </a:t>
            </a:r>
            <a:r>
              <a:rPr lang="en-US" i="1" dirty="0"/>
              <a:t>Politics Drawn from the Very Words of Holy Scripture </a:t>
            </a:r>
            <a:r>
              <a:rPr lang="en-US" dirty="0"/>
              <a:t>–</a:t>
            </a:r>
          </a:p>
          <a:p>
            <a:pPr lvl="1"/>
            <a:r>
              <a:rPr lang="en-US" dirty="0"/>
              <a:t> argued first the government was divinely ordained so that humans could live in an organized society. </a:t>
            </a:r>
          </a:p>
          <a:p>
            <a:pPr lvl="1"/>
            <a:r>
              <a:rPr lang="en-US" dirty="0"/>
              <a:t>God established kings and through them reigned over all the peoples of the world. </a:t>
            </a:r>
          </a:p>
          <a:p>
            <a:pPr lvl="1"/>
            <a:r>
              <a:rPr lang="en-US" dirty="0"/>
              <a:t>Since kings received their power from God, their authority was absolute. </a:t>
            </a:r>
          </a:p>
          <a:p>
            <a:pPr lvl="1"/>
            <a:r>
              <a:rPr lang="en-US" dirty="0"/>
              <a:t>They were responsible to no one (including parliaments) except God. </a:t>
            </a:r>
          </a:p>
        </p:txBody>
      </p:sp>
    </p:spTree>
    <p:extLst>
      <p:ext uri="{BB962C8B-B14F-4D97-AF65-F5344CB8AC3E}">
        <p14:creationId xmlns:p14="http://schemas.microsoft.com/office/powerpoint/2010/main" val="2162128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42FB7-4FB8-43F0-8868-D283F06374B3}"/>
              </a:ext>
            </a:extLst>
          </p:cNvPr>
          <p:cNvSpPr>
            <a:spLocks noGrp="1"/>
          </p:cNvSpPr>
          <p:nvPr>
            <p:ph type="title"/>
          </p:nvPr>
        </p:nvSpPr>
        <p:spPr/>
        <p:txBody>
          <a:bodyPr/>
          <a:lstStyle/>
          <a:p>
            <a:r>
              <a:rPr lang="en-US" dirty="0"/>
              <a:t>Keep them busy…</a:t>
            </a:r>
          </a:p>
        </p:txBody>
      </p:sp>
      <p:sp>
        <p:nvSpPr>
          <p:cNvPr id="3" name="Content Placeholder 2">
            <a:extLst>
              <a:ext uri="{FF2B5EF4-FFF2-40B4-BE49-F238E27FC236}">
                <a16:creationId xmlns:a16="http://schemas.microsoft.com/office/drawing/2014/main" id="{54876095-2465-4833-8430-2CF2E6C7CF0C}"/>
              </a:ext>
            </a:extLst>
          </p:cNvPr>
          <p:cNvSpPr>
            <a:spLocks noGrp="1"/>
          </p:cNvSpPr>
          <p:nvPr>
            <p:ph idx="1"/>
          </p:nvPr>
        </p:nvSpPr>
        <p:spPr>
          <a:xfrm>
            <a:off x="1371600" y="2286000"/>
            <a:ext cx="9601200" cy="4199860"/>
          </a:xfrm>
        </p:spPr>
        <p:txBody>
          <a:bodyPr/>
          <a:lstStyle/>
          <a:p>
            <a:pPr marL="0" indent="0">
              <a:buNone/>
            </a:pPr>
            <a:r>
              <a:rPr lang="en-US" sz="3200" dirty="0"/>
              <a:t>Political purpose of Versailles </a:t>
            </a:r>
          </a:p>
          <a:p>
            <a:pPr lvl="1"/>
            <a:r>
              <a:rPr lang="en-US" sz="2400" dirty="0"/>
              <a:t>Became home to the high nobility and princes of the blood (royal princes), those powerful figures who had aspired to hold the policy-making role of royal ministers. </a:t>
            </a:r>
          </a:p>
          <a:p>
            <a:pPr lvl="1"/>
            <a:endParaRPr lang="en-US" sz="2400" dirty="0"/>
          </a:p>
          <a:p>
            <a:pPr lvl="1"/>
            <a:r>
              <a:rPr lang="en-US" sz="2400" dirty="0"/>
              <a:t>By keeping them involved in the myriad activities that made up daily life at the court of Versailles, Louis excluded them from real power while allowing them to share in the mystique of power as companions of the king. </a:t>
            </a:r>
          </a:p>
        </p:txBody>
      </p:sp>
    </p:spTree>
    <p:extLst>
      <p:ext uri="{BB962C8B-B14F-4D97-AF65-F5344CB8AC3E}">
        <p14:creationId xmlns:p14="http://schemas.microsoft.com/office/powerpoint/2010/main" val="4074501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1CBD-E27B-4D27-ABE0-80D093545F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3E6C9A-EA6B-4361-87E2-B2E71F02F2A1}"/>
              </a:ext>
            </a:extLst>
          </p:cNvPr>
          <p:cNvSpPr>
            <a:spLocks noGrp="1"/>
          </p:cNvSpPr>
          <p:nvPr>
            <p:ph idx="1"/>
          </p:nvPr>
        </p:nvSpPr>
        <p:spPr/>
        <p:txBody>
          <a:bodyPr>
            <a:noAutofit/>
          </a:bodyPr>
          <a:lstStyle/>
          <a:p>
            <a:r>
              <a:rPr lang="en-US" sz="2800" dirty="0"/>
              <a:t>Active involvement in the activities at Versailles was the king’s prerequisite for obtaining the offices, titles, and pensions that only he could grant. </a:t>
            </a:r>
          </a:p>
          <a:p>
            <a:pPr marL="0" indent="0">
              <a:buNone/>
            </a:pPr>
            <a:endParaRPr lang="en-US" sz="2800" dirty="0"/>
          </a:p>
          <a:p>
            <a:r>
              <a:rPr lang="en-US" sz="2800" dirty="0"/>
              <a:t>This policy reduced great nobles and ecclesiastics, the “people of quality,” to a plane of equality, allowing Louis to exercise control over them and prevent them from interfering in the real lines of power. </a:t>
            </a:r>
          </a:p>
        </p:txBody>
      </p:sp>
    </p:spTree>
    <p:extLst>
      <p:ext uri="{BB962C8B-B14F-4D97-AF65-F5344CB8AC3E}">
        <p14:creationId xmlns:p14="http://schemas.microsoft.com/office/powerpoint/2010/main" val="1158916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856D6-924D-4097-9413-306CC54C916A}"/>
              </a:ext>
            </a:extLst>
          </p:cNvPr>
          <p:cNvSpPr>
            <a:spLocks noGrp="1"/>
          </p:cNvSpPr>
          <p:nvPr>
            <p:ph type="title"/>
          </p:nvPr>
        </p:nvSpPr>
        <p:spPr/>
        <p:txBody>
          <a:bodyPr/>
          <a:lstStyle/>
          <a:p>
            <a:r>
              <a:rPr lang="en-US" dirty="0"/>
              <a:t>Court Etiquette </a:t>
            </a:r>
          </a:p>
        </p:txBody>
      </p:sp>
      <p:sp>
        <p:nvSpPr>
          <p:cNvPr id="3" name="Content Placeholder 2">
            <a:extLst>
              <a:ext uri="{FF2B5EF4-FFF2-40B4-BE49-F238E27FC236}">
                <a16:creationId xmlns:a16="http://schemas.microsoft.com/office/drawing/2014/main" id="{D26054E7-8E97-4004-AC0F-C4314AAC9529}"/>
              </a:ext>
            </a:extLst>
          </p:cNvPr>
          <p:cNvSpPr>
            <a:spLocks noGrp="1"/>
          </p:cNvSpPr>
          <p:nvPr>
            <p:ph idx="1"/>
          </p:nvPr>
        </p:nvSpPr>
        <p:spPr>
          <a:xfrm>
            <a:off x="1371600" y="2285999"/>
            <a:ext cx="9601200" cy="4019107"/>
          </a:xfrm>
        </p:spPr>
        <p:txBody>
          <a:bodyPr>
            <a:normAutofit fontScale="92500" lnSpcReduction="10000"/>
          </a:bodyPr>
          <a:lstStyle/>
          <a:p>
            <a:r>
              <a:rPr lang="en-US" sz="2800" dirty="0"/>
              <a:t>Such a complex matter  </a:t>
            </a:r>
          </a:p>
          <a:p>
            <a:r>
              <a:rPr lang="en-US" sz="2800" dirty="0"/>
              <a:t>Who could sit down and on what kind of chair was a subject of much debate. </a:t>
            </a:r>
          </a:p>
          <a:p>
            <a:endParaRPr lang="en-US" sz="2800" dirty="0"/>
          </a:p>
          <a:p>
            <a:r>
              <a:rPr lang="en-US" sz="2800" dirty="0"/>
              <a:t>Example: </a:t>
            </a:r>
          </a:p>
          <a:p>
            <a:endParaRPr lang="en-US" dirty="0"/>
          </a:p>
          <a:p>
            <a:pPr lvl="1"/>
            <a:r>
              <a:rPr lang="en-US" dirty="0"/>
              <a:t>Philip of Orleans, the king’s brother, and his wife Charlotte sought to visit their daughter, the duchess of Lorraine, they encountered problems with Louis</a:t>
            </a:r>
          </a:p>
          <a:p>
            <a:pPr lvl="1"/>
            <a:r>
              <a:rPr lang="en-US" dirty="0"/>
              <a:t>Louis refused to offer the duke of Lorraine an armchair, and was only offered a stool. Philip and Charlotte canceled their visit. </a:t>
            </a:r>
          </a:p>
        </p:txBody>
      </p:sp>
    </p:spTree>
    <p:extLst>
      <p:ext uri="{BB962C8B-B14F-4D97-AF65-F5344CB8AC3E}">
        <p14:creationId xmlns:p14="http://schemas.microsoft.com/office/powerpoint/2010/main" val="27982674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303A7-BF3A-4390-891B-75B7F85ED343}"/>
              </a:ext>
            </a:extLst>
          </p:cNvPr>
          <p:cNvSpPr>
            <a:spLocks noGrp="1"/>
          </p:cNvSpPr>
          <p:nvPr>
            <p:ph type="title"/>
          </p:nvPr>
        </p:nvSpPr>
        <p:spPr/>
        <p:txBody>
          <a:bodyPr/>
          <a:lstStyle/>
          <a:p>
            <a:r>
              <a:rPr lang="en-US" dirty="0"/>
              <a:t>Forms of Entertainment at Versailles </a:t>
            </a:r>
          </a:p>
        </p:txBody>
      </p:sp>
      <p:sp>
        <p:nvSpPr>
          <p:cNvPr id="3" name="Content Placeholder 2">
            <a:extLst>
              <a:ext uri="{FF2B5EF4-FFF2-40B4-BE49-F238E27FC236}">
                <a16:creationId xmlns:a16="http://schemas.microsoft.com/office/drawing/2014/main" id="{C222CC2E-0BAC-4932-9915-C04DFC7516ED}"/>
              </a:ext>
            </a:extLst>
          </p:cNvPr>
          <p:cNvSpPr>
            <a:spLocks noGrp="1"/>
          </p:cNvSpPr>
          <p:nvPr>
            <p:ph idx="1"/>
          </p:nvPr>
        </p:nvSpPr>
        <p:spPr/>
        <p:txBody>
          <a:bodyPr/>
          <a:lstStyle/>
          <a:p>
            <a:pPr lvl="1"/>
            <a:r>
              <a:rPr lang="en-US" dirty="0"/>
              <a:t>Walks through the gardens</a:t>
            </a:r>
          </a:p>
          <a:p>
            <a:pPr lvl="1"/>
            <a:r>
              <a:rPr lang="en-US" dirty="0"/>
              <a:t>Boating trips</a:t>
            </a:r>
          </a:p>
          <a:p>
            <a:pPr lvl="1"/>
            <a:r>
              <a:rPr lang="en-US" dirty="0"/>
              <a:t>Performances of tragedies and comedies</a:t>
            </a:r>
          </a:p>
          <a:p>
            <a:pPr lvl="1"/>
            <a:r>
              <a:rPr lang="en-US" dirty="0"/>
              <a:t>Ballets</a:t>
            </a:r>
          </a:p>
          <a:p>
            <a:pPr lvl="1"/>
            <a:r>
              <a:rPr lang="en-US" dirty="0"/>
              <a:t>Concerts </a:t>
            </a:r>
          </a:p>
          <a:p>
            <a:pPr lvl="1"/>
            <a:endParaRPr lang="en-US" dirty="0"/>
          </a:p>
          <a:p>
            <a:pPr lvl="1"/>
            <a:endParaRPr lang="en-US" dirty="0"/>
          </a:p>
        </p:txBody>
      </p:sp>
    </p:spTree>
    <p:extLst>
      <p:ext uri="{BB962C8B-B14F-4D97-AF65-F5344CB8AC3E}">
        <p14:creationId xmlns:p14="http://schemas.microsoft.com/office/powerpoint/2010/main" val="3051440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3AB8-AC11-46DA-A961-F455A57349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4D22EA-366B-41CE-A31D-97D61A7902F0}"/>
              </a:ext>
            </a:extLst>
          </p:cNvPr>
          <p:cNvSpPr>
            <a:spLocks noGrp="1"/>
          </p:cNvSpPr>
          <p:nvPr>
            <p:ph idx="1"/>
          </p:nvPr>
        </p:nvSpPr>
        <p:spPr/>
        <p:txBody>
          <a:bodyPr/>
          <a:lstStyle/>
          <a:p>
            <a:r>
              <a:rPr lang="en-US" sz="2800" dirty="0" err="1"/>
              <a:t>Appartement</a:t>
            </a:r>
            <a:r>
              <a:rPr lang="en-US" sz="2800" dirty="0"/>
              <a:t> </a:t>
            </a:r>
          </a:p>
          <a:p>
            <a:pPr lvl="1"/>
            <a:r>
              <a:rPr lang="en-US" dirty="0"/>
              <a:t>Three evenings a week, from seven to ten, Louis held an </a:t>
            </a:r>
            <a:r>
              <a:rPr lang="en-US" dirty="0" err="1"/>
              <a:t>appartement</a:t>
            </a:r>
            <a:r>
              <a:rPr lang="en-US" dirty="0"/>
              <a:t> </a:t>
            </a:r>
          </a:p>
          <a:p>
            <a:pPr lvl="1"/>
            <a:r>
              <a:rPr lang="en-US" dirty="0"/>
              <a:t>At home to his court </a:t>
            </a:r>
          </a:p>
          <a:p>
            <a:pPr lvl="1"/>
            <a:r>
              <a:rPr lang="en-US" dirty="0"/>
              <a:t>Characterized by a formal informality</a:t>
            </a:r>
          </a:p>
          <a:p>
            <a:pPr lvl="1"/>
            <a:r>
              <a:rPr lang="en-US" dirty="0"/>
              <a:t>Relaxed rules of etiquette </a:t>
            </a:r>
          </a:p>
          <a:p>
            <a:pPr lvl="1"/>
            <a:r>
              <a:rPr lang="en-US" dirty="0"/>
              <a:t>Allowed people to sit down in the presence of their superiors </a:t>
            </a:r>
          </a:p>
        </p:txBody>
      </p:sp>
    </p:spTree>
    <p:extLst>
      <p:ext uri="{BB962C8B-B14F-4D97-AF65-F5344CB8AC3E}">
        <p14:creationId xmlns:p14="http://schemas.microsoft.com/office/powerpoint/2010/main" val="1148655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9AB0-0F48-443E-B9DF-23545DA21EEB}"/>
              </a:ext>
            </a:extLst>
          </p:cNvPr>
          <p:cNvSpPr>
            <a:spLocks noGrp="1"/>
          </p:cNvSpPr>
          <p:nvPr>
            <p:ph type="title"/>
          </p:nvPr>
        </p:nvSpPr>
        <p:spPr/>
        <p:txBody>
          <a:bodyPr/>
          <a:lstStyle/>
          <a:p>
            <a:r>
              <a:rPr lang="en-US" dirty="0"/>
              <a:t>Gambling at the court of Versailles </a:t>
            </a:r>
          </a:p>
        </p:txBody>
      </p:sp>
      <p:sp>
        <p:nvSpPr>
          <p:cNvPr id="3" name="Content Placeholder 2">
            <a:extLst>
              <a:ext uri="{FF2B5EF4-FFF2-40B4-BE49-F238E27FC236}">
                <a16:creationId xmlns:a16="http://schemas.microsoft.com/office/drawing/2014/main" id="{85B9211B-A8B5-49D2-8E4B-4FFC2EB2B106}"/>
              </a:ext>
            </a:extLst>
          </p:cNvPr>
          <p:cNvSpPr>
            <a:spLocks noGrp="1"/>
          </p:cNvSpPr>
          <p:nvPr>
            <p:ph idx="1"/>
          </p:nvPr>
        </p:nvSpPr>
        <p:spPr/>
        <p:txBody>
          <a:bodyPr>
            <a:normAutofit/>
          </a:bodyPr>
          <a:lstStyle/>
          <a:p>
            <a:r>
              <a:rPr lang="en-US" sz="2800" dirty="0"/>
              <a:t>Few of the courtiers made a living by their gambling skill (cards) </a:t>
            </a:r>
          </a:p>
          <a:p>
            <a:r>
              <a:rPr lang="en-US" sz="2800" dirty="0"/>
              <a:t>Many were amateurs </a:t>
            </a:r>
          </a:p>
          <a:p>
            <a:r>
              <a:rPr lang="en-US" sz="2800" dirty="0"/>
              <a:t>Played regularly and lost enormous sums of money. </a:t>
            </a:r>
          </a:p>
        </p:txBody>
      </p:sp>
    </p:spTree>
    <p:extLst>
      <p:ext uri="{BB962C8B-B14F-4D97-AF65-F5344CB8AC3E}">
        <p14:creationId xmlns:p14="http://schemas.microsoft.com/office/powerpoint/2010/main" val="1727249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85F57-FDCB-4916-B414-46EBA5E283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C45616-E60E-434E-B2C9-587D6F6AF470}"/>
              </a:ext>
            </a:extLst>
          </p:cNvPr>
          <p:cNvSpPr>
            <a:spLocks noGrp="1"/>
          </p:cNvSpPr>
          <p:nvPr>
            <p:ph idx="1"/>
          </p:nvPr>
        </p:nvSpPr>
        <p:spPr/>
        <p:txBody>
          <a:bodyPr/>
          <a:lstStyle/>
          <a:p>
            <a:pPr marL="0" indent="0">
              <a:buNone/>
            </a:pPr>
            <a:r>
              <a:rPr lang="en-US" sz="3200" u="sng" dirty="0"/>
              <a:t>The Wars of Louis XIV </a:t>
            </a:r>
          </a:p>
          <a:p>
            <a:r>
              <a:rPr lang="en-US" sz="2800" dirty="0"/>
              <a:t>Both the increase in royal power that Louis pursued and his desire for military glory led the king tow wage war. </a:t>
            </a:r>
          </a:p>
          <a:p>
            <a:endParaRPr lang="en-US" dirty="0"/>
          </a:p>
        </p:txBody>
      </p:sp>
    </p:spTree>
    <p:extLst>
      <p:ext uri="{BB962C8B-B14F-4D97-AF65-F5344CB8AC3E}">
        <p14:creationId xmlns:p14="http://schemas.microsoft.com/office/powerpoint/2010/main" val="2471002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200A-4B39-4393-88A1-57AAD186A1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0AB13C-43EE-4DA5-B10C-45AC59F88411}"/>
              </a:ext>
            </a:extLst>
          </p:cNvPr>
          <p:cNvSpPr>
            <a:spLocks noGrp="1"/>
          </p:cNvSpPr>
          <p:nvPr>
            <p:ph idx="1"/>
          </p:nvPr>
        </p:nvSpPr>
        <p:spPr/>
        <p:txBody>
          <a:bodyPr/>
          <a:lstStyle/>
          <a:p>
            <a:r>
              <a:rPr lang="en-US" sz="2800" dirty="0"/>
              <a:t>Francois-Michel Le Tellier, the marquis of </a:t>
            </a:r>
            <a:r>
              <a:rPr lang="en-US" sz="2800" dirty="0" err="1"/>
              <a:t>Louvois</a:t>
            </a:r>
            <a:r>
              <a:rPr lang="en-US" sz="2800" dirty="0"/>
              <a:t> </a:t>
            </a:r>
          </a:p>
          <a:p>
            <a:pPr lvl="1"/>
            <a:r>
              <a:rPr lang="en-US" sz="2800" dirty="0"/>
              <a:t>Secretary of war </a:t>
            </a:r>
          </a:p>
          <a:p>
            <a:pPr lvl="1"/>
            <a:r>
              <a:rPr lang="en-US" sz="2800" dirty="0"/>
              <a:t>France developed a professional army numbering 100,000 men in peacetime and 400,000 in time of war. </a:t>
            </a:r>
          </a:p>
          <a:p>
            <a:pPr lvl="1"/>
            <a:endParaRPr lang="en-US" dirty="0"/>
          </a:p>
          <a:p>
            <a:pPr lvl="1"/>
            <a:endParaRPr lang="en-US" dirty="0"/>
          </a:p>
          <a:p>
            <a:endParaRPr lang="en-US" dirty="0"/>
          </a:p>
        </p:txBody>
      </p:sp>
    </p:spTree>
    <p:extLst>
      <p:ext uri="{BB962C8B-B14F-4D97-AF65-F5344CB8AC3E}">
        <p14:creationId xmlns:p14="http://schemas.microsoft.com/office/powerpoint/2010/main" val="2838039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8FA4-0AB1-457D-ABB7-B0509BE09F5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1E12C09-093F-4F73-BED4-7742279EEB5E}"/>
              </a:ext>
            </a:extLst>
          </p:cNvPr>
          <p:cNvSpPr>
            <a:spLocks noGrp="1"/>
          </p:cNvSpPr>
          <p:nvPr>
            <p:ph idx="1"/>
          </p:nvPr>
        </p:nvSpPr>
        <p:spPr/>
        <p:txBody>
          <a:bodyPr/>
          <a:lstStyle/>
          <a:p>
            <a:r>
              <a:rPr lang="en-US" sz="2800" dirty="0"/>
              <a:t>Louis made war an almost incessant activity of his reign.</a:t>
            </a:r>
          </a:p>
          <a:p>
            <a:endParaRPr lang="en-US" sz="2800" dirty="0"/>
          </a:p>
          <a:p>
            <a:pPr lvl="1"/>
            <a:r>
              <a:rPr lang="en-US" sz="2800" dirty="0"/>
              <a:t>In order to achieve the prestige and military glory befitting the Sun King as well as to ensure the domination of his Bourbon dynasty over European affairs, Louis waged four wars between 1667 and 1713. </a:t>
            </a:r>
          </a:p>
          <a:p>
            <a:endParaRPr lang="en-US" dirty="0"/>
          </a:p>
        </p:txBody>
      </p:sp>
    </p:spTree>
    <p:extLst>
      <p:ext uri="{BB962C8B-B14F-4D97-AF65-F5344CB8AC3E}">
        <p14:creationId xmlns:p14="http://schemas.microsoft.com/office/powerpoint/2010/main" val="668262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18365-7930-4C30-AD48-DD355B236C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433795-98F3-4B1E-9146-A694C76B869C}"/>
              </a:ext>
            </a:extLst>
          </p:cNvPr>
          <p:cNvSpPr>
            <a:spLocks noGrp="1"/>
          </p:cNvSpPr>
          <p:nvPr>
            <p:ph idx="1"/>
          </p:nvPr>
        </p:nvSpPr>
        <p:spPr/>
        <p:txBody>
          <a:bodyPr/>
          <a:lstStyle/>
          <a:p>
            <a:r>
              <a:rPr lang="en-US" sz="2800" b="1" dirty="0"/>
              <a:t>First War – 1667</a:t>
            </a:r>
          </a:p>
          <a:p>
            <a:pPr lvl="1"/>
            <a:r>
              <a:rPr lang="en-US" sz="2400" dirty="0"/>
              <a:t>Invaded Spanish Netherlands to his north and </a:t>
            </a:r>
            <a:r>
              <a:rPr lang="en-US" sz="2400" dirty="0" err="1"/>
              <a:t>Franche</a:t>
            </a:r>
            <a:r>
              <a:rPr lang="en-US" sz="2400" dirty="0"/>
              <a:t>- Comte to the east. </a:t>
            </a:r>
          </a:p>
          <a:p>
            <a:pPr lvl="1"/>
            <a:r>
              <a:rPr lang="en-US" sz="2400" dirty="0"/>
              <a:t>A triple alliance of the Dutch, English, and Swedes force Louis to sue for peace in 1668 and accept a few towns in the Spanish Netherlands for his efforts. </a:t>
            </a:r>
          </a:p>
        </p:txBody>
      </p:sp>
    </p:spTree>
    <p:extLst>
      <p:ext uri="{BB962C8B-B14F-4D97-AF65-F5344CB8AC3E}">
        <p14:creationId xmlns:p14="http://schemas.microsoft.com/office/powerpoint/2010/main" val="366305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28E19-54AB-48AF-9498-5623D406C9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008044-FAC7-43D1-946E-727C838F5387}"/>
              </a:ext>
            </a:extLst>
          </p:cNvPr>
          <p:cNvSpPr>
            <a:spLocks noGrp="1"/>
          </p:cNvSpPr>
          <p:nvPr>
            <p:ph idx="1"/>
          </p:nvPr>
        </p:nvSpPr>
        <p:spPr/>
        <p:txBody>
          <a:bodyPr>
            <a:normAutofit/>
          </a:bodyPr>
          <a:lstStyle/>
          <a:p>
            <a:r>
              <a:rPr lang="en-US" sz="3200" dirty="0"/>
              <a:t>There was a large gulf between the theory of absolutism as expressed by Bossuet and the practice of absolutism. </a:t>
            </a:r>
          </a:p>
          <a:p>
            <a:endParaRPr lang="en-US" sz="3200" dirty="0"/>
          </a:p>
          <a:p>
            <a:r>
              <a:rPr lang="en-US" sz="3200" dirty="0"/>
              <a:t>A monarch’s absolute power was often limited greatly by practical realities. </a:t>
            </a:r>
          </a:p>
        </p:txBody>
      </p:sp>
    </p:spTree>
    <p:extLst>
      <p:ext uri="{BB962C8B-B14F-4D97-AF65-F5344CB8AC3E}">
        <p14:creationId xmlns:p14="http://schemas.microsoft.com/office/powerpoint/2010/main" val="34922216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3DBB-BD74-4032-89C9-A6F6FC80AF9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357CC51-F163-437E-B46B-4D8624B3E30B}"/>
              </a:ext>
            </a:extLst>
          </p:cNvPr>
          <p:cNvSpPr>
            <a:spLocks noGrp="1"/>
          </p:cNvSpPr>
          <p:nvPr>
            <p:ph idx="1"/>
          </p:nvPr>
        </p:nvSpPr>
        <p:spPr/>
        <p:txBody>
          <a:bodyPr>
            <a:normAutofit lnSpcReduction="10000"/>
          </a:bodyPr>
          <a:lstStyle/>
          <a:p>
            <a:r>
              <a:rPr lang="en-US" sz="2800" b="1" dirty="0"/>
              <a:t>Second War – 1672 </a:t>
            </a:r>
          </a:p>
          <a:p>
            <a:pPr lvl="1"/>
            <a:r>
              <a:rPr lang="en-US" dirty="0"/>
              <a:t>Louis never forgave the Dutch for arranging the Triple Alliance</a:t>
            </a:r>
          </a:p>
          <a:p>
            <a:pPr lvl="1"/>
            <a:r>
              <a:rPr lang="en-US" dirty="0"/>
              <a:t>After isolating the Dutch, France invaded the United Provinces with some initial success. </a:t>
            </a:r>
          </a:p>
          <a:p>
            <a:pPr lvl="1"/>
            <a:r>
              <a:rPr lang="en-US" dirty="0"/>
              <a:t>French victories led Brandenburg, Spain, and the Holy Roman Emperor to form a new coalition that forced Louis to end the Dutch War by making peace at Nimwegen in 1678. </a:t>
            </a:r>
          </a:p>
          <a:p>
            <a:pPr lvl="1"/>
            <a:endParaRPr lang="en-US" dirty="0"/>
          </a:p>
          <a:p>
            <a:pPr lvl="1"/>
            <a:r>
              <a:rPr lang="en-US" dirty="0"/>
              <a:t>Dutch territory remained intact</a:t>
            </a:r>
          </a:p>
          <a:p>
            <a:pPr lvl="1"/>
            <a:r>
              <a:rPr lang="en-US" dirty="0"/>
              <a:t>France received Franche-Comte from Spain, which served merely to stimulate Louis’s appetite for even more land. </a:t>
            </a:r>
          </a:p>
          <a:p>
            <a:pPr lvl="1"/>
            <a:endParaRPr lang="en-US" dirty="0"/>
          </a:p>
          <a:p>
            <a:pPr lvl="1"/>
            <a:endParaRPr lang="en-US" dirty="0"/>
          </a:p>
        </p:txBody>
      </p:sp>
    </p:spTree>
    <p:extLst>
      <p:ext uri="{BB962C8B-B14F-4D97-AF65-F5344CB8AC3E}">
        <p14:creationId xmlns:p14="http://schemas.microsoft.com/office/powerpoint/2010/main" val="22754597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2A49-95F8-4F66-91E2-5652A602CE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BE3DB0-CD6B-4462-8FC9-4CE063B7D00D}"/>
              </a:ext>
            </a:extLst>
          </p:cNvPr>
          <p:cNvSpPr>
            <a:spLocks noGrp="1"/>
          </p:cNvSpPr>
          <p:nvPr>
            <p:ph idx="1"/>
          </p:nvPr>
        </p:nvSpPr>
        <p:spPr/>
        <p:txBody>
          <a:bodyPr>
            <a:normAutofit lnSpcReduction="10000"/>
          </a:bodyPr>
          <a:lstStyle/>
          <a:p>
            <a:r>
              <a:rPr lang="en-US" sz="3200" dirty="0"/>
              <a:t>Third War 1689 -1697 </a:t>
            </a:r>
          </a:p>
          <a:p>
            <a:pPr lvl="1"/>
            <a:r>
              <a:rPr lang="en-US" sz="2400" dirty="0"/>
              <a:t>The creation of the League of Augsburg, consisting of Spain, the Holy Roman Emperor, the United  Provinces, Sweden, and England, led to Louis’s third war. </a:t>
            </a:r>
          </a:p>
          <a:p>
            <a:pPr lvl="1"/>
            <a:r>
              <a:rPr lang="en-US" sz="2400" dirty="0"/>
              <a:t>Known as the War of the League of Augsburg </a:t>
            </a:r>
          </a:p>
          <a:p>
            <a:pPr lvl="1"/>
            <a:r>
              <a:rPr lang="en-US" sz="2400" dirty="0"/>
              <a:t>Brought economic depression and famine to France. </a:t>
            </a:r>
          </a:p>
          <a:p>
            <a:pPr lvl="1"/>
            <a:r>
              <a:rPr lang="en-US" sz="2400" dirty="0"/>
              <a:t>Treaty of Ryswick- ended the war and forced Louis to give up most of his conquests in the empire, although he was allowed to keep Strasbourg and part of Alsace. </a:t>
            </a:r>
          </a:p>
          <a:p>
            <a:pPr marL="0" indent="0">
              <a:buNone/>
            </a:pPr>
            <a:endParaRPr lang="en-US" dirty="0"/>
          </a:p>
        </p:txBody>
      </p:sp>
    </p:spTree>
    <p:extLst>
      <p:ext uri="{BB962C8B-B14F-4D97-AF65-F5344CB8AC3E}">
        <p14:creationId xmlns:p14="http://schemas.microsoft.com/office/powerpoint/2010/main" val="1141986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8DB6-DE5E-4849-A6B0-6B78BB8F7C8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B33C600-B94B-49C2-9989-EB65F19EDC41}"/>
              </a:ext>
            </a:extLst>
          </p:cNvPr>
          <p:cNvSpPr>
            <a:spLocks noGrp="1"/>
          </p:cNvSpPr>
          <p:nvPr>
            <p:ph idx="1"/>
          </p:nvPr>
        </p:nvSpPr>
        <p:spPr>
          <a:xfrm>
            <a:off x="1371600" y="2285999"/>
            <a:ext cx="9601200" cy="4455043"/>
          </a:xfrm>
        </p:spPr>
        <p:txBody>
          <a:bodyPr>
            <a:normAutofit/>
          </a:bodyPr>
          <a:lstStyle/>
          <a:p>
            <a:r>
              <a:rPr lang="en-US" sz="2800" b="1" dirty="0"/>
              <a:t>Fourth War 1702-1713 </a:t>
            </a:r>
          </a:p>
          <a:p>
            <a:pPr lvl="1"/>
            <a:r>
              <a:rPr lang="en-US" dirty="0"/>
              <a:t>Known as the War of the Spanish Succession </a:t>
            </a:r>
          </a:p>
          <a:p>
            <a:pPr lvl="1"/>
            <a:r>
              <a:rPr lang="en-US" dirty="0"/>
              <a:t>Started due to the succession to the Spanish throne </a:t>
            </a:r>
          </a:p>
          <a:p>
            <a:pPr lvl="1"/>
            <a:r>
              <a:rPr lang="en-US" dirty="0"/>
              <a:t>Charles II, the sickly and childless Habsburg ruler, left the throne of Spain in this will to a grandson of Louis XIV. </a:t>
            </a:r>
          </a:p>
          <a:p>
            <a:pPr lvl="1"/>
            <a:r>
              <a:rPr lang="en-US" dirty="0"/>
              <a:t>When the latter became King Philip V of Spain after Charles’s death, the suspicion that Spain and France would eventually be united in the same dynastic family caused the formation of a new coalition. </a:t>
            </a:r>
          </a:p>
          <a:p>
            <a:pPr lvl="1"/>
            <a:r>
              <a:rPr lang="en-US" dirty="0"/>
              <a:t>Wanted to prevent a Bourbon hegemony (political, economic, or military predominance or control of one state over others) that would mean the certain destruction of the European balance of power. </a:t>
            </a:r>
          </a:p>
        </p:txBody>
      </p:sp>
    </p:spTree>
    <p:extLst>
      <p:ext uri="{BB962C8B-B14F-4D97-AF65-F5344CB8AC3E}">
        <p14:creationId xmlns:p14="http://schemas.microsoft.com/office/powerpoint/2010/main" val="3588780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49513-DF44-479A-B6A9-75132C7EB0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4C7B6C-6A5C-41DE-8E52-C0233165B187}"/>
              </a:ext>
            </a:extLst>
          </p:cNvPr>
          <p:cNvSpPr>
            <a:spLocks noGrp="1"/>
          </p:cNvSpPr>
          <p:nvPr>
            <p:ph idx="1"/>
          </p:nvPr>
        </p:nvSpPr>
        <p:spPr>
          <a:xfrm>
            <a:off x="1371600" y="2285999"/>
            <a:ext cx="9601200" cy="4444409"/>
          </a:xfrm>
        </p:spPr>
        <p:txBody>
          <a:bodyPr>
            <a:normAutofit/>
          </a:bodyPr>
          <a:lstStyle/>
          <a:p>
            <a:r>
              <a:rPr lang="en-US" dirty="0"/>
              <a:t>The Fourth War continued…</a:t>
            </a:r>
          </a:p>
          <a:p>
            <a:pPr lvl="1"/>
            <a:r>
              <a:rPr lang="en-US" dirty="0"/>
              <a:t>Coalition of England, Holland, Habsburg Austria, and German state opposed France and Spain in a war that dragged on in Europe and the colonial empires in North America from 1702 to 1713. </a:t>
            </a:r>
          </a:p>
          <a:p>
            <a:pPr lvl="1"/>
            <a:endParaRPr lang="en-US" dirty="0"/>
          </a:p>
          <a:p>
            <a:pPr lvl="1"/>
            <a:r>
              <a:rPr lang="en-US" dirty="0"/>
              <a:t>Defeat of the French forces at Blenheim in 1704 by allied troops led by the English commander John Churchill, duke of Marlborough, the coalition wore down Louis’s forces. </a:t>
            </a:r>
          </a:p>
          <a:p>
            <a:pPr lvl="1"/>
            <a:r>
              <a:rPr lang="en-US" dirty="0"/>
              <a:t>End to the war finally came with the </a:t>
            </a:r>
            <a:r>
              <a:rPr lang="en-US" dirty="0" err="1"/>
              <a:t>Peaces</a:t>
            </a:r>
            <a:r>
              <a:rPr lang="en-US" dirty="0"/>
              <a:t> of Utrecht in 1713 and Rastatt in 1714. </a:t>
            </a:r>
          </a:p>
          <a:p>
            <a:pPr lvl="1"/>
            <a:r>
              <a:rPr lang="en-US" dirty="0"/>
              <a:t>These peace treaties confirmed Philip V as the Spanish ruler, initiating a Spanish Bourbon dynasty that would last into the twentieth century. </a:t>
            </a:r>
          </a:p>
          <a:p>
            <a:pPr lvl="1"/>
            <a:r>
              <a:rPr lang="en-US" dirty="0"/>
              <a:t>Affirmed that the thrones of Spain and France were to remain separated. </a:t>
            </a:r>
          </a:p>
        </p:txBody>
      </p:sp>
    </p:spTree>
    <p:extLst>
      <p:ext uri="{BB962C8B-B14F-4D97-AF65-F5344CB8AC3E}">
        <p14:creationId xmlns:p14="http://schemas.microsoft.com/office/powerpoint/2010/main" val="8522362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2E668-8572-45C8-9908-7FBA07E56D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F6067A-E19A-417D-B492-F71BC7C3F19F}"/>
              </a:ext>
            </a:extLst>
          </p:cNvPr>
          <p:cNvSpPr>
            <a:spLocks noGrp="1"/>
          </p:cNvSpPr>
          <p:nvPr>
            <p:ph idx="1"/>
          </p:nvPr>
        </p:nvSpPr>
        <p:spPr/>
        <p:txBody>
          <a:bodyPr/>
          <a:lstStyle/>
          <a:p>
            <a:r>
              <a:rPr lang="en-US" dirty="0"/>
              <a:t>The Fourth War continued…</a:t>
            </a:r>
          </a:p>
          <a:p>
            <a:pPr lvl="1"/>
            <a:r>
              <a:rPr lang="en-US" dirty="0"/>
              <a:t>Spanish Netherlands, Milan, and Naples were given to Austria</a:t>
            </a:r>
          </a:p>
          <a:p>
            <a:pPr lvl="1"/>
            <a:r>
              <a:rPr lang="en-US" dirty="0"/>
              <a:t>Emerging state of Brandenburg-Prussia gained additional territories </a:t>
            </a:r>
          </a:p>
          <a:p>
            <a:pPr lvl="1"/>
            <a:r>
              <a:rPr lang="en-US" dirty="0"/>
              <a:t>Real winner at </a:t>
            </a:r>
            <a:r>
              <a:rPr lang="en-US" dirty="0" err="1"/>
              <a:t>Utercht</a:t>
            </a:r>
            <a:r>
              <a:rPr lang="en-US" dirty="0"/>
              <a:t> was England, which received Gibraltar as well as the French possessions in America of Newfoundland, Hudson’s Bay Territory, and Nova Scotia. </a:t>
            </a:r>
          </a:p>
          <a:p>
            <a:pPr lvl="1"/>
            <a:r>
              <a:rPr lang="en-US" dirty="0"/>
              <a:t>England emerged as a formidable naval force </a:t>
            </a:r>
          </a:p>
        </p:txBody>
      </p:sp>
    </p:spTree>
    <p:extLst>
      <p:ext uri="{BB962C8B-B14F-4D97-AF65-F5344CB8AC3E}">
        <p14:creationId xmlns:p14="http://schemas.microsoft.com/office/powerpoint/2010/main" val="24575851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0381D-6B33-4608-82A6-B13735912D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22DD3B-4A01-4BF3-A8F4-9DDF0FEC9757}"/>
              </a:ext>
            </a:extLst>
          </p:cNvPr>
          <p:cNvSpPr>
            <a:spLocks noGrp="1"/>
          </p:cNvSpPr>
          <p:nvPr>
            <p:ph idx="1"/>
          </p:nvPr>
        </p:nvSpPr>
        <p:spPr/>
        <p:txBody>
          <a:bodyPr/>
          <a:lstStyle/>
          <a:p>
            <a:r>
              <a:rPr lang="en-US" sz="3200" dirty="0"/>
              <a:t>Death of King Louis XIV (The Sun King) </a:t>
            </a:r>
          </a:p>
          <a:p>
            <a:pPr lvl="1"/>
            <a:r>
              <a:rPr lang="en-US" sz="2400" dirty="0"/>
              <a:t>Two years after the treaty, he was dead</a:t>
            </a:r>
          </a:p>
          <a:p>
            <a:pPr lvl="1"/>
            <a:r>
              <a:rPr lang="en-US" sz="2400" dirty="0"/>
              <a:t>Left France impoverished and surrounded by enemies </a:t>
            </a:r>
          </a:p>
          <a:p>
            <a:pPr lvl="1"/>
            <a:r>
              <a:rPr lang="en-US" sz="2400" dirty="0"/>
              <a:t>On his deathbed, King Louis did seem remorseful about loving war </a:t>
            </a:r>
          </a:p>
          <a:p>
            <a:pPr lvl="1"/>
            <a:endParaRPr lang="en-US" dirty="0"/>
          </a:p>
        </p:txBody>
      </p:sp>
    </p:spTree>
    <p:extLst>
      <p:ext uri="{BB962C8B-B14F-4D97-AF65-F5344CB8AC3E}">
        <p14:creationId xmlns:p14="http://schemas.microsoft.com/office/powerpoint/2010/main" val="1798471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FE46-5CE7-4E86-8C8A-0A4BCF418B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DB3603-B4CF-423D-96EF-2599E800AA24}"/>
              </a:ext>
            </a:extLst>
          </p:cNvPr>
          <p:cNvSpPr>
            <a:spLocks noGrp="1"/>
          </p:cNvSpPr>
          <p:nvPr>
            <p:ph idx="1"/>
          </p:nvPr>
        </p:nvSpPr>
        <p:spPr>
          <a:xfrm>
            <a:off x="1371600" y="1382233"/>
            <a:ext cx="9601200" cy="5475767"/>
          </a:xfrm>
        </p:spPr>
        <p:txBody>
          <a:bodyPr>
            <a:normAutofit/>
          </a:bodyPr>
          <a:lstStyle/>
          <a:p>
            <a:r>
              <a:rPr lang="en-US" sz="3200" b="1" u="sng" dirty="0"/>
              <a:t>The Decline of Spain </a:t>
            </a:r>
          </a:p>
          <a:p>
            <a:pPr lvl="1"/>
            <a:r>
              <a:rPr lang="en-US" dirty="0"/>
              <a:t>Beginning of the seventeenth century, Spain possessed the most populous empire in the world</a:t>
            </a:r>
          </a:p>
          <a:p>
            <a:pPr lvl="1"/>
            <a:r>
              <a:rPr lang="en-US" dirty="0"/>
              <a:t>Most Europeans considered Spain the greatest power of the age </a:t>
            </a:r>
          </a:p>
          <a:p>
            <a:pPr lvl="1"/>
            <a:r>
              <a:rPr lang="en-US" dirty="0"/>
              <a:t>Reality for Spain was different </a:t>
            </a:r>
          </a:p>
          <a:p>
            <a:pPr lvl="1"/>
            <a:r>
              <a:rPr lang="en-US" dirty="0"/>
              <a:t>Treasury was empty</a:t>
            </a:r>
          </a:p>
          <a:p>
            <a:pPr lvl="1"/>
            <a:r>
              <a:rPr lang="en-US" dirty="0"/>
              <a:t>Philip II went bankrupt in 1596 due to war </a:t>
            </a:r>
          </a:p>
          <a:p>
            <a:pPr lvl="1"/>
            <a:r>
              <a:rPr lang="en-US" dirty="0"/>
              <a:t>Philip III did the same in 1607 by spending a fortune on his court. </a:t>
            </a:r>
          </a:p>
          <a:p>
            <a:pPr lvl="1"/>
            <a:r>
              <a:rPr lang="en-US" dirty="0"/>
              <a:t>Armed forces out of date</a:t>
            </a:r>
          </a:p>
          <a:p>
            <a:pPr lvl="1"/>
            <a:r>
              <a:rPr lang="en-US" dirty="0"/>
              <a:t>Inefficient government </a:t>
            </a:r>
          </a:p>
          <a:p>
            <a:pPr lvl="1"/>
            <a:r>
              <a:rPr lang="en-US" dirty="0"/>
              <a:t>Weak commercial class</a:t>
            </a:r>
          </a:p>
          <a:p>
            <a:pPr lvl="1"/>
            <a:r>
              <a:rPr lang="en-US" dirty="0"/>
              <a:t>Suppressed peasantry</a:t>
            </a:r>
          </a:p>
          <a:p>
            <a:pPr lvl="1"/>
            <a:r>
              <a:rPr lang="en-US" dirty="0"/>
              <a:t>Luxury-loving class of nobles</a:t>
            </a:r>
          </a:p>
          <a:p>
            <a:pPr lvl="1"/>
            <a:r>
              <a:rPr lang="en-US" dirty="0"/>
              <a:t>Oversupply of priests and monks </a:t>
            </a:r>
          </a:p>
          <a:p>
            <a:pPr lvl="1"/>
            <a:endParaRPr lang="en-US" dirty="0"/>
          </a:p>
        </p:txBody>
      </p:sp>
    </p:spTree>
    <p:extLst>
      <p:ext uri="{BB962C8B-B14F-4D97-AF65-F5344CB8AC3E}">
        <p14:creationId xmlns:p14="http://schemas.microsoft.com/office/powerpoint/2010/main" val="774310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88FB-8699-443F-912C-38591EEC26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C174B1-E314-42B1-8AA6-EF5B890599C2}"/>
              </a:ext>
            </a:extLst>
          </p:cNvPr>
          <p:cNvSpPr>
            <a:spLocks noGrp="1"/>
          </p:cNvSpPr>
          <p:nvPr>
            <p:ph idx="1"/>
          </p:nvPr>
        </p:nvSpPr>
        <p:spPr/>
        <p:txBody>
          <a:bodyPr/>
          <a:lstStyle/>
          <a:p>
            <a:r>
              <a:rPr lang="en-US" sz="2800" dirty="0"/>
              <a:t>Reign of Philip II (1598-1621) </a:t>
            </a:r>
          </a:p>
          <a:p>
            <a:pPr lvl="1"/>
            <a:r>
              <a:rPr lang="en-US" sz="2400" dirty="0"/>
              <a:t> allowed the greedy duke of Lerma, his first minister, to run the country</a:t>
            </a:r>
          </a:p>
          <a:p>
            <a:pPr lvl="1"/>
            <a:r>
              <a:rPr lang="en-US" sz="2400" dirty="0"/>
              <a:t>Lerma accumulated power and wealth for himself and his family </a:t>
            </a:r>
          </a:p>
          <a:p>
            <a:pPr lvl="1"/>
            <a:endParaRPr lang="en-US" dirty="0"/>
          </a:p>
        </p:txBody>
      </p:sp>
    </p:spTree>
    <p:extLst>
      <p:ext uri="{BB962C8B-B14F-4D97-AF65-F5344CB8AC3E}">
        <p14:creationId xmlns:p14="http://schemas.microsoft.com/office/powerpoint/2010/main" val="2216969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3E50-E795-4F77-892D-0F65C55213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7CBCC9-CDE3-4AEE-A8A6-DD5827F51E13}"/>
              </a:ext>
            </a:extLst>
          </p:cNvPr>
          <p:cNvSpPr>
            <a:spLocks noGrp="1"/>
          </p:cNvSpPr>
          <p:nvPr>
            <p:ph idx="1"/>
          </p:nvPr>
        </p:nvSpPr>
        <p:spPr>
          <a:xfrm>
            <a:off x="1371600" y="2286000"/>
            <a:ext cx="9601200" cy="4465674"/>
          </a:xfrm>
        </p:spPr>
        <p:txBody>
          <a:bodyPr>
            <a:normAutofit/>
          </a:bodyPr>
          <a:lstStyle/>
          <a:p>
            <a:r>
              <a:rPr lang="en-US" sz="3000" b="1" dirty="0"/>
              <a:t>Reign of Philip IV (1621-1665) </a:t>
            </a:r>
          </a:p>
          <a:p>
            <a:pPr lvl="1"/>
            <a:r>
              <a:rPr lang="en-US" dirty="0"/>
              <a:t>Seemed to offer hope for a revival of Spain’s energies </a:t>
            </a:r>
          </a:p>
          <a:p>
            <a:pPr lvl="1"/>
            <a:r>
              <a:rPr lang="en-US" dirty="0"/>
              <a:t>Gaspar de Guzman, the count of Olivares – chief minister </a:t>
            </a:r>
          </a:p>
          <a:p>
            <a:pPr lvl="1"/>
            <a:r>
              <a:rPr lang="en-US" dirty="0"/>
              <a:t>Guzman dominated the king’s every move and worked to revive the interests of the monarchy </a:t>
            </a:r>
          </a:p>
          <a:p>
            <a:pPr lvl="1"/>
            <a:r>
              <a:rPr lang="en-US" dirty="0"/>
              <a:t>Domestic reforms increased curtailing the power of the Catholic church and the landed aristocracy</a:t>
            </a:r>
          </a:p>
          <a:p>
            <a:pPr lvl="1"/>
            <a:r>
              <a:rPr lang="en-US" dirty="0"/>
              <a:t>Political reform program with the purpose to further centralize the government of all Spain and its possessions in monarchical hands. </a:t>
            </a:r>
          </a:p>
          <a:p>
            <a:pPr lvl="1"/>
            <a:r>
              <a:rPr lang="en-US" dirty="0"/>
              <a:t>Efforts failed </a:t>
            </a:r>
          </a:p>
          <a:p>
            <a:pPr lvl="1"/>
            <a:r>
              <a:rPr lang="en-US" dirty="0"/>
              <a:t>The number and power of the Spanish aristocrats made them too strong to curtail  </a:t>
            </a:r>
          </a:p>
          <a:p>
            <a:pPr lvl="1"/>
            <a:endParaRPr lang="en-US" dirty="0"/>
          </a:p>
          <a:p>
            <a:pPr lvl="1"/>
            <a:endParaRPr lang="en-US" dirty="0"/>
          </a:p>
        </p:txBody>
      </p:sp>
    </p:spTree>
    <p:extLst>
      <p:ext uri="{BB962C8B-B14F-4D97-AF65-F5344CB8AC3E}">
        <p14:creationId xmlns:p14="http://schemas.microsoft.com/office/powerpoint/2010/main" val="3742513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0ED48-6FD8-4EDB-B8CD-71F86338CA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46EADA-DFCF-4746-9327-EEF5972D401A}"/>
              </a:ext>
            </a:extLst>
          </p:cNvPr>
          <p:cNvSpPr>
            <a:spLocks noGrp="1"/>
          </p:cNvSpPr>
          <p:nvPr>
            <p:ph idx="1"/>
          </p:nvPr>
        </p:nvSpPr>
        <p:spPr/>
        <p:txBody>
          <a:bodyPr>
            <a:normAutofit/>
          </a:bodyPr>
          <a:lstStyle/>
          <a:p>
            <a:r>
              <a:rPr lang="en-US" sz="2800" dirty="0"/>
              <a:t>Most of the efforts of Olivares and Philip were undermined by their desire to pursue Spain’s imperial glory and internal revolts. </a:t>
            </a:r>
          </a:p>
        </p:txBody>
      </p:sp>
    </p:spTree>
    <p:extLst>
      <p:ext uri="{BB962C8B-B14F-4D97-AF65-F5344CB8AC3E}">
        <p14:creationId xmlns:p14="http://schemas.microsoft.com/office/powerpoint/2010/main" val="113470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8FBC-17C0-4DF5-8ABF-4057795FFE40}"/>
              </a:ext>
            </a:extLst>
          </p:cNvPr>
          <p:cNvSpPr>
            <a:spLocks noGrp="1"/>
          </p:cNvSpPr>
          <p:nvPr>
            <p:ph type="title"/>
          </p:nvPr>
        </p:nvSpPr>
        <p:spPr>
          <a:xfrm>
            <a:off x="1371600" y="685800"/>
            <a:ext cx="9601200" cy="7974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6C3DB9D-4892-4207-AEA1-1EBA6BBAB800}"/>
              </a:ext>
            </a:extLst>
          </p:cNvPr>
          <p:cNvSpPr>
            <a:spLocks noGrp="1"/>
          </p:cNvSpPr>
          <p:nvPr>
            <p:ph idx="1"/>
          </p:nvPr>
        </p:nvSpPr>
        <p:spPr>
          <a:xfrm>
            <a:off x="1371600" y="255181"/>
            <a:ext cx="9601200" cy="5612219"/>
          </a:xfrm>
        </p:spPr>
        <p:txBody>
          <a:bodyPr>
            <a:normAutofit fontScale="92500" lnSpcReduction="10000"/>
          </a:bodyPr>
          <a:lstStyle/>
          <a:p>
            <a:pPr marL="0" indent="0">
              <a:buNone/>
            </a:pPr>
            <a:r>
              <a:rPr lang="en-US" sz="3200" i="1" u="sng" dirty="0"/>
              <a:t>France and Absolute Monarchy </a:t>
            </a:r>
          </a:p>
          <a:p>
            <a:r>
              <a:rPr lang="en-US" sz="2800" dirty="0"/>
              <a:t>France during the reign of Louis XIV (1643-1715) has traditionally been regarded as the best example of the practice of absolute monarchy in the seventeenth century. </a:t>
            </a:r>
          </a:p>
          <a:p>
            <a:r>
              <a:rPr lang="en-US" sz="2800" dirty="0"/>
              <a:t>French culture, language, and manners reached into all levels of European society. </a:t>
            </a:r>
          </a:p>
          <a:p>
            <a:r>
              <a:rPr lang="en-US" sz="2800" dirty="0"/>
              <a:t>French diplomacy and wars shaped the political affairs of western and central Europe. </a:t>
            </a:r>
          </a:p>
          <a:p>
            <a:endParaRPr lang="en-US" sz="2800" dirty="0"/>
          </a:p>
          <a:p>
            <a:r>
              <a:rPr lang="en-US" sz="2800" dirty="0"/>
              <a:t>The court of Louis XIV seemed to be imitated everywhere in Europe. </a:t>
            </a:r>
          </a:p>
          <a:p>
            <a:r>
              <a:rPr lang="en-US" sz="2800" b="1" i="1" dirty="0"/>
              <a:t>Consider, the stability of Louis’s reign was magnified by the instability that had proceeded it. </a:t>
            </a:r>
          </a:p>
        </p:txBody>
      </p:sp>
    </p:spTree>
    <p:extLst>
      <p:ext uri="{BB962C8B-B14F-4D97-AF65-F5344CB8AC3E}">
        <p14:creationId xmlns:p14="http://schemas.microsoft.com/office/powerpoint/2010/main" val="40970319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C1C7-2FEB-48EB-96CD-41AC923A4D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6E143A-AA47-4CCA-88D3-340885D0D7DD}"/>
              </a:ext>
            </a:extLst>
          </p:cNvPr>
          <p:cNvSpPr>
            <a:spLocks noGrp="1"/>
          </p:cNvSpPr>
          <p:nvPr>
            <p:ph idx="1"/>
          </p:nvPr>
        </p:nvSpPr>
        <p:spPr/>
        <p:txBody>
          <a:bodyPr/>
          <a:lstStyle/>
          <a:p>
            <a:r>
              <a:rPr lang="en-US" sz="3200" b="1" dirty="0"/>
              <a:t>Thirty Years’ War and Spain </a:t>
            </a:r>
          </a:p>
          <a:p>
            <a:pPr lvl="1"/>
            <a:r>
              <a:rPr lang="en-US" dirty="0"/>
              <a:t>Expensive military campaigns </a:t>
            </a:r>
          </a:p>
          <a:p>
            <a:pPr lvl="1"/>
            <a:r>
              <a:rPr lang="en-US" dirty="0"/>
              <a:t>Caused internal revolts and years of civil war </a:t>
            </a:r>
          </a:p>
          <a:p>
            <a:pPr lvl="1"/>
            <a:r>
              <a:rPr lang="en-US" dirty="0"/>
              <a:t>The campaigns did not produce a victory </a:t>
            </a:r>
          </a:p>
          <a:p>
            <a:pPr lvl="1"/>
            <a:endParaRPr lang="en-US" dirty="0"/>
          </a:p>
          <a:p>
            <a:pPr lvl="1"/>
            <a:endParaRPr lang="en-US" dirty="0"/>
          </a:p>
          <a:p>
            <a:pPr lvl="1"/>
            <a:r>
              <a:rPr lang="en-US" b="1" dirty="0"/>
              <a:t>The defeats in Europe and the internal revolts of the 1640s ended any illusions about Spain’s greatness. </a:t>
            </a:r>
          </a:p>
        </p:txBody>
      </p:sp>
    </p:spTree>
    <p:extLst>
      <p:ext uri="{BB962C8B-B14F-4D97-AF65-F5344CB8AC3E}">
        <p14:creationId xmlns:p14="http://schemas.microsoft.com/office/powerpoint/2010/main" val="40382675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43D5-1230-488A-9349-2A68AD9742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4C3618-6D93-4950-BEE9-E236BBCC39DD}"/>
              </a:ext>
            </a:extLst>
          </p:cNvPr>
          <p:cNvSpPr>
            <a:spLocks noGrp="1"/>
          </p:cNvSpPr>
          <p:nvPr>
            <p:ph idx="1"/>
          </p:nvPr>
        </p:nvSpPr>
        <p:spPr/>
        <p:txBody>
          <a:bodyPr>
            <a:noAutofit/>
          </a:bodyPr>
          <a:lstStyle/>
          <a:p>
            <a:r>
              <a:rPr lang="en-US" sz="3200" dirty="0"/>
              <a:t>Dutch independence was formally recognized by the Peace of Westphalia in 1648.</a:t>
            </a:r>
          </a:p>
          <a:p>
            <a:pPr marL="0" indent="0">
              <a:buNone/>
            </a:pPr>
            <a:endParaRPr lang="en-US" sz="3200" dirty="0"/>
          </a:p>
          <a:p>
            <a:r>
              <a:rPr lang="en-US" sz="3200" dirty="0"/>
              <a:t>Peace of Pyrenees with France in 1659 meant the surrender of Artois and the outlying defenses of the Spanish Netherlands as well as certain border regions that went to France. </a:t>
            </a:r>
          </a:p>
        </p:txBody>
      </p:sp>
    </p:spTree>
    <p:extLst>
      <p:ext uri="{BB962C8B-B14F-4D97-AF65-F5344CB8AC3E}">
        <p14:creationId xmlns:p14="http://schemas.microsoft.com/office/powerpoint/2010/main" val="87989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8BB92-B6BC-4DCB-A4D1-CB024C5091FB}"/>
              </a:ext>
            </a:extLst>
          </p:cNvPr>
          <p:cNvSpPr>
            <a:spLocks noGrp="1"/>
          </p:cNvSpPr>
          <p:nvPr>
            <p:ph type="title"/>
          </p:nvPr>
        </p:nvSpPr>
        <p:spPr>
          <a:xfrm>
            <a:off x="1371600" y="685800"/>
            <a:ext cx="9601200" cy="691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F0DE543-8F56-4896-B5FE-7F77E6B21D5D}"/>
              </a:ext>
            </a:extLst>
          </p:cNvPr>
          <p:cNvSpPr>
            <a:spLocks noGrp="1"/>
          </p:cNvSpPr>
          <p:nvPr>
            <p:ph idx="1"/>
          </p:nvPr>
        </p:nvSpPr>
        <p:spPr>
          <a:xfrm>
            <a:off x="1371600" y="265814"/>
            <a:ext cx="9601200" cy="5601586"/>
          </a:xfrm>
        </p:spPr>
        <p:txBody>
          <a:bodyPr/>
          <a:lstStyle/>
          <a:p>
            <a:pPr marL="0" indent="0">
              <a:buNone/>
            </a:pPr>
            <a:r>
              <a:rPr lang="en-US" sz="3600" i="1" u="sng" dirty="0"/>
              <a:t>Foundations of French Absolutism </a:t>
            </a:r>
          </a:p>
          <a:p>
            <a:r>
              <a:rPr lang="en-US" sz="2400" dirty="0"/>
              <a:t>Royal and ministerial governments struggled to avoid the breakdown of the state. </a:t>
            </a:r>
          </a:p>
          <a:p>
            <a:r>
              <a:rPr lang="en-US" sz="2400" dirty="0"/>
              <a:t>The line between order and anarchy was often a narrow one. </a:t>
            </a:r>
          </a:p>
          <a:p>
            <a:r>
              <a:rPr lang="en-US" sz="2400" dirty="0"/>
              <a:t>Louis XIII (1610-1643) and Louis XIV were only boys when they succeeded to the throne in 1610 and 1643, leaving the government dependent on royal ministers. </a:t>
            </a:r>
          </a:p>
          <a:p>
            <a:endParaRPr lang="en-US" sz="2400" dirty="0"/>
          </a:p>
          <a:p>
            <a:r>
              <a:rPr lang="en-US" sz="2400" dirty="0"/>
              <a:t>Two especially competent ministers played crucial roles in maintaining monarchical authority. </a:t>
            </a:r>
          </a:p>
        </p:txBody>
      </p:sp>
    </p:spTree>
    <p:extLst>
      <p:ext uri="{BB962C8B-B14F-4D97-AF65-F5344CB8AC3E}">
        <p14:creationId xmlns:p14="http://schemas.microsoft.com/office/powerpoint/2010/main" val="214940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AAF35-F3FE-4818-9D35-C6B26D1ED86D}"/>
              </a:ext>
            </a:extLst>
          </p:cNvPr>
          <p:cNvSpPr>
            <a:spLocks noGrp="1"/>
          </p:cNvSpPr>
          <p:nvPr>
            <p:ph type="title"/>
          </p:nvPr>
        </p:nvSpPr>
        <p:spPr>
          <a:xfrm>
            <a:off x="1371600" y="685800"/>
            <a:ext cx="9601200" cy="13290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5C57C7D-6455-44DF-A416-717F4FB62897}"/>
              </a:ext>
            </a:extLst>
          </p:cNvPr>
          <p:cNvSpPr>
            <a:spLocks noGrp="1"/>
          </p:cNvSpPr>
          <p:nvPr>
            <p:ph idx="1"/>
          </p:nvPr>
        </p:nvSpPr>
        <p:spPr>
          <a:xfrm>
            <a:off x="1371600" y="297712"/>
            <a:ext cx="9601200" cy="5569688"/>
          </a:xfrm>
        </p:spPr>
        <p:txBody>
          <a:bodyPr/>
          <a:lstStyle/>
          <a:p>
            <a:pPr marL="0" indent="0">
              <a:buNone/>
            </a:pPr>
            <a:r>
              <a:rPr lang="en-US" sz="3200" dirty="0"/>
              <a:t>Cardinal Richelieu</a:t>
            </a:r>
          </a:p>
          <a:p>
            <a:pPr marL="0" indent="0">
              <a:buNone/>
            </a:pPr>
            <a:endParaRPr lang="en-US" sz="3200" dirty="0"/>
          </a:p>
          <a:p>
            <a:r>
              <a:rPr lang="en-US" dirty="0"/>
              <a:t>King Louis XIII’s chief minister from 1624 to 1642 </a:t>
            </a:r>
          </a:p>
          <a:p>
            <a:r>
              <a:rPr lang="en-US" dirty="0"/>
              <a:t>Initiated policies that eventually strengthened the power of the monarchy. </a:t>
            </a:r>
          </a:p>
          <a:p>
            <a:r>
              <a:rPr lang="en-US" dirty="0"/>
              <a:t>Eliminated the political and military rights of the Huguenots while preserving their religious ones. </a:t>
            </a:r>
          </a:p>
          <a:p>
            <a:r>
              <a:rPr lang="en-US" dirty="0"/>
              <a:t>Transformed the Huguenots into more reliable subjects. </a:t>
            </a:r>
          </a:p>
          <a:p>
            <a:r>
              <a:rPr lang="en-US" dirty="0"/>
              <a:t>Acted more cautiously in humbling the pride of the great men, the important French nobility. </a:t>
            </a:r>
          </a:p>
          <a:p>
            <a:r>
              <a:rPr lang="en-US" dirty="0"/>
              <a:t>Understood the influential role played by the nobles in the French state. </a:t>
            </a:r>
          </a:p>
        </p:txBody>
      </p:sp>
    </p:spTree>
    <p:extLst>
      <p:ext uri="{BB962C8B-B14F-4D97-AF65-F5344CB8AC3E}">
        <p14:creationId xmlns:p14="http://schemas.microsoft.com/office/powerpoint/2010/main" val="324559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4E9E-75AC-4514-ADC5-92268CC3F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5C85D6-F372-46BD-A04D-F4851A819170}"/>
              </a:ext>
            </a:extLst>
          </p:cNvPr>
          <p:cNvSpPr>
            <a:spLocks noGrp="1"/>
          </p:cNvSpPr>
          <p:nvPr>
            <p:ph idx="1"/>
          </p:nvPr>
        </p:nvSpPr>
        <p:spPr>
          <a:xfrm>
            <a:off x="1371600" y="1637414"/>
            <a:ext cx="9601200" cy="4229986"/>
          </a:xfrm>
        </p:spPr>
        <p:txBody>
          <a:bodyPr>
            <a:normAutofit/>
          </a:bodyPr>
          <a:lstStyle/>
          <a:p>
            <a:r>
              <a:rPr lang="en-US" sz="2800" dirty="0"/>
              <a:t>Proceeding slowly but determinedly, Richelieu developed an efficient network of spies to uncover noble plots and then crushed the conspiracies and executed the conspirators, thereby eliminating a major threat to royal authority. </a:t>
            </a:r>
          </a:p>
        </p:txBody>
      </p:sp>
    </p:spTree>
    <p:extLst>
      <p:ext uri="{BB962C8B-B14F-4D97-AF65-F5344CB8AC3E}">
        <p14:creationId xmlns:p14="http://schemas.microsoft.com/office/powerpoint/2010/main" val="40550820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1478</TotalTime>
  <Words>3135</Words>
  <Application>Microsoft Office PowerPoint</Application>
  <PresentationFormat>Widescreen</PresentationFormat>
  <Paragraphs>261</Paragraphs>
  <Slides>61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61</vt:i4>
      </vt:variant>
    </vt:vector>
  </HeadingPairs>
  <TitlesOfParts>
    <vt:vector size="63" baseType="lpstr">
      <vt:lpstr>Franklin Gothic Book</vt:lpstr>
      <vt:lpstr>Crop</vt:lpstr>
      <vt:lpstr>Ap European History</vt:lpstr>
      <vt:lpstr>Absolutism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Keep them busy…</vt:lpstr>
      <vt:lpstr>PowerPoint Presentation</vt:lpstr>
      <vt:lpstr>Court Etiquette </vt:lpstr>
      <vt:lpstr>Forms of Entertainment at Versailles </vt:lpstr>
      <vt:lpstr>PowerPoint Presentation</vt:lpstr>
      <vt:lpstr>Gambling at the court of Versailles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dc:title>
  <dc:creator>Tyler Moudry</dc:creator>
  <cp:lastModifiedBy>Tyler Moudry</cp:lastModifiedBy>
  <cp:revision>24</cp:revision>
  <dcterms:created xsi:type="dcterms:W3CDTF">2018-11-03T15:09:02Z</dcterms:created>
  <dcterms:modified xsi:type="dcterms:W3CDTF">2018-11-04T15:47:24Z</dcterms:modified>
</cp:coreProperties>
</file>