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97"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 id="288" r:id="rId35"/>
    <p:sldId id="289" r:id="rId36"/>
    <p:sldId id="290" r:id="rId37"/>
    <p:sldId id="291" r:id="rId38"/>
    <p:sldId id="292" r:id="rId39"/>
    <p:sldId id="293" r:id="rId40"/>
    <p:sldId id="294" r:id="rId41"/>
    <p:sldId id="295" r:id="rId42"/>
    <p:sldId id="296" r:id="rId43"/>
    <p:sldId id="298" r:id="rId44"/>
    <p:sldId id="299" r:id="rId45"/>
    <p:sldId id="300" r:id="rId46"/>
    <p:sldId id="301" r:id="rId47"/>
    <p:sldId id="302" r:id="rId48"/>
    <p:sldId id="303" r:id="rId49"/>
    <p:sldId id="304" r:id="rId50"/>
    <p:sldId id="305" r:id="rId51"/>
    <p:sldId id="306" r:id="rId5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90" d="100"/>
          <a:sy n="90" d="100"/>
        </p:scale>
        <p:origin x="576"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916531DF-8C4C-4BA8-8FA3-FB621F058347}" type="datetimeFigureOut">
              <a:rPr lang="en-US" smtClean="0"/>
              <a:t>11/2/2018</a:t>
            </a:fld>
            <a:endParaRPr lang="en-US"/>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167ABCE2-111F-4A92-A3F6-16DCF992D218}" type="slidenum">
              <a:rPr lang="en-US" smtClean="0"/>
              <a:t>‹#›</a:t>
            </a:fld>
            <a:endParaRPr lang="en-US"/>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2579226384"/>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16531DF-8C4C-4BA8-8FA3-FB621F058347}" type="datetimeFigureOut">
              <a:rPr lang="en-US" smtClean="0"/>
              <a:t>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7ABCE2-111F-4A92-A3F6-16DCF992D218}" type="slidenum">
              <a:rPr lang="en-US" smtClean="0"/>
              <a:t>‹#›</a:t>
            </a:fld>
            <a:endParaRPr lang="en-US"/>
          </a:p>
        </p:txBody>
      </p:sp>
    </p:spTree>
    <p:extLst>
      <p:ext uri="{BB962C8B-B14F-4D97-AF65-F5344CB8AC3E}">
        <p14:creationId xmlns:p14="http://schemas.microsoft.com/office/powerpoint/2010/main" val="31701458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16531DF-8C4C-4BA8-8FA3-FB621F058347}" type="datetimeFigureOut">
              <a:rPr lang="en-US" smtClean="0"/>
              <a:t>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7ABCE2-111F-4A92-A3F6-16DCF992D218}" type="slidenum">
              <a:rPr lang="en-US" smtClean="0"/>
              <a:t>‹#›</a:t>
            </a:fld>
            <a:endParaRPr lang="en-US"/>
          </a:p>
        </p:txBody>
      </p:sp>
    </p:spTree>
    <p:extLst>
      <p:ext uri="{BB962C8B-B14F-4D97-AF65-F5344CB8AC3E}">
        <p14:creationId xmlns:p14="http://schemas.microsoft.com/office/powerpoint/2010/main" val="40438353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16531DF-8C4C-4BA8-8FA3-FB621F058347}" type="datetimeFigureOut">
              <a:rPr lang="en-US" smtClean="0"/>
              <a:t>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7ABCE2-111F-4A92-A3F6-16DCF992D218}" type="slidenum">
              <a:rPr lang="en-US" smtClean="0"/>
              <a:t>‹#›</a:t>
            </a:fld>
            <a:endParaRPr lang="en-US"/>
          </a:p>
        </p:txBody>
      </p:sp>
    </p:spTree>
    <p:extLst>
      <p:ext uri="{BB962C8B-B14F-4D97-AF65-F5344CB8AC3E}">
        <p14:creationId xmlns:p14="http://schemas.microsoft.com/office/powerpoint/2010/main" val="25076566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916531DF-8C4C-4BA8-8FA3-FB621F058347}" type="datetimeFigureOut">
              <a:rPr lang="en-US" smtClean="0"/>
              <a:t>11/2/2018</a:t>
            </a:fld>
            <a:endParaRPr lang="en-US"/>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167ABCE2-111F-4A92-A3F6-16DCF992D218}" type="slidenum">
              <a:rPr lang="en-US" smtClean="0"/>
              <a:t>‹#›</a:t>
            </a:fld>
            <a:endParaRPr lang="en-US"/>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val="1372705509"/>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16531DF-8C4C-4BA8-8FA3-FB621F058347}" type="datetimeFigureOut">
              <a:rPr lang="en-US" smtClean="0"/>
              <a:t>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7ABCE2-111F-4A92-A3F6-16DCF992D218}" type="slidenum">
              <a:rPr lang="en-US" smtClean="0"/>
              <a:t>‹#›</a:t>
            </a:fld>
            <a:endParaRPr lang="en-US"/>
          </a:p>
        </p:txBody>
      </p:sp>
    </p:spTree>
    <p:extLst>
      <p:ext uri="{BB962C8B-B14F-4D97-AF65-F5344CB8AC3E}">
        <p14:creationId xmlns:p14="http://schemas.microsoft.com/office/powerpoint/2010/main" val="2763323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16531DF-8C4C-4BA8-8FA3-FB621F058347}" type="datetimeFigureOut">
              <a:rPr lang="en-US" smtClean="0"/>
              <a:t>11/2/2018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67ABCE2-111F-4A92-A3F6-16DCF992D218}" type="slidenum">
              <a:rPr lang="en-US" smtClean="0"/>
              <a:t>‹#›</a:t>
            </a:fld>
            <a:endParaRPr lang="en-US"/>
          </a:p>
        </p:txBody>
      </p:sp>
    </p:spTree>
    <p:extLst>
      <p:ext uri="{BB962C8B-B14F-4D97-AF65-F5344CB8AC3E}">
        <p14:creationId xmlns:p14="http://schemas.microsoft.com/office/powerpoint/2010/main" val="22516277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16531DF-8C4C-4BA8-8FA3-FB621F058347}" type="datetimeFigureOut">
              <a:rPr lang="en-US" smtClean="0"/>
              <a:t>11/2/2018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67ABCE2-111F-4A92-A3F6-16DCF992D218}" type="slidenum">
              <a:rPr lang="en-US" smtClean="0"/>
              <a:t>‹#›</a:t>
            </a:fld>
            <a:endParaRPr lang="en-US"/>
          </a:p>
        </p:txBody>
      </p:sp>
    </p:spTree>
    <p:extLst>
      <p:ext uri="{BB962C8B-B14F-4D97-AF65-F5344CB8AC3E}">
        <p14:creationId xmlns:p14="http://schemas.microsoft.com/office/powerpoint/2010/main" val="36605323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16531DF-8C4C-4BA8-8FA3-FB621F058347}" type="datetimeFigureOut">
              <a:rPr lang="en-US" smtClean="0"/>
              <a:t>11/2/2018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67ABCE2-111F-4A92-A3F6-16DCF992D218}" type="slidenum">
              <a:rPr lang="en-US" smtClean="0"/>
              <a:t>‹#›</a:t>
            </a:fld>
            <a:endParaRPr lang="en-US"/>
          </a:p>
        </p:txBody>
      </p:sp>
    </p:spTree>
    <p:extLst>
      <p:ext uri="{BB962C8B-B14F-4D97-AF65-F5344CB8AC3E}">
        <p14:creationId xmlns:p14="http://schemas.microsoft.com/office/powerpoint/2010/main" val="38123021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916531DF-8C4C-4BA8-8FA3-FB621F058347}" type="datetimeFigureOut">
              <a:rPr lang="en-US" smtClean="0"/>
              <a:t>11/2/2018</a:t>
            </a:fld>
            <a:endParaRPr lang="en-US"/>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167ABCE2-111F-4A92-A3F6-16DCF992D218}" type="slidenum">
              <a:rPr lang="en-US" smtClean="0"/>
              <a:t>‹#›</a:t>
            </a:fld>
            <a:endParaRPr lang="en-US"/>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8129573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916531DF-8C4C-4BA8-8FA3-FB621F058347}" type="datetimeFigureOut">
              <a:rPr lang="en-US" smtClean="0"/>
              <a:t>11/2/2018</a:t>
            </a:fld>
            <a:endParaRPr lang="en-US"/>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167ABCE2-111F-4A92-A3F6-16DCF992D218}" type="slidenum">
              <a:rPr lang="en-US" smtClean="0"/>
              <a:t>‹#›</a:t>
            </a:fld>
            <a:endParaRPr lang="en-US"/>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236685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916531DF-8C4C-4BA8-8FA3-FB621F058347}" type="datetimeFigureOut">
              <a:rPr lang="en-US" smtClean="0"/>
              <a:t>11/2/2018</a:t>
            </a:fld>
            <a:endParaRPr lang="en-US"/>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167ABCE2-111F-4A92-A3F6-16DCF992D218}" type="slidenum">
              <a:rPr lang="en-US" smtClean="0"/>
              <a:t>‹#›</a:t>
            </a:fld>
            <a:endParaRPr lang="en-US"/>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30095049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F1FF4E-4742-4D79-BD0D-33D7391A3A81}"/>
              </a:ext>
            </a:extLst>
          </p:cNvPr>
          <p:cNvSpPr>
            <a:spLocks noGrp="1"/>
          </p:cNvSpPr>
          <p:nvPr>
            <p:ph type="ctrTitle"/>
          </p:nvPr>
        </p:nvSpPr>
        <p:spPr>
          <a:xfrm>
            <a:off x="1524000" y="1122362"/>
            <a:ext cx="9144000" cy="2479675"/>
          </a:xfrm>
        </p:spPr>
        <p:txBody>
          <a:bodyPr/>
          <a:lstStyle/>
          <a:p>
            <a:r>
              <a:rPr lang="en-US" sz="6000" dirty="0"/>
              <a:t>AP European History </a:t>
            </a:r>
            <a:br>
              <a:rPr lang="en-US" sz="6000" dirty="0"/>
            </a:br>
            <a:r>
              <a:rPr lang="en-US" sz="6000" dirty="0"/>
              <a:t>Chapter 15 </a:t>
            </a:r>
          </a:p>
        </p:txBody>
      </p:sp>
      <p:sp>
        <p:nvSpPr>
          <p:cNvPr id="3" name="Subtitle 2">
            <a:extLst>
              <a:ext uri="{FF2B5EF4-FFF2-40B4-BE49-F238E27FC236}">
                <a16:creationId xmlns:a16="http://schemas.microsoft.com/office/drawing/2014/main" id="{59D945FD-BEB6-4C3E-8DB2-66531B0D9C39}"/>
              </a:ext>
            </a:extLst>
          </p:cNvPr>
          <p:cNvSpPr>
            <a:spLocks noGrp="1"/>
          </p:cNvSpPr>
          <p:nvPr>
            <p:ph type="subTitle" idx="1"/>
          </p:nvPr>
        </p:nvSpPr>
        <p:spPr/>
        <p:txBody>
          <a:bodyPr/>
          <a:lstStyle/>
          <a:p>
            <a:r>
              <a:rPr lang="en-US" dirty="0"/>
              <a:t>State Building and the Search for order in the Seventeenth Century </a:t>
            </a:r>
          </a:p>
        </p:txBody>
      </p:sp>
    </p:spTree>
    <p:extLst>
      <p:ext uri="{BB962C8B-B14F-4D97-AF65-F5344CB8AC3E}">
        <p14:creationId xmlns:p14="http://schemas.microsoft.com/office/powerpoint/2010/main" val="12439686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09BCF6-E90A-47C7-BDFD-8C1B52EDE618}"/>
              </a:ext>
            </a:extLst>
          </p:cNvPr>
          <p:cNvSpPr>
            <a:spLocks noGrp="1"/>
          </p:cNvSpPr>
          <p:nvPr>
            <p:ph type="title"/>
          </p:nvPr>
        </p:nvSpPr>
        <p:spPr>
          <a:xfrm>
            <a:off x="1371600" y="685800"/>
            <a:ext cx="9601200" cy="90377"/>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D4A17050-5112-4C30-88FE-DB1714C9AEA6}"/>
              </a:ext>
            </a:extLst>
          </p:cNvPr>
          <p:cNvSpPr>
            <a:spLocks noGrp="1"/>
          </p:cNvSpPr>
          <p:nvPr>
            <p:ph idx="1"/>
          </p:nvPr>
        </p:nvSpPr>
        <p:spPr>
          <a:xfrm>
            <a:off x="1371600" y="1275907"/>
            <a:ext cx="9601200" cy="4591493"/>
          </a:xfrm>
        </p:spPr>
        <p:txBody>
          <a:bodyPr>
            <a:normAutofit/>
          </a:bodyPr>
          <a:lstStyle/>
          <a:p>
            <a:r>
              <a:rPr lang="en-US" sz="2400" dirty="0"/>
              <a:t>What distinguished witchcraft in the sixteenth and seventeenth centuries from the previous developments? </a:t>
            </a:r>
          </a:p>
          <a:p>
            <a:r>
              <a:rPr lang="en-US" sz="2400" dirty="0"/>
              <a:t>The increased number of trials and executions of presumed witches. </a:t>
            </a:r>
          </a:p>
          <a:p>
            <a:endParaRPr lang="en-US" sz="2400" dirty="0"/>
          </a:p>
          <a:p>
            <a:r>
              <a:rPr lang="en-US" sz="2400" dirty="0"/>
              <a:t>Perhaps more than 100,000 people were prosecuted throughout Europe on charges of witchcraft. </a:t>
            </a:r>
          </a:p>
          <a:p>
            <a:endParaRPr lang="en-US" sz="2400" dirty="0"/>
          </a:p>
          <a:p>
            <a:r>
              <a:rPr lang="en-US" sz="2400" dirty="0"/>
              <a:t>The accused witches usually confessed to a number of practices, most often after intense torture. </a:t>
            </a:r>
          </a:p>
        </p:txBody>
      </p:sp>
    </p:spTree>
    <p:extLst>
      <p:ext uri="{BB962C8B-B14F-4D97-AF65-F5344CB8AC3E}">
        <p14:creationId xmlns:p14="http://schemas.microsoft.com/office/powerpoint/2010/main" val="1355481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79D389-E94F-47AC-81F4-A8B6189E1C98}"/>
              </a:ext>
            </a:extLst>
          </p:cNvPr>
          <p:cNvSpPr>
            <a:spLocks noGrp="1"/>
          </p:cNvSpPr>
          <p:nvPr>
            <p:ph type="title"/>
          </p:nvPr>
        </p:nvSpPr>
        <p:spPr>
          <a:xfrm>
            <a:off x="1371600" y="685800"/>
            <a:ext cx="9601200" cy="164805"/>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291A0B54-3E01-4EE0-9632-306BFAB98FC8}"/>
              </a:ext>
            </a:extLst>
          </p:cNvPr>
          <p:cNvSpPr>
            <a:spLocks noGrp="1"/>
          </p:cNvSpPr>
          <p:nvPr>
            <p:ph idx="1"/>
          </p:nvPr>
        </p:nvSpPr>
        <p:spPr>
          <a:xfrm>
            <a:off x="1371600" y="988828"/>
            <a:ext cx="9601200" cy="4878572"/>
          </a:xfrm>
        </p:spPr>
        <p:txBody>
          <a:bodyPr>
            <a:normAutofit/>
          </a:bodyPr>
          <a:lstStyle/>
          <a:p>
            <a:r>
              <a:rPr lang="en-US" sz="2800" dirty="0"/>
              <a:t>Religious uncertainties clearly played a role to the spread of the witchcraft craze. </a:t>
            </a:r>
          </a:p>
          <a:p>
            <a:endParaRPr lang="en-US" sz="2800" dirty="0"/>
          </a:p>
          <a:p>
            <a:r>
              <a:rPr lang="en-US" sz="2800" dirty="0"/>
              <a:t>Many witchcraft trials occurred in areas where Protestantism had been recently victorious or in regions, such as southwestern Germany, where Protestant-Catholic controversies still raged. </a:t>
            </a:r>
          </a:p>
        </p:txBody>
      </p:sp>
    </p:spTree>
    <p:extLst>
      <p:ext uri="{BB962C8B-B14F-4D97-AF65-F5344CB8AC3E}">
        <p14:creationId xmlns:p14="http://schemas.microsoft.com/office/powerpoint/2010/main" val="5129637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B8CD04-A8C4-4F97-BF42-89BEBAA5F997}"/>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6802F58-B928-435C-A6A8-F133976815B4}"/>
              </a:ext>
            </a:extLst>
          </p:cNvPr>
          <p:cNvSpPr>
            <a:spLocks noGrp="1"/>
          </p:cNvSpPr>
          <p:nvPr>
            <p:ph idx="1"/>
          </p:nvPr>
        </p:nvSpPr>
        <p:spPr/>
        <p:txBody>
          <a:bodyPr>
            <a:normAutofit/>
          </a:bodyPr>
          <a:lstStyle/>
          <a:p>
            <a:r>
              <a:rPr lang="en-US" sz="2800" dirty="0"/>
              <a:t>Historians have also emphasized the importance of social conditions, especially the problems of a society in turmoil, in explaining the witchcraft hysteria. </a:t>
            </a:r>
          </a:p>
        </p:txBody>
      </p:sp>
    </p:spTree>
    <p:extLst>
      <p:ext uri="{BB962C8B-B14F-4D97-AF65-F5344CB8AC3E}">
        <p14:creationId xmlns:p14="http://schemas.microsoft.com/office/powerpoint/2010/main" val="10844346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81628A-BDED-4FB8-88E5-AD36FEABC0A3}"/>
              </a:ext>
            </a:extLst>
          </p:cNvPr>
          <p:cNvSpPr>
            <a:spLocks noGrp="1"/>
          </p:cNvSpPr>
          <p:nvPr>
            <p:ph type="title"/>
          </p:nvPr>
        </p:nvSpPr>
        <p:spPr>
          <a:xfrm>
            <a:off x="1371600" y="685800"/>
            <a:ext cx="9601200" cy="69112"/>
          </a:xfrm>
        </p:spPr>
        <p:txBody>
          <a:bodyPr>
            <a:normAutofit fontScale="90000"/>
          </a:bodyPr>
          <a:lstStyle/>
          <a:p>
            <a:endParaRPr lang="en-US"/>
          </a:p>
        </p:txBody>
      </p:sp>
      <p:sp>
        <p:nvSpPr>
          <p:cNvPr id="3" name="Content Placeholder 2">
            <a:extLst>
              <a:ext uri="{FF2B5EF4-FFF2-40B4-BE49-F238E27FC236}">
                <a16:creationId xmlns:a16="http://schemas.microsoft.com/office/drawing/2014/main" id="{3D0AF6AC-68FA-4D36-9B8B-3D267AB949DE}"/>
              </a:ext>
            </a:extLst>
          </p:cNvPr>
          <p:cNvSpPr>
            <a:spLocks noGrp="1"/>
          </p:cNvSpPr>
          <p:nvPr>
            <p:ph idx="1"/>
          </p:nvPr>
        </p:nvSpPr>
        <p:spPr>
          <a:xfrm>
            <a:off x="1371600" y="1031358"/>
            <a:ext cx="9601200" cy="4836042"/>
          </a:xfrm>
        </p:spPr>
        <p:txBody>
          <a:bodyPr>
            <a:normAutofit/>
          </a:bodyPr>
          <a:lstStyle/>
          <a:p>
            <a:r>
              <a:rPr lang="en-US" sz="2400" dirty="0"/>
              <a:t>Nicholas Remy, a witchcraft judge in France in the 1590s, found it not unreasonable that this scum of humanity [witches] should be drawn chiefly from the feminine sex. </a:t>
            </a:r>
          </a:p>
          <a:p>
            <a:endParaRPr lang="en-US" sz="2400" dirty="0"/>
          </a:p>
          <a:p>
            <a:r>
              <a:rPr lang="en-US" sz="2400" dirty="0"/>
              <a:t>“The Devil uses them so, because the knows that women love carnal pleasures, and he means to bind them to his allegiance.” </a:t>
            </a:r>
          </a:p>
        </p:txBody>
      </p:sp>
    </p:spTree>
    <p:extLst>
      <p:ext uri="{BB962C8B-B14F-4D97-AF65-F5344CB8AC3E}">
        <p14:creationId xmlns:p14="http://schemas.microsoft.com/office/powerpoint/2010/main" val="40695556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F3843E-9CF8-498E-ACAA-44EE46FFF530}"/>
              </a:ext>
            </a:extLst>
          </p:cNvPr>
          <p:cNvSpPr>
            <a:spLocks noGrp="1"/>
          </p:cNvSpPr>
          <p:nvPr>
            <p:ph type="title"/>
          </p:nvPr>
        </p:nvSpPr>
        <p:spPr>
          <a:xfrm>
            <a:off x="1371600" y="685800"/>
            <a:ext cx="9601200" cy="30480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A61D0729-B695-4765-AB51-C17035163DE3}"/>
              </a:ext>
            </a:extLst>
          </p:cNvPr>
          <p:cNvSpPr>
            <a:spLocks noGrp="1"/>
          </p:cNvSpPr>
          <p:nvPr>
            <p:ph idx="1"/>
          </p:nvPr>
        </p:nvSpPr>
        <p:spPr>
          <a:xfrm>
            <a:off x="1371600" y="1446028"/>
            <a:ext cx="9601200" cy="4421372"/>
          </a:xfrm>
        </p:spPr>
        <p:txBody>
          <a:bodyPr>
            <a:normAutofit/>
          </a:bodyPr>
          <a:lstStyle/>
          <a:p>
            <a:r>
              <a:rPr lang="en-US" sz="2800" dirty="0"/>
              <a:t>Mid seventeenth century- the witchcraft hysteria began to subside. </a:t>
            </a:r>
          </a:p>
          <a:p>
            <a:endParaRPr lang="en-US" sz="2800" dirty="0"/>
          </a:p>
          <a:p>
            <a:r>
              <a:rPr lang="en-US" sz="2800" dirty="0"/>
              <a:t>More and more educated people were questioning altogether their old attitudes toward religion and finding it especially contrary to reason to believe in the old view of a world haunted by evil spirits. </a:t>
            </a:r>
          </a:p>
        </p:txBody>
      </p:sp>
    </p:spTree>
    <p:extLst>
      <p:ext uri="{BB962C8B-B14F-4D97-AF65-F5344CB8AC3E}">
        <p14:creationId xmlns:p14="http://schemas.microsoft.com/office/powerpoint/2010/main" val="10233347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A07EE5-E068-4FE9-9F51-0736FCE4B602}"/>
              </a:ext>
            </a:extLst>
          </p:cNvPr>
          <p:cNvSpPr>
            <a:spLocks noGrp="1"/>
          </p:cNvSpPr>
          <p:nvPr>
            <p:ph type="title"/>
          </p:nvPr>
        </p:nvSpPr>
        <p:spPr>
          <a:xfrm>
            <a:off x="1371600" y="685800"/>
            <a:ext cx="9601200" cy="304800"/>
          </a:xfrm>
        </p:spPr>
        <p:txBody>
          <a:bodyPr>
            <a:normAutofit fontScale="90000"/>
          </a:bodyPr>
          <a:lstStyle/>
          <a:p>
            <a:endParaRPr lang="en-US"/>
          </a:p>
        </p:txBody>
      </p:sp>
      <p:sp>
        <p:nvSpPr>
          <p:cNvPr id="3" name="Content Placeholder 2">
            <a:extLst>
              <a:ext uri="{FF2B5EF4-FFF2-40B4-BE49-F238E27FC236}">
                <a16:creationId xmlns:a16="http://schemas.microsoft.com/office/drawing/2014/main" id="{42A28C22-E5D6-476F-82A6-924CC3152BC5}"/>
              </a:ext>
            </a:extLst>
          </p:cNvPr>
          <p:cNvSpPr>
            <a:spLocks noGrp="1"/>
          </p:cNvSpPr>
          <p:nvPr>
            <p:ph idx="1"/>
          </p:nvPr>
        </p:nvSpPr>
        <p:spPr>
          <a:xfrm>
            <a:off x="1371600" y="1477926"/>
            <a:ext cx="9601200" cy="4389474"/>
          </a:xfrm>
        </p:spPr>
        <p:txBody>
          <a:bodyPr>
            <a:normAutofit/>
          </a:bodyPr>
          <a:lstStyle/>
          <a:p>
            <a:pPr marL="0" indent="0">
              <a:buNone/>
            </a:pPr>
            <a:r>
              <a:rPr lang="en-US" sz="3200" b="1" u="sng" dirty="0"/>
              <a:t>The Thirty Years’ War </a:t>
            </a:r>
            <a:r>
              <a:rPr lang="en-US" sz="3200" b="1" dirty="0"/>
              <a:t>(1618-1648)</a:t>
            </a:r>
            <a:endParaRPr lang="en-US" sz="3200" b="1" u="sng" dirty="0"/>
          </a:p>
          <a:p>
            <a:r>
              <a:rPr lang="en-US" sz="3200" dirty="0"/>
              <a:t>Religion, especially  the struggle between a militant Catholicism and a militant Calvinism, certainly played an import role in the outbreak of the Thirty Years’ War, often called the “last of the religious wars.” </a:t>
            </a:r>
          </a:p>
        </p:txBody>
      </p:sp>
    </p:spTree>
    <p:extLst>
      <p:ext uri="{BB962C8B-B14F-4D97-AF65-F5344CB8AC3E}">
        <p14:creationId xmlns:p14="http://schemas.microsoft.com/office/powerpoint/2010/main" val="350441798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88F411-6BE2-4BB7-A606-0C2A8DF99A35}"/>
              </a:ext>
            </a:extLst>
          </p:cNvPr>
          <p:cNvSpPr>
            <a:spLocks noGrp="1"/>
          </p:cNvSpPr>
          <p:nvPr>
            <p:ph type="title"/>
          </p:nvPr>
        </p:nvSpPr>
        <p:spPr>
          <a:xfrm>
            <a:off x="1371600" y="685800"/>
            <a:ext cx="9601200" cy="101009"/>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B8BBF932-0720-49B9-B9F2-8F882ACC29AE}"/>
              </a:ext>
            </a:extLst>
          </p:cNvPr>
          <p:cNvSpPr>
            <a:spLocks noGrp="1"/>
          </p:cNvSpPr>
          <p:nvPr>
            <p:ph idx="1"/>
          </p:nvPr>
        </p:nvSpPr>
        <p:spPr>
          <a:xfrm>
            <a:off x="1371600" y="180753"/>
            <a:ext cx="9601200" cy="6592187"/>
          </a:xfrm>
        </p:spPr>
        <p:txBody>
          <a:bodyPr>
            <a:normAutofit fontScale="92500" lnSpcReduction="20000"/>
          </a:bodyPr>
          <a:lstStyle/>
          <a:p>
            <a:pPr marL="0" indent="0" algn="ctr">
              <a:buNone/>
            </a:pPr>
            <a:r>
              <a:rPr lang="en-US" sz="3600" u="sng" dirty="0"/>
              <a:t>The Thirty Years’ War Chronology </a:t>
            </a:r>
          </a:p>
          <a:p>
            <a:r>
              <a:rPr lang="en-US" dirty="0"/>
              <a:t>The Protestant Union 1608 </a:t>
            </a:r>
          </a:p>
          <a:p>
            <a:r>
              <a:rPr lang="en-US" dirty="0"/>
              <a:t>The Catholic League 1609 </a:t>
            </a:r>
          </a:p>
          <a:p>
            <a:r>
              <a:rPr lang="en-US" dirty="0"/>
              <a:t>Election of Habsburg Archduke Ferdinand as king of Bohemia 1617 </a:t>
            </a:r>
          </a:p>
          <a:p>
            <a:r>
              <a:rPr lang="en-US" dirty="0"/>
              <a:t>Bohemian revolt against Ferdinand 1618 </a:t>
            </a:r>
          </a:p>
          <a:p>
            <a:r>
              <a:rPr lang="en-US" i="1" dirty="0"/>
              <a:t>Bohemian Phase </a:t>
            </a:r>
            <a:r>
              <a:rPr lang="en-US" dirty="0"/>
              <a:t>1618-1625 </a:t>
            </a:r>
          </a:p>
          <a:p>
            <a:r>
              <a:rPr lang="en-US" dirty="0"/>
              <a:t>Battle of White Mountain 1620 </a:t>
            </a:r>
          </a:p>
          <a:p>
            <a:r>
              <a:rPr lang="en-US" dirty="0"/>
              <a:t>Spanish conquest of Palatinate 1622 </a:t>
            </a:r>
          </a:p>
          <a:p>
            <a:r>
              <a:rPr lang="en-US" i="1" dirty="0"/>
              <a:t>Danish Phase </a:t>
            </a:r>
            <a:r>
              <a:rPr lang="en-US" dirty="0"/>
              <a:t>1625-1629 </a:t>
            </a:r>
          </a:p>
          <a:p>
            <a:r>
              <a:rPr lang="en-US" dirty="0"/>
              <a:t>Edict of Restitution 1629 </a:t>
            </a:r>
          </a:p>
          <a:p>
            <a:r>
              <a:rPr lang="en-US" i="1" dirty="0"/>
              <a:t>Swedish Phase </a:t>
            </a:r>
            <a:r>
              <a:rPr lang="en-US" dirty="0"/>
              <a:t>1630 – 1635 </a:t>
            </a:r>
          </a:p>
          <a:p>
            <a:r>
              <a:rPr lang="en-US" dirty="0"/>
              <a:t>Battle of </a:t>
            </a:r>
            <a:r>
              <a:rPr lang="en-US" dirty="0" err="1"/>
              <a:t>Lutzen</a:t>
            </a:r>
            <a:r>
              <a:rPr lang="en-US" dirty="0"/>
              <a:t> 1632 </a:t>
            </a:r>
          </a:p>
          <a:p>
            <a:r>
              <a:rPr lang="en-US" dirty="0"/>
              <a:t>Battle of </a:t>
            </a:r>
            <a:r>
              <a:rPr lang="en-US" dirty="0" err="1"/>
              <a:t>Nordlingen</a:t>
            </a:r>
            <a:r>
              <a:rPr lang="en-US" dirty="0"/>
              <a:t> 1634 </a:t>
            </a:r>
          </a:p>
          <a:p>
            <a:r>
              <a:rPr lang="en-US" i="1" dirty="0"/>
              <a:t>Franco-Swedish Phase </a:t>
            </a:r>
            <a:r>
              <a:rPr lang="en-US" dirty="0"/>
              <a:t>1635-1648 </a:t>
            </a:r>
          </a:p>
          <a:p>
            <a:r>
              <a:rPr lang="en-US" dirty="0"/>
              <a:t>Battle of </a:t>
            </a:r>
            <a:r>
              <a:rPr lang="en-US" dirty="0" err="1"/>
              <a:t>Rocroi</a:t>
            </a:r>
            <a:r>
              <a:rPr lang="en-US" dirty="0"/>
              <a:t> 1634 </a:t>
            </a:r>
          </a:p>
          <a:p>
            <a:r>
              <a:rPr lang="en-US" dirty="0"/>
              <a:t>Peace of Westphalia 1648 </a:t>
            </a:r>
          </a:p>
          <a:p>
            <a:r>
              <a:rPr lang="en-US" dirty="0"/>
              <a:t>Peace of the Pyrenees 1659 </a:t>
            </a:r>
          </a:p>
          <a:p>
            <a:endParaRPr lang="en-US" dirty="0"/>
          </a:p>
        </p:txBody>
      </p:sp>
    </p:spTree>
    <p:extLst>
      <p:ext uri="{BB962C8B-B14F-4D97-AF65-F5344CB8AC3E}">
        <p14:creationId xmlns:p14="http://schemas.microsoft.com/office/powerpoint/2010/main" val="341826605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AF104B-798C-4F8B-8030-7ED8FD0646B0}"/>
              </a:ext>
            </a:extLst>
          </p:cNvPr>
          <p:cNvSpPr>
            <a:spLocks noGrp="1"/>
          </p:cNvSpPr>
          <p:nvPr>
            <p:ph type="title"/>
          </p:nvPr>
        </p:nvSpPr>
        <p:spPr>
          <a:xfrm>
            <a:off x="1371600" y="685800"/>
            <a:ext cx="9601200" cy="30480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E8683E03-6395-4150-8D1F-8518BB38236F}"/>
              </a:ext>
            </a:extLst>
          </p:cNvPr>
          <p:cNvSpPr>
            <a:spLocks noGrp="1"/>
          </p:cNvSpPr>
          <p:nvPr>
            <p:ph idx="1"/>
          </p:nvPr>
        </p:nvSpPr>
        <p:spPr/>
        <p:txBody>
          <a:bodyPr>
            <a:normAutofit/>
          </a:bodyPr>
          <a:lstStyle/>
          <a:p>
            <a:r>
              <a:rPr lang="en-US" sz="3200" dirty="0"/>
              <a:t>As the war progressed, however, it became increasingly clear that secular, dynastic-nationalist considerations were far more important. </a:t>
            </a:r>
          </a:p>
        </p:txBody>
      </p:sp>
    </p:spTree>
    <p:extLst>
      <p:ext uri="{BB962C8B-B14F-4D97-AF65-F5344CB8AC3E}">
        <p14:creationId xmlns:p14="http://schemas.microsoft.com/office/powerpoint/2010/main" val="213364412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8DB0AA-4C04-45DB-A986-2718B90D344C}"/>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33AABA84-308A-4C69-8332-54858C07A9C1}"/>
              </a:ext>
            </a:extLst>
          </p:cNvPr>
          <p:cNvSpPr>
            <a:spLocks noGrp="1"/>
          </p:cNvSpPr>
          <p:nvPr>
            <p:ph idx="1"/>
          </p:nvPr>
        </p:nvSpPr>
        <p:spPr>
          <a:xfrm>
            <a:off x="1371600" y="1594884"/>
            <a:ext cx="9601200" cy="4272516"/>
          </a:xfrm>
        </p:spPr>
        <p:txBody>
          <a:bodyPr>
            <a:normAutofit/>
          </a:bodyPr>
          <a:lstStyle/>
          <a:p>
            <a:r>
              <a:rPr lang="en-US" sz="2800" dirty="0"/>
              <a:t>Although much of the fighting in the Thirty Years’ War took place in the Germanic lands of the Holy Roman Empire, the war became a Europe-wide struggle. </a:t>
            </a:r>
          </a:p>
          <a:p>
            <a:endParaRPr lang="en-US" sz="2800" dirty="0"/>
          </a:p>
          <a:p>
            <a:r>
              <a:rPr lang="en-US" sz="2800" dirty="0"/>
              <a:t>Some historians view it as part of a larger conflict between the Bourbon Dynasty of France and the Habsburg dynasties of Spain and the Holy Roman Empire for European leadership and date it from 1609 to 1659. </a:t>
            </a:r>
          </a:p>
        </p:txBody>
      </p:sp>
    </p:spTree>
    <p:extLst>
      <p:ext uri="{BB962C8B-B14F-4D97-AF65-F5344CB8AC3E}">
        <p14:creationId xmlns:p14="http://schemas.microsoft.com/office/powerpoint/2010/main" val="8178142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361BB2-6078-4381-BE72-8A883D22177A}"/>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F977196F-EA9E-417B-AC79-DEC3AE837F17}"/>
              </a:ext>
            </a:extLst>
          </p:cNvPr>
          <p:cNvSpPr>
            <a:spLocks noGrp="1"/>
          </p:cNvSpPr>
          <p:nvPr>
            <p:ph idx="1"/>
          </p:nvPr>
        </p:nvSpPr>
        <p:spPr/>
        <p:txBody>
          <a:bodyPr>
            <a:normAutofit/>
          </a:bodyPr>
          <a:lstStyle/>
          <a:p>
            <a:r>
              <a:rPr lang="en-US" sz="2800" dirty="0"/>
              <a:t>The Peace of Augsburg in 1555 had brought and end to the religious warfare between German Catholics and Lutherans. </a:t>
            </a:r>
          </a:p>
          <a:p>
            <a:endParaRPr lang="en-US" sz="2800" dirty="0"/>
          </a:p>
          <a:p>
            <a:r>
              <a:rPr lang="en-US" sz="2800" dirty="0"/>
              <a:t>Although the treaty had not recognized the rights of Calvinists, a number of German states had adopted Calvinism as their state church. </a:t>
            </a:r>
          </a:p>
        </p:txBody>
      </p:sp>
    </p:spTree>
    <p:extLst>
      <p:ext uri="{BB962C8B-B14F-4D97-AF65-F5344CB8AC3E}">
        <p14:creationId xmlns:p14="http://schemas.microsoft.com/office/powerpoint/2010/main" val="9145228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27DC0A-75E6-4496-8424-F1276F37B98E}"/>
              </a:ext>
            </a:extLst>
          </p:cNvPr>
          <p:cNvSpPr>
            <a:spLocks noGrp="1"/>
          </p:cNvSpPr>
          <p:nvPr>
            <p:ph type="title"/>
          </p:nvPr>
        </p:nvSpPr>
        <p:spPr/>
        <p:txBody>
          <a:bodyPr/>
          <a:lstStyle/>
          <a:p>
            <a:r>
              <a:rPr lang="en-US" dirty="0"/>
              <a:t>Chapter Outline  </a:t>
            </a:r>
          </a:p>
        </p:txBody>
      </p:sp>
      <p:sp>
        <p:nvSpPr>
          <p:cNvPr id="3" name="Content Placeholder 2">
            <a:extLst>
              <a:ext uri="{FF2B5EF4-FFF2-40B4-BE49-F238E27FC236}">
                <a16:creationId xmlns:a16="http://schemas.microsoft.com/office/drawing/2014/main" id="{70628382-0BD5-4CBB-8BFA-9756BDD69287}"/>
              </a:ext>
            </a:extLst>
          </p:cNvPr>
          <p:cNvSpPr>
            <a:spLocks noGrp="1"/>
          </p:cNvSpPr>
          <p:nvPr>
            <p:ph idx="1"/>
          </p:nvPr>
        </p:nvSpPr>
        <p:spPr/>
        <p:txBody>
          <a:bodyPr/>
          <a:lstStyle/>
          <a:p>
            <a:r>
              <a:rPr lang="en-US" dirty="0"/>
              <a:t>Social Crises, War, and Rebellions </a:t>
            </a:r>
          </a:p>
          <a:p>
            <a:r>
              <a:rPr lang="en-US" dirty="0"/>
              <a:t>The Practice of Absolutism: Western Europe </a:t>
            </a:r>
          </a:p>
          <a:p>
            <a:r>
              <a:rPr lang="en-US" dirty="0"/>
              <a:t>Absolutism in Central, Eastern, and Northern Europe </a:t>
            </a:r>
          </a:p>
          <a:p>
            <a:r>
              <a:rPr lang="en-US" dirty="0"/>
              <a:t>Limited Monarchy and Republics </a:t>
            </a:r>
          </a:p>
          <a:p>
            <a:r>
              <a:rPr lang="en-US" dirty="0"/>
              <a:t>The Flourishing of European Culture </a:t>
            </a:r>
          </a:p>
          <a:p>
            <a:r>
              <a:rPr lang="en-US" dirty="0"/>
              <a:t>Conclusion </a:t>
            </a:r>
          </a:p>
        </p:txBody>
      </p:sp>
    </p:spTree>
    <p:extLst>
      <p:ext uri="{BB962C8B-B14F-4D97-AF65-F5344CB8AC3E}">
        <p14:creationId xmlns:p14="http://schemas.microsoft.com/office/powerpoint/2010/main" val="76541831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9AB95B-FB7C-4FB9-B3F8-9000A4C185BE}"/>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37D3640-DA10-4E65-91E2-A7D6625ACE42}"/>
              </a:ext>
            </a:extLst>
          </p:cNvPr>
          <p:cNvSpPr>
            <a:spLocks noGrp="1"/>
          </p:cNvSpPr>
          <p:nvPr>
            <p:ph idx="1"/>
          </p:nvPr>
        </p:nvSpPr>
        <p:spPr/>
        <p:txBody>
          <a:bodyPr>
            <a:normAutofit/>
          </a:bodyPr>
          <a:lstStyle/>
          <a:p>
            <a:r>
              <a:rPr lang="en-US" sz="2800" dirty="0"/>
              <a:t>The Calvinist ruler of the Palatinate, the Elector Palatine Frederick IV, assumed the leadership in forming a league of German Protestant states called the Protestant Union. </a:t>
            </a:r>
          </a:p>
        </p:txBody>
      </p:sp>
    </p:spTree>
    <p:extLst>
      <p:ext uri="{BB962C8B-B14F-4D97-AF65-F5344CB8AC3E}">
        <p14:creationId xmlns:p14="http://schemas.microsoft.com/office/powerpoint/2010/main" val="135419793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CA63BB-5520-4E57-A82D-3C8CFE2E930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88F4EEB1-5E99-4CE7-9C6C-64B6A93137BF}"/>
              </a:ext>
            </a:extLst>
          </p:cNvPr>
          <p:cNvSpPr>
            <a:spLocks noGrp="1"/>
          </p:cNvSpPr>
          <p:nvPr>
            <p:ph idx="1"/>
          </p:nvPr>
        </p:nvSpPr>
        <p:spPr/>
        <p:txBody>
          <a:bodyPr>
            <a:normAutofit/>
          </a:bodyPr>
          <a:lstStyle/>
          <a:p>
            <a:r>
              <a:rPr lang="en-US" sz="2800" dirty="0"/>
              <a:t>A Catholic League of German states was organized by Duke Maximilian of the south German state of Bavaria. </a:t>
            </a:r>
          </a:p>
          <a:p>
            <a:endParaRPr lang="en-US" sz="2800" dirty="0"/>
          </a:p>
          <a:p>
            <a:r>
              <a:rPr lang="en-US" sz="2800" dirty="0"/>
              <a:t>By 1609, then, Germany was dividing into two armed camps in anticipation of religious war. </a:t>
            </a:r>
          </a:p>
        </p:txBody>
      </p:sp>
    </p:spTree>
    <p:extLst>
      <p:ext uri="{BB962C8B-B14F-4D97-AF65-F5344CB8AC3E}">
        <p14:creationId xmlns:p14="http://schemas.microsoft.com/office/powerpoint/2010/main" val="97003400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673CAC-B257-4361-9918-042DE700B4F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34A5FA52-9C38-4EF2-8D57-AE2561829C6F}"/>
              </a:ext>
            </a:extLst>
          </p:cNvPr>
          <p:cNvSpPr>
            <a:spLocks noGrp="1"/>
          </p:cNvSpPr>
          <p:nvPr>
            <p:ph idx="1"/>
          </p:nvPr>
        </p:nvSpPr>
        <p:spPr/>
        <p:txBody>
          <a:bodyPr>
            <a:normAutofit/>
          </a:bodyPr>
          <a:lstStyle/>
          <a:p>
            <a:r>
              <a:rPr lang="en-US" sz="2800" dirty="0"/>
              <a:t>The religious division was exacerbated by a constitutional issue: </a:t>
            </a:r>
          </a:p>
          <a:p>
            <a:endParaRPr lang="en-US" sz="2800" dirty="0"/>
          </a:p>
          <a:p>
            <a:pPr lvl="1"/>
            <a:r>
              <a:rPr lang="en-US" sz="2800" i="0" dirty="0"/>
              <a:t>The desire of the Habsburg emperors to consolidate their authority in the Holy Roman Empire was resisted by the princes who fought for their “German liberties,” their constitutional rights and prerogatives as individual rulers. </a:t>
            </a:r>
          </a:p>
        </p:txBody>
      </p:sp>
    </p:spTree>
    <p:extLst>
      <p:ext uri="{BB962C8B-B14F-4D97-AF65-F5344CB8AC3E}">
        <p14:creationId xmlns:p14="http://schemas.microsoft.com/office/powerpoint/2010/main" val="265929461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2B3BBB-227D-4F44-8528-C03DFCBC7C56}"/>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E79DFA34-351D-4E5A-B426-6A343428AB7D}"/>
              </a:ext>
            </a:extLst>
          </p:cNvPr>
          <p:cNvSpPr>
            <a:spLocks noGrp="1"/>
          </p:cNvSpPr>
          <p:nvPr>
            <p:ph idx="1"/>
          </p:nvPr>
        </p:nvSpPr>
        <p:spPr/>
        <p:txBody>
          <a:bodyPr>
            <a:normAutofit/>
          </a:bodyPr>
          <a:lstStyle/>
          <a:p>
            <a:r>
              <a:rPr lang="en-US" sz="2800" dirty="0"/>
              <a:t>The Habsburg emperors looked to Spain (ruled by another branch of the Habsburgs) for assistance while the princes turned to the enemies of Spain, especially France, for help against the emperors. </a:t>
            </a:r>
          </a:p>
        </p:txBody>
      </p:sp>
    </p:spTree>
    <p:extLst>
      <p:ext uri="{BB962C8B-B14F-4D97-AF65-F5344CB8AC3E}">
        <p14:creationId xmlns:p14="http://schemas.microsoft.com/office/powerpoint/2010/main" val="78364916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1D7976-A283-475A-B56B-23FAABD4543C}"/>
              </a:ext>
            </a:extLst>
          </p:cNvPr>
          <p:cNvSpPr>
            <a:spLocks noGrp="1"/>
          </p:cNvSpPr>
          <p:nvPr>
            <p:ph type="title"/>
          </p:nvPr>
        </p:nvSpPr>
        <p:spPr>
          <a:xfrm>
            <a:off x="1371600" y="685800"/>
            <a:ext cx="9601200" cy="30480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7C763B2-D8F6-417C-8B65-5B89FA07A33F}"/>
              </a:ext>
            </a:extLst>
          </p:cNvPr>
          <p:cNvSpPr>
            <a:spLocks noGrp="1"/>
          </p:cNvSpPr>
          <p:nvPr>
            <p:ph idx="1"/>
          </p:nvPr>
        </p:nvSpPr>
        <p:spPr>
          <a:xfrm>
            <a:off x="1371600" y="1531088"/>
            <a:ext cx="9601200" cy="4336312"/>
          </a:xfrm>
        </p:spPr>
        <p:txBody>
          <a:bodyPr/>
          <a:lstStyle/>
          <a:p>
            <a:pPr marL="0" indent="0">
              <a:buNone/>
            </a:pPr>
            <a:r>
              <a:rPr lang="en-US" sz="3200" u="sng" dirty="0"/>
              <a:t>Four major phases of the Thirty Years’ War </a:t>
            </a:r>
          </a:p>
          <a:p>
            <a:pPr marL="0" indent="0">
              <a:buNone/>
            </a:pPr>
            <a:endParaRPr lang="en-US" sz="3200" u="sng" dirty="0"/>
          </a:p>
          <a:p>
            <a:r>
              <a:rPr lang="en-US" sz="3200" dirty="0"/>
              <a:t>Bohemian Phase (1618-1625)</a:t>
            </a:r>
          </a:p>
          <a:p>
            <a:r>
              <a:rPr lang="en-US" sz="3200" dirty="0"/>
              <a:t>Danish Phase (1625 – 1629) </a:t>
            </a:r>
          </a:p>
          <a:p>
            <a:r>
              <a:rPr lang="en-US" sz="3200" dirty="0"/>
              <a:t>The Swedish Phase (1630-1635) </a:t>
            </a:r>
          </a:p>
          <a:p>
            <a:r>
              <a:rPr lang="en-US" sz="3200" dirty="0"/>
              <a:t>The Franco-Swedish Phase (1635- 1648)  </a:t>
            </a:r>
          </a:p>
          <a:p>
            <a:endParaRPr lang="en-US" dirty="0"/>
          </a:p>
        </p:txBody>
      </p:sp>
    </p:spTree>
    <p:extLst>
      <p:ext uri="{BB962C8B-B14F-4D97-AF65-F5344CB8AC3E}">
        <p14:creationId xmlns:p14="http://schemas.microsoft.com/office/powerpoint/2010/main" val="124198098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B9FBF4-68F1-4906-95B6-97B7A5E881CD}"/>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1C816E0A-CF3A-47BF-9C90-8C5CFF82A623}"/>
              </a:ext>
            </a:extLst>
          </p:cNvPr>
          <p:cNvSpPr>
            <a:spLocks noGrp="1"/>
          </p:cNvSpPr>
          <p:nvPr>
            <p:ph idx="1"/>
          </p:nvPr>
        </p:nvSpPr>
        <p:spPr>
          <a:xfrm>
            <a:off x="1371600" y="935665"/>
            <a:ext cx="9601200" cy="4931735"/>
          </a:xfrm>
        </p:spPr>
        <p:txBody>
          <a:bodyPr>
            <a:normAutofit fontScale="92500"/>
          </a:bodyPr>
          <a:lstStyle/>
          <a:p>
            <a:pPr marL="0" indent="0">
              <a:buNone/>
            </a:pPr>
            <a:r>
              <a:rPr lang="en-US" sz="3200" b="1" u="sng" dirty="0"/>
              <a:t>The Bohemian Phase </a:t>
            </a:r>
          </a:p>
          <a:p>
            <a:r>
              <a:rPr lang="en-US" sz="2800" dirty="0"/>
              <a:t>Bohemian Estates (Primarily the nobles) accepted the Habsburg Archduke Ferdinand as their king but soon found themselves unhappy with their choice. </a:t>
            </a:r>
          </a:p>
          <a:p>
            <a:r>
              <a:rPr lang="en-US" sz="2800" dirty="0"/>
              <a:t>Many nobles were Calvinists.</a:t>
            </a:r>
          </a:p>
          <a:p>
            <a:r>
              <a:rPr lang="en-US" sz="2800" dirty="0"/>
              <a:t>Ferdinand was a devout Catholic who began a process of re-Catholicizing Bohemia and strengthening royal power. </a:t>
            </a:r>
          </a:p>
          <a:p>
            <a:r>
              <a:rPr lang="en-US" sz="2800" dirty="0"/>
              <a:t>Protestant nobles rebelled against Ferdinand in May 1618 and proclaimed their resistance by throwing two of the Habsburg governors and a secretary out of the window of the royal castle in Prague, the seat of the Bohemian government. </a:t>
            </a:r>
          </a:p>
        </p:txBody>
      </p:sp>
    </p:spTree>
    <p:extLst>
      <p:ext uri="{BB962C8B-B14F-4D97-AF65-F5344CB8AC3E}">
        <p14:creationId xmlns:p14="http://schemas.microsoft.com/office/powerpoint/2010/main" val="277934891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C9DDDE-93B7-45AA-8712-F063BF99045F}"/>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4913E3AA-0D64-4DA6-BC7C-099F69771FD8}"/>
              </a:ext>
            </a:extLst>
          </p:cNvPr>
          <p:cNvSpPr>
            <a:spLocks noGrp="1"/>
          </p:cNvSpPr>
          <p:nvPr>
            <p:ph idx="1"/>
          </p:nvPr>
        </p:nvSpPr>
        <p:spPr/>
        <p:txBody>
          <a:bodyPr/>
          <a:lstStyle/>
          <a:p>
            <a:r>
              <a:rPr lang="en-US" sz="3200" dirty="0"/>
              <a:t>The Catholic side claimed that their seemingly miraculous escape from death in the 70-foot fall from the castle was due to the intercession of the Virgin Mary, while Protestants pointed out that they fell into a manure pile. </a:t>
            </a:r>
          </a:p>
          <a:p>
            <a:endParaRPr lang="en-US" dirty="0"/>
          </a:p>
          <a:p>
            <a:endParaRPr lang="en-US" dirty="0"/>
          </a:p>
        </p:txBody>
      </p:sp>
    </p:spTree>
    <p:extLst>
      <p:ext uri="{BB962C8B-B14F-4D97-AF65-F5344CB8AC3E}">
        <p14:creationId xmlns:p14="http://schemas.microsoft.com/office/powerpoint/2010/main" val="269322526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097BC6-6689-4C8C-8F30-10484C9EB49C}"/>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28379AA2-D8FA-4399-847F-461A91C7271D}"/>
              </a:ext>
            </a:extLst>
          </p:cNvPr>
          <p:cNvSpPr>
            <a:spLocks noGrp="1"/>
          </p:cNvSpPr>
          <p:nvPr>
            <p:ph idx="1"/>
          </p:nvPr>
        </p:nvSpPr>
        <p:spPr/>
        <p:txBody>
          <a:bodyPr>
            <a:normAutofit/>
          </a:bodyPr>
          <a:lstStyle/>
          <a:p>
            <a:r>
              <a:rPr lang="en-US" sz="2800" dirty="0"/>
              <a:t>Bohemian rebels now seized control of Bohemia, deposed Ferdinand, and elected as his replacement the Protestant ruler of the Palatinate, Elector Frederick V, who was also head of the Protestant Union. </a:t>
            </a:r>
          </a:p>
          <a:p>
            <a:endParaRPr lang="en-US" sz="2800" dirty="0"/>
          </a:p>
          <a:p>
            <a:r>
              <a:rPr lang="en-US" sz="2800" dirty="0"/>
              <a:t>Ferdinand, who in the meantime had been elected Holy Roman Emperor, refused to accept his </a:t>
            </a:r>
            <a:r>
              <a:rPr lang="en-US" sz="2800" dirty="0" err="1"/>
              <a:t>desposition</a:t>
            </a:r>
            <a:r>
              <a:rPr lang="en-US" sz="2800" dirty="0"/>
              <a:t>. </a:t>
            </a:r>
          </a:p>
        </p:txBody>
      </p:sp>
    </p:spTree>
    <p:extLst>
      <p:ext uri="{BB962C8B-B14F-4D97-AF65-F5344CB8AC3E}">
        <p14:creationId xmlns:p14="http://schemas.microsoft.com/office/powerpoint/2010/main" val="242170602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857A99-92AA-4855-A3D3-12852506D4DF}"/>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36B78D4-A933-4A1F-B178-955B7216AD89}"/>
              </a:ext>
            </a:extLst>
          </p:cNvPr>
          <p:cNvSpPr>
            <a:spLocks noGrp="1"/>
          </p:cNvSpPr>
          <p:nvPr>
            <p:ph idx="1"/>
          </p:nvPr>
        </p:nvSpPr>
        <p:spPr/>
        <p:txBody>
          <a:bodyPr>
            <a:normAutofit/>
          </a:bodyPr>
          <a:lstStyle/>
          <a:p>
            <a:r>
              <a:rPr lang="en-US" sz="2800" dirty="0"/>
              <a:t>Aided by the imposing forces of Maximilian of Bavaria and the Catholic League, the imperial forces defeated Frederick and the Bohemian nobles at the Battle of White Mountain outside Prague on November 8</a:t>
            </a:r>
            <a:r>
              <a:rPr lang="en-US" sz="2800" baseline="30000" dirty="0"/>
              <a:t>th</a:t>
            </a:r>
            <a:r>
              <a:rPr lang="en-US" sz="2800" dirty="0"/>
              <a:t>, 1620. </a:t>
            </a:r>
          </a:p>
        </p:txBody>
      </p:sp>
    </p:spTree>
    <p:extLst>
      <p:ext uri="{BB962C8B-B14F-4D97-AF65-F5344CB8AC3E}">
        <p14:creationId xmlns:p14="http://schemas.microsoft.com/office/powerpoint/2010/main" val="62570470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537F94-5BD3-4EE5-B1F0-DA772CFD505D}"/>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1055D669-F270-44A3-B458-D5571F11D599}"/>
              </a:ext>
            </a:extLst>
          </p:cNvPr>
          <p:cNvSpPr>
            <a:spLocks noGrp="1"/>
          </p:cNvSpPr>
          <p:nvPr>
            <p:ph idx="1"/>
          </p:nvPr>
        </p:nvSpPr>
        <p:spPr/>
        <p:txBody>
          <a:bodyPr>
            <a:noAutofit/>
          </a:bodyPr>
          <a:lstStyle/>
          <a:p>
            <a:r>
              <a:rPr lang="en-US" sz="2800" dirty="0"/>
              <a:t>Spanish troops took advantage of Frederick’s predicament by invading the Palatinate and conquering it by the end of 1622. </a:t>
            </a:r>
          </a:p>
          <a:p>
            <a:endParaRPr lang="en-US" sz="2800" dirty="0"/>
          </a:p>
          <a:p>
            <a:r>
              <a:rPr lang="en-US" sz="2800" dirty="0"/>
              <a:t>The unfortunate Frederick, who had lost two crowns- Bohemia and the Palatinate- fled into exile in Holland. </a:t>
            </a:r>
          </a:p>
          <a:p>
            <a:r>
              <a:rPr lang="en-US" sz="2800" dirty="0"/>
              <a:t>The Spanish took control of the western part of the Palatinate (to gain the access route from Italy to the Netherlands that they had wanted). </a:t>
            </a:r>
          </a:p>
        </p:txBody>
      </p:sp>
    </p:spTree>
    <p:extLst>
      <p:ext uri="{BB962C8B-B14F-4D97-AF65-F5344CB8AC3E}">
        <p14:creationId xmlns:p14="http://schemas.microsoft.com/office/powerpoint/2010/main" val="35373116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4E9968-7F36-40BE-9C3A-8209B148DD31}"/>
              </a:ext>
            </a:extLst>
          </p:cNvPr>
          <p:cNvSpPr>
            <a:spLocks noGrp="1"/>
          </p:cNvSpPr>
          <p:nvPr>
            <p:ph type="title"/>
          </p:nvPr>
        </p:nvSpPr>
        <p:spPr/>
        <p:txBody>
          <a:bodyPr/>
          <a:lstStyle/>
          <a:p>
            <a:r>
              <a:rPr lang="en-US" dirty="0"/>
              <a:t>Focus Questions </a:t>
            </a:r>
          </a:p>
        </p:txBody>
      </p:sp>
      <p:sp>
        <p:nvSpPr>
          <p:cNvPr id="3" name="Content Placeholder 2">
            <a:extLst>
              <a:ext uri="{FF2B5EF4-FFF2-40B4-BE49-F238E27FC236}">
                <a16:creationId xmlns:a16="http://schemas.microsoft.com/office/drawing/2014/main" id="{559D2130-BF9B-425F-A92C-C7521908BD81}"/>
              </a:ext>
            </a:extLst>
          </p:cNvPr>
          <p:cNvSpPr>
            <a:spLocks noGrp="1"/>
          </p:cNvSpPr>
          <p:nvPr>
            <p:ph idx="1"/>
          </p:nvPr>
        </p:nvSpPr>
        <p:spPr>
          <a:xfrm>
            <a:off x="1371600" y="1392865"/>
            <a:ext cx="10820400" cy="5465135"/>
          </a:xfrm>
        </p:spPr>
        <p:txBody>
          <a:bodyPr/>
          <a:lstStyle/>
          <a:p>
            <a:r>
              <a:rPr lang="en-US" dirty="0"/>
              <a:t>What economic, social, and political crises did Europe experience in the first half of the seventeenth century? </a:t>
            </a:r>
          </a:p>
          <a:p>
            <a:r>
              <a:rPr lang="en-US" dirty="0"/>
              <a:t>What theories of government were proposed by Jacques Bossuet, Thomas Hobbes, and John Locke, and how did their respective theories reflect concerns and problems of the seventeenth century? </a:t>
            </a:r>
          </a:p>
          <a:p>
            <a:r>
              <a:rPr lang="en-US" dirty="0"/>
              <a:t>What was absolutism in theory, and how did its actual practice in France reflect or differ from the theory? </a:t>
            </a:r>
          </a:p>
          <a:p>
            <a:r>
              <a:rPr lang="en-US" dirty="0"/>
              <a:t>What developments enabled Brandenburg-Prussia, Austria, and Russia to emerge as major powers in the seventeenth century? </a:t>
            </a:r>
          </a:p>
          <a:p>
            <a:r>
              <a:rPr lang="en-US" dirty="0"/>
              <a:t>What were the main issues in the struggle between king and Parliament in seventeenth-century England, and how were they resolved? </a:t>
            </a:r>
          </a:p>
          <a:p>
            <a:r>
              <a:rPr lang="en-US" dirty="0"/>
              <a:t>How did the artistic and literary achievements of this era reflect the political and economic developments of the period? </a:t>
            </a:r>
          </a:p>
        </p:txBody>
      </p:sp>
    </p:spTree>
    <p:extLst>
      <p:ext uri="{BB962C8B-B14F-4D97-AF65-F5344CB8AC3E}">
        <p14:creationId xmlns:p14="http://schemas.microsoft.com/office/powerpoint/2010/main" val="294642948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50DD34-25BF-4B7D-8E18-2E0CB584096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3F639CF2-A4D1-4941-8BD0-0DB0FB1B4BE9}"/>
              </a:ext>
            </a:extLst>
          </p:cNvPr>
          <p:cNvSpPr>
            <a:spLocks noGrp="1"/>
          </p:cNvSpPr>
          <p:nvPr>
            <p:ph idx="1"/>
          </p:nvPr>
        </p:nvSpPr>
        <p:spPr/>
        <p:txBody>
          <a:bodyPr>
            <a:normAutofit/>
          </a:bodyPr>
          <a:lstStyle/>
          <a:p>
            <a:r>
              <a:rPr lang="en-US" sz="2400" dirty="0"/>
              <a:t>Duke Maximilian of Bavaria took the rest of the territory. </a:t>
            </a:r>
          </a:p>
          <a:p>
            <a:r>
              <a:rPr lang="en-US" sz="2400" dirty="0"/>
              <a:t>Reestablished as king of Bohemia, Emperor Ferdinand declared Bohemia a hereditary Habsburg possession, confiscated the land of the Protestant nobles, and established Catholicism as the sole religion. </a:t>
            </a:r>
          </a:p>
          <a:p>
            <a:endParaRPr lang="en-US" sz="2400" dirty="0"/>
          </a:p>
          <a:p>
            <a:r>
              <a:rPr lang="en-US" sz="2400" dirty="0"/>
              <a:t>The Spanish renewed their attack on the Dutch, and the forces of Catholicism seemed on the road to victory. </a:t>
            </a:r>
          </a:p>
        </p:txBody>
      </p:sp>
    </p:spTree>
    <p:extLst>
      <p:ext uri="{BB962C8B-B14F-4D97-AF65-F5344CB8AC3E}">
        <p14:creationId xmlns:p14="http://schemas.microsoft.com/office/powerpoint/2010/main" val="180604616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BD5500-30D1-4D1B-9787-862FB3E08DBA}"/>
              </a:ext>
            </a:extLst>
          </p:cNvPr>
          <p:cNvSpPr>
            <a:spLocks noGrp="1"/>
          </p:cNvSpPr>
          <p:nvPr>
            <p:ph type="title"/>
          </p:nvPr>
        </p:nvSpPr>
        <p:spPr>
          <a:xfrm>
            <a:off x="1371600" y="685800"/>
            <a:ext cx="9601200" cy="217967"/>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0B546B26-93E8-473C-B307-7BE4FC616C64}"/>
              </a:ext>
            </a:extLst>
          </p:cNvPr>
          <p:cNvSpPr>
            <a:spLocks noGrp="1"/>
          </p:cNvSpPr>
          <p:nvPr>
            <p:ph idx="1"/>
          </p:nvPr>
        </p:nvSpPr>
        <p:spPr>
          <a:xfrm>
            <a:off x="1371600" y="1180214"/>
            <a:ext cx="9601200" cy="4687186"/>
          </a:xfrm>
        </p:spPr>
        <p:txBody>
          <a:bodyPr/>
          <a:lstStyle/>
          <a:p>
            <a:pPr marL="0" indent="0">
              <a:buNone/>
            </a:pPr>
            <a:r>
              <a:rPr lang="en-US" sz="3200" u="sng" dirty="0"/>
              <a:t>The Danish Phase</a:t>
            </a:r>
          </a:p>
          <a:p>
            <a:r>
              <a:rPr lang="en-US" sz="2800" dirty="0"/>
              <a:t>Began when King Christian IV of Denmark (1588-1648), a Lutheran, interviewed on behalf of the Protestant cause by leading an army into northern Germany.  </a:t>
            </a:r>
          </a:p>
          <a:p>
            <a:endParaRPr lang="en-US" sz="2800" dirty="0"/>
          </a:p>
          <a:p>
            <a:r>
              <a:rPr lang="en-US" sz="2800" dirty="0"/>
              <a:t>The imperial forces were now led by a brilliant and enigmatic commander, Albrecht von Wallenstein, a Bohemian nobleman who had taken advantage of Ferdinand’s victory to become the country’s wealthiest landowner. </a:t>
            </a:r>
          </a:p>
        </p:txBody>
      </p:sp>
    </p:spTree>
    <p:extLst>
      <p:ext uri="{BB962C8B-B14F-4D97-AF65-F5344CB8AC3E}">
        <p14:creationId xmlns:p14="http://schemas.microsoft.com/office/powerpoint/2010/main" val="361642192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34A6F8-AED5-4D09-B35F-5CC9EC2746FE}"/>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8EE5CF01-872D-4952-9FE1-D38A37FEC4DB}"/>
              </a:ext>
            </a:extLst>
          </p:cNvPr>
          <p:cNvSpPr>
            <a:spLocks noGrp="1"/>
          </p:cNvSpPr>
          <p:nvPr>
            <p:ph idx="1"/>
          </p:nvPr>
        </p:nvSpPr>
        <p:spPr/>
        <p:txBody>
          <a:bodyPr>
            <a:normAutofit/>
          </a:bodyPr>
          <a:lstStyle/>
          <a:p>
            <a:r>
              <a:rPr lang="en-US" sz="2800" dirty="0"/>
              <a:t>Wallenstein marched the imperial army north, utterly defeated the Danes, and occupied parts of northern Germany, including the Baltic ports of Hamburg, Lubeck, and Bremen. </a:t>
            </a:r>
          </a:p>
          <a:p>
            <a:endParaRPr lang="en-US" sz="2800" dirty="0"/>
          </a:p>
          <a:p>
            <a:r>
              <a:rPr lang="en-US" sz="2800" dirty="0"/>
              <a:t>Christian IV’s total defeat meant the end of Danish supremacy in the Baltic. </a:t>
            </a:r>
          </a:p>
        </p:txBody>
      </p:sp>
    </p:spTree>
    <p:extLst>
      <p:ext uri="{BB962C8B-B14F-4D97-AF65-F5344CB8AC3E}">
        <p14:creationId xmlns:p14="http://schemas.microsoft.com/office/powerpoint/2010/main" val="368370400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3C6240-96F3-4F99-9A73-54383A297DEE}"/>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2BC69920-6367-4383-B12D-D2E654BBC4A9}"/>
              </a:ext>
            </a:extLst>
          </p:cNvPr>
          <p:cNvSpPr>
            <a:spLocks noGrp="1"/>
          </p:cNvSpPr>
          <p:nvPr>
            <p:ph idx="1"/>
          </p:nvPr>
        </p:nvSpPr>
        <p:spPr/>
        <p:txBody>
          <a:bodyPr/>
          <a:lstStyle/>
          <a:p>
            <a:r>
              <a:rPr lang="en-US" sz="2800" dirty="0"/>
              <a:t>After the success of the imperial armies, Emperor Ferdinand II was as the height of his power and took this opportunity to issue the Edict of Restitution in March 1629. </a:t>
            </a:r>
          </a:p>
          <a:p>
            <a:pPr lvl="1"/>
            <a:r>
              <a:rPr lang="en-US" sz="2800" dirty="0"/>
              <a:t>Prohibited Calvinist worship and restored to the Catholic Church all property taken by Protestant princes or cities during the past seventy-five years.  </a:t>
            </a:r>
          </a:p>
          <a:p>
            <a:endParaRPr lang="en-US" dirty="0"/>
          </a:p>
        </p:txBody>
      </p:sp>
    </p:spTree>
    <p:extLst>
      <p:ext uri="{BB962C8B-B14F-4D97-AF65-F5344CB8AC3E}">
        <p14:creationId xmlns:p14="http://schemas.microsoft.com/office/powerpoint/2010/main" val="348726608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BAC1DD-5B8B-49DA-AC41-D3775C74FC49}"/>
              </a:ext>
            </a:extLst>
          </p:cNvPr>
          <p:cNvSpPr>
            <a:spLocks noGrp="1"/>
          </p:cNvSpPr>
          <p:nvPr>
            <p:ph type="title"/>
          </p:nvPr>
        </p:nvSpPr>
        <p:spPr>
          <a:xfrm>
            <a:off x="1371600" y="685800"/>
            <a:ext cx="9601200" cy="30480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FBEAB1B1-E7F0-4E4B-BE45-6C33902BE1BB}"/>
              </a:ext>
            </a:extLst>
          </p:cNvPr>
          <p:cNvSpPr>
            <a:spLocks noGrp="1"/>
          </p:cNvSpPr>
          <p:nvPr>
            <p:ph idx="1"/>
          </p:nvPr>
        </p:nvSpPr>
        <p:spPr>
          <a:xfrm>
            <a:off x="1371600" y="1222744"/>
            <a:ext cx="9601200" cy="4644656"/>
          </a:xfrm>
        </p:spPr>
        <p:txBody>
          <a:bodyPr>
            <a:noAutofit/>
          </a:bodyPr>
          <a:lstStyle/>
          <a:p>
            <a:pPr marL="0" indent="0">
              <a:buNone/>
            </a:pPr>
            <a:r>
              <a:rPr lang="en-US" sz="3600" u="sng" dirty="0"/>
              <a:t>The Swedish Phase </a:t>
            </a:r>
          </a:p>
          <a:p>
            <a:r>
              <a:rPr lang="en-US" sz="3200" dirty="0"/>
              <a:t>Marked the entry of Gustavus Adolphus, king of Sweden (1611-1635), into the war.  </a:t>
            </a:r>
          </a:p>
          <a:p>
            <a:r>
              <a:rPr lang="en-US" sz="3200" dirty="0"/>
              <a:t>He was responsible for reviving Sweden and making it into a great Baltic power. </a:t>
            </a:r>
          </a:p>
          <a:p>
            <a:r>
              <a:rPr lang="en-US" sz="3200" dirty="0"/>
              <a:t>A military genius, he brought a disciplined and well-equipped Swedish army to northern Germany. He was also a devout Lutheran who felt compelled to aid his coreligionists in Germany. </a:t>
            </a:r>
          </a:p>
        </p:txBody>
      </p:sp>
    </p:spTree>
    <p:extLst>
      <p:ext uri="{BB962C8B-B14F-4D97-AF65-F5344CB8AC3E}">
        <p14:creationId xmlns:p14="http://schemas.microsoft.com/office/powerpoint/2010/main" val="86263167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484C22-8F2F-4BB7-9C61-90E9F535B62C}"/>
              </a:ext>
            </a:extLst>
          </p:cNvPr>
          <p:cNvSpPr>
            <a:spLocks noGrp="1"/>
          </p:cNvSpPr>
          <p:nvPr>
            <p:ph type="title"/>
          </p:nvPr>
        </p:nvSpPr>
        <p:spPr>
          <a:xfrm>
            <a:off x="1371600" y="685800"/>
            <a:ext cx="9601200" cy="30480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3AD59C15-88D0-4B82-A8E2-F9BE71746722}"/>
              </a:ext>
            </a:extLst>
          </p:cNvPr>
          <p:cNvSpPr>
            <a:spLocks noGrp="1"/>
          </p:cNvSpPr>
          <p:nvPr>
            <p:ph idx="1"/>
          </p:nvPr>
        </p:nvSpPr>
        <p:spPr>
          <a:xfrm>
            <a:off x="1371600" y="1180214"/>
            <a:ext cx="9601200" cy="4687186"/>
          </a:xfrm>
        </p:spPr>
        <p:txBody>
          <a:bodyPr>
            <a:normAutofit/>
          </a:bodyPr>
          <a:lstStyle/>
          <a:p>
            <a:r>
              <a:rPr lang="en-US" sz="2400" dirty="0"/>
              <a:t>At the Battle of </a:t>
            </a:r>
            <a:r>
              <a:rPr lang="en-US" sz="2400" dirty="0" err="1"/>
              <a:t>Lutzen</a:t>
            </a:r>
            <a:r>
              <a:rPr lang="en-US" sz="2400" dirty="0"/>
              <a:t> (1632), the Swedish  forces prevailed but paid a high price for the victory when the Swedish king was killed in the battle. </a:t>
            </a:r>
          </a:p>
          <a:p>
            <a:endParaRPr lang="en-US" sz="2400" dirty="0"/>
          </a:p>
          <a:p>
            <a:r>
              <a:rPr lang="en-US" sz="2400" dirty="0"/>
              <a:t>Despite the loss of Wallenstein, who was assassinated in 1634 by one of his own captain, the imperial army decisively defeated the Swedes at the Battle of </a:t>
            </a:r>
            <a:r>
              <a:rPr lang="en-US" sz="2400" dirty="0" err="1"/>
              <a:t>Nordlingen</a:t>
            </a:r>
            <a:r>
              <a:rPr lang="en-US" sz="2400" dirty="0"/>
              <a:t> at the end of 1634 and drove them out of southern Germany. </a:t>
            </a:r>
          </a:p>
          <a:p>
            <a:endParaRPr lang="en-US" sz="2400" dirty="0"/>
          </a:p>
          <a:p>
            <a:r>
              <a:rPr lang="en-US" sz="2400" dirty="0"/>
              <a:t>This imperial victory guaranteed that southern Germany  would remain Catholic. </a:t>
            </a:r>
          </a:p>
        </p:txBody>
      </p:sp>
    </p:spTree>
    <p:extLst>
      <p:ext uri="{BB962C8B-B14F-4D97-AF65-F5344CB8AC3E}">
        <p14:creationId xmlns:p14="http://schemas.microsoft.com/office/powerpoint/2010/main" val="92361703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9E95E1-96C2-4129-9157-32E0C4A8F50C}"/>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12B1002-EAE8-46BE-A293-FFEC77FFD90F}"/>
              </a:ext>
            </a:extLst>
          </p:cNvPr>
          <p:cNvSpPr>
            <a:spLocks noGrp="1"/>
          </p:cNvSpPr>
          <p:nvPr>
            <p:ph idx="1"/>
          </p:nvPr>
        </p:nvSpPr>
        <p:spPr/>
        <p:txBody>
          <a:bodyPr>
            <a:noAutofit/>
          </a:bodyPr>
          <a:lstStyle/>
          <a:p>
            <a:r>
              <a:rPr lang="en-US" sz="2800" dirty="0"/>
              <a:t>The emperor used this opportunity to make peace with the German princes by agreeing to annul the Edict of Restitution of 1629.</a:t>
            </a:r>
          </a:p>
          <a:p>
            <a:endParaRPr lang="en-US" sz="2800" dirty="0"/>
          </a:p>
          <a:p>
            <a:r>
              <a:rPr lang="en-US" sz="2800" dirty="0"/>
              <a:t>But peace failed to come to war weary Germany. </a:t>
            </a:r>
          </a:p>
          <a:p>
            <a:r>
              <a:rPr lang="en-US" sz="2800" dirty="0"/>
              <a:t>The Swedes wished to continue, while the French, under the direction of Cardinal Richelieu, the chief minister if King Louis XIII, entered the war directly, beginning the fourth phase. </a:t>
            </a:r>
          </a:p>
        </p:txBody>
      </p:sp>
    </p:spTree>
    <p:extLst>
      <p:ext uri="{BB962C8B-B14F-4D97-AF65-F5344CB8AC3E}">
        <p14:creationId xmlns:p14="http://schemas.microsoft.com/office/powerpoint/2010/main" val="27008435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7585F7-3756-4B30-801F-EEA27B589636}"/>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4B6BF5B1-FABD-4920-A811-03AC322750DC}"/>
              </a:ext>
            </a:extLst>
          </p:cNvPr>
          <p:cNvSpPr>
            <a:spLocks noGrp="1"/>
          </p:cNvSpPr>
          <p:nvPr>
            <p:ph idx="1"/>
          </p:nvPr>
        </p:nvSpPr>
        <p:spPr/>
        <p:txBody>
          <a:bodyPr>
            <a:normAutofit fontScale="92500" lnSpcReduction="10000"/>
          </a:bodyPr>
          <a:lstStyle/>
          <a:p>
            <a:pPr marL="0" indent="0">
              <a:buNone/>
            </a:pPr>
            <a:r>
              <a:rPr lang="en-US" sz="2800" u="sng" dirty="0"/>
              <a:t>Franco-Swedish Phase </a:t>
            </a:r>
          </a:p>
          <a:p>
            <a:r>
              <a:rPr lang="en-US" sz="2800" dirty="0"/>
              <a:t>Religious issues were losing their significance.</a:t>
            </a:r>
          </a:p>
          <a:p>
            <a:r>
              <a:rPr lang="en-US" sz="2800" dirty="0"/>
              <a:t>The Catholic French were now supporting the Protestant Swedes against the Catholic Habsburg of Germany and Spain. </a:t>
            </a:r>
          </a:p>
          <a:p>
            <a:r>
              <a:rPr lang="en-US" sz="2800" dirty="0"/>
              <a:t>The Battle of </a:t>
            </a:r>
            <a:r>
              <a:rPr lang="en-US" sz="2800" dirty="0" err="1"/>
              <a:t>Rocroi</a:t>
            </a:r>
            <a:r>
              <a:rPr lang="en-US" sz="2800" dirty="0"/>
              <a:t> in 1643 proved decisive as the French beat the Spanish and brought an end to Spanish military greatness. </a:t>
            </a:r>
          </a:p>
          <a:p>
            <a:r>
              <a:rPr lang="en-US" sz="2800" dirty="0"/>
              <a:t>The French then moved on to victories over the imperialist – Bavarian armies in southern Germany. </a:t>
            </a:r>
          </a:p>
        </p:txBody>
      </p:sp>
    </p:spTree>
    <p:extLst>
      <p:ext uri="{BB962C8B-B14F-4D97-AF65-F5344CB8AC3E}">
        <p14:creationId xmlns:p14="http://schemas.microsoft.com/office/powerpoint/2010/main" val="116314398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9EA51D-ECBE-4988-8E7E-C5FD035492D7}"/>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8CB1CA33-0569-46F1-AE71-7B2AC60288AD}"/>
              </a:ext>
            </a:extLst>
          </p:cNvPr>
          <p:cNvSpPr>
            <a:spLocks noGrp="1"/>
          </p:cNvSpPr>
          <p:nvPr>
            <p:ph idx="1"/>
          </p:nvPr>
        </p:nvSpPr>
        <p:spPr/>
        <p:txBody>
          <a:bodyPr>
            <a:noAutofit/>
          </a:bodyPr>
          <a:lstStyle/>
          <a:p>
            <a:r>
              <a:rPr lang="en-US" sz="2800" dirty="0"/>
              <a:t>By this time, all parties were reading for peace, and after of protracted negotiations, the war in Germany was officially ended by the Peace of Westphalia in 1648. </a:t>
            </a:r>
          </a:p>
          <a:p>
            <a:endParaRPr lang="en-US" sz="2800" dirty="0"/>
          </a:p>
          <a:p>
            <a:r>
              <a:rPr lang="en-US" sz="2800" dirty="0"/>
              <a:t>The war between France and Spain, however, continued until the Peace of the Pyrenees in 1659. By that time, Spain had become a second-class power, and France had emerged as the dominant nation in Europe. </a:t>
            </a:r>
          </a:p>
        </p:txBody>
      </p:sp>
    </p:spTree>
    <p:extLst>
      <p:ext uri="{BB962C8B-B14F-4D97-AF65-F5344CB8AC3E}">
        <p14:creationId xmlns:p14="http://schemas.microsoft.com/office/powerpoint/2010/main" val="418163908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2FFB06-EBCC-4CC7-AEC8-69B3433EE31D}"/>
              </a:ext>
            </a:extLst>
          </p:cNvPr>
          <p:cNvSpPr>
            <a:spLocks noGrp="1"/>
          </p:cNvSpPr>
          <p:nvPr>
            <p:ph type="title"/>
          </p:nvPr>
        </p:nvSpPr>
        <p:spPr>
          <a:xfrm>
            <a:off x="1371600" y="685800"/>
            <a:ext cx="9601200" cy="30480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0DC9D2C6-2644-4CAC-A0CD-B10556AFA46E}"/>
              </a:ext>
            </a:extLst>
          </p:cNvPr>
          <p:cNvSpPr>
            <a:spLocks noGrp="1"/>
          </p:cNvSpPr>
          <p:nvPr>
            <p:ph idx="1"/>
          </p:nvPr>
        </p:nvSpPr>
        <p:spPr>
          <a:xfrm>
            <a:off x="1371600" y="1084521"/>
            <a:ext cx="9601200" cy="5241851"/>
          </a:xfrm>
        </p:spPr>
        <p:txBody>
          <a:bodyPr/>
          <a:lstStyle/>
          <a:p>
            <a:pPr marL="0" indent="0">
              <a:buNone/>
            </a:pPr>
            <a:r>
              <a:rPr lang="en-US" sz="2800" u="sng" dirty="0"/>
              <a:t>Outcomes of the Thirty Years’ War </a:t>
            </a:r>
          </a:p>
          <a:p>
            <a:r>
              <a:rPr lang="en-US" dirty="0"/>
              <a:t>The Peace of Westphalia ensured that all German states, including the Calvinist one, were free to determine.</a:t>
            </a:r>
          </a:p>
          <a:p>
            <a:r>
              <a:rPr lang="en-US" dirty="0"/>
              <a:t>France gained parts of western Germany, part of Alsace, and the three cities of Metz, Toul, and Verdun, giving the French control of the Franco-German border area. </a:t>
            </a:r>
          </a:p>
          <a:p>
            <a:endParaRPr lang="en-US" dirty="0"/>
          </a:p>
          <a:p>
            <a:r>
              <a:rPr lang="en-US" dirty="0"/>
              <a:t>The Austrian Habsburgs did not really lose any territory but did see their authority as rulers of Germany further diminished. </a:t>
            </a:r>
          </a:p>
          <a:p>
            <a:pPr marL="0" indent="0">
              <a:buNone/>
            </a:pPr>
            <a:endParaRPr lang="en-US" dirty="0"/>
          </a:p>
          <a:p>
            <a:r>
              <a:rPr lang="en-US" dirty="0"/>
              <a:t>The more than three hundred states that made up the Holy Roman Empire were recognized as virtually independent states, since each received the power to conduct its own foreign policy; this brought an end to the Holy Roman Empire as a political entity and ensured German disunity for another two hundred  years. </a:t>
            </a:r>
          </a:p>
        </p:txBody>
      </p:sp>
    </p:spTree>
    <p:extLst>
      <p:ext uri="{BB962C8B-B14F-4D97-AF65-F5344CB8AC3E}">
        <p14:creationId xmlns:p14="http://schemas.microsoft.com/office/powerpoint/2010/main" val="31035121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F129FF-02AB-40D9-9A4A-BF3C8AFA7780}"/>
              </a:ext>
            </a:extLst>
          </p:cNvPr>
          <p:cNvSpPr>
            <a:spLocks noGrp="1"/>
          </p:cNvSpPr>
          <p:nvPr>
            <p:ph type="title"/>
          </p:nvPr>
        </p:nvSpPr>
        <p:spPr/>
        <p:txBody>
          <a:bodyPr/>
          <a:lstStyle/>
          <a:p>
            <a:r>
              <a:rPr lang="en-US" dirty="0"/>
              <a:t>Section 1 </a:t>
            </a:r>
            <a:br>
              <a:rPr lang="en-US" dirty="0"/>
            </a:br>
            <a:r>
              <a:rPr lang="en-US" dirty="0"/>
              <a:t>Social Crises, War, and Rebellions </a:t>
            </a:r>
          </a:p>
        </p:txBody>
      </p:sp>
      <p:sp>
        <p:nvSpPr>
          <p:cNvPr id="3" name="Content Placeholder 2">
            <a:extLst>
              <a:ext uri="{FF2B5EF4-FFF2-40B4-BE49-F238E27FC236}">
                <a16:creationId xmlns:a16="http://schemas.microsoft.com/office/drawing/2014/main" id="{6F6331EC-4561-420E-A4E1-60BA92A6D373}"/>
              </a:ext>
            </a:extLst>
          </p:cNvPr>
          <p:cNvSpPr>
            <a:spLocks noGrp="1"/>
          </p:cNvSpPr>
          <p:nvPr>
            <p:ph idx="1"/>
          </p:nvPr>
        </p:nvSpPr>
        <p:spPr/>
        <p:txBody>
          <a:bodyPr>
            <a:normAutofit/>
          </a:bodyPr>
          <a:lstStyle/>
          <a:p>
            <a:r>
              <a:rPr lang="en-US" sz="2800" dirty="0"/>
              <a:t>In the 1630s and 1640s, as imports of silver from the Americas declined, economic recession intensified, especially in the Mediterranean area. </a:t>
            </a:r>
          </a:p>
        </p:txBody>
      </p:sp>
    </p:spTree>
    <p:extLst>
      <p:ext uri="{BB962C8B-B14F-4D97-AF65-F5344CB8AC3E}">
        <p14:creationId xmlns:p14="http://schemas.microsoft.com/office/powerpoint/2010/main" val="414921248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C218F3-9CC1-4091-AC9E-1544D3EA086B}"/>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1E635C5F-9049-48BE-8ACC-74911DCCD8E8}"/>
              </a:ext>
            </a:extLst>
          </p:cNvPr>
          <p:cNvSpPr>
            <a:spLocks noGrp="1"/>
          </p:cNvSpPr>
          <p:nvPr>
            <p:ph idx="1"/>
          </p:nvPr>
        </p:nvSpPr>
        <p:spPr/>
        <p:txBody>
          <a:bodyPr/>
          <a:lstStyle/>
          <a:p>
            <a:r>
              <a:rPr lang="en-US" dirty="0"/>
              <a:t>The Peace of Westphalia also made it clear that religion and politics were now separate worlds. </a:t>
            </a:r>
          </a:p>
          <a:p>
            <a:endParaRPr lang="en-US" dirty="0"/>
          </a:p>
          <a:p>
            <a:r>
              <a:rPr lang="en-US" dirty="0"/>
              <a:t>The pope was completely ignored in all decisions at Westphalia, and political motives became the guiding forces in public affairs as religion moved closer to becoming primarily a matter of personal conviction and individual choice. </a:t>
            </a:r>
          </a:p>
        </p:txBody>
      </p:sp>
    </p:spTree>
    <p:extLst>
      <p:ext uri="{BB962C8B-B14F-4D97-AF65-F5344CB8AC3E}">
        <p14:creationId xmlns:p14="http://schemas.microsoft.com/office/powerpoint/2010/main" val="124395617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D10F37-88C0-4D34-9AE5-5D78B8C2E899}"/>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C9135D9A-D7F8-4A17-9785-836DF33F86C1}"/>
              </a:ext>
            </a:extLst>
          </p:cNvPr>
          <p:cNvSpPr>
            <a:spLocks noGrp="1"/>
          </p:cNvSpPr>
          <p:nvPr>
            <p:ph idx="1"/>
          </p:nvPr>
        </p:nvSpPr>
        <p:spPr/>
        <p:txBody>
          <a:bodyPr/>
          <a:lstStyle/>
          <a:p>
            <a:r>
              <a:rPr lang="en-US" dirty="0"/>
              <a:t>Economic and Social Effects of the Thirty Years’ War on Germany </a:t>
            </a:r>
          </a:p>
          <a:p>
            <a:r>
              <a:rPr lang="en-US" dirty="0"/>
              <a:t>Still debated </a:t>
            </a:r>
          </a:p>
          <a:p>
            <a:r>
              <a:rPr lang="en-US" dirty="0"/>
              <a:t>Ruined German economy and a decline in German population from 21 to 61 million between 1618 and 1650. </a:t>
            </a:r>
          </a:p>
          <a:p>
            <a:endParaRPr lang="en-US" dirty="0"/>
          </a:p>
          <a:p>
            <a:r>
              <a:rPr lang="en-US" dirty="0"/>
              <a:t>Some areas of Germany were completely devasted, but others remained relatively untouched and even experienced economic growth </a:t>
            </a:r>
          </a:p>
        </p:txBody>
      </p:sp>
    </p:spTree>
    <p:extLst>
      <p:ext uri="{BB962C8B-B14F-4D97-AF65-F5344CB8AC3E}">
        <p14:creationId xmlns:p14="http://schemas.microsoft.com/office/powerpoint/2010/main" val="372988194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1DC2C7-60E8-40C5-9088-D2BB17F93B9E}"/>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25D7590C-5BBA-4941-9EC3-30D824E8A081}"/>
              </a:ext>
            </a:extLst>
          </p:cNvPr>
          <p:cNvSpPr>
            <a:spLocks noGrp="1"/>
          </p:cNvSpPr>
          <p:nvPr>
            <p:ph idx="1"/>
          </p:nvPr>
        </p:nvSpPr>
        <p:spPr/>
        <p:txBody>
          <a:bodyPr>
            <a:normAutofit/>
          </a:bodyPr>
          <a:lstStyle/>
          <a:p>
            <a:r>
              <a:rPr lang="en-US" sz="3200" dirty="0"/>
              <a:t>The Thirty Years’ War was undoubtedly the most destructive conflict Europeans had yet experienced.</a:t>
            </a:r>
          </a:p>
        </p:txBody>
      </p:sp>
    </p:spTree>
    <p:extLst>
      <p:ext uri="{BB962C8B-B14F-4D97-AF65-F5344CB8AC3E}">
        <p14:creationId xmlns:p14="http://schemas.microsoft.com/office/powerpoint/2010/main" val="416538859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23CCEE-0F5E-43CD-9E36-11F677FF767E}"/>
              </a:ext>
            </a:extLst>
          </p:cNvPr>
          <p:cNvSpPr>
            <a:spLocks noGrp="1"/>
          </p:cNvSpPr>
          <p:nvPr>
            <p:ph type="title"/>
          </p:nvPr>
        </p:nvSpPr>
        <p:spPr>
          <a:xfrm>
            <a:off x="1371600" y="685800"/>
            <a:ext cx="9601200" cy="90377"/>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97240018-E304-432D-B095-244521583162}"/>
              </a:ext>
            </a:extLst>
          </p:cNvPr>
          <p:cNvSpPr>
            <a:spLocks noGrp="1"/>
          </p:cNvSpPr>
          <p:nvPr>
            <p:ph idx="1"/>
          </p:nvPr>
        </p:nvSpPr>
        <p:spPr>
          <a:xfrm>
            <a:off x="1371600" y="318977"/>
            <a:ext cx="9601200" cy="5548423"/>
          </a:xfrm>
        </p:spPr>
        <p:txBody>
          <a:bodyPr/>
          <a:lstStyle/>
          <a:p>
            <a:pPr marL="0" indent="0" algn="ctr">
              <a:buNone/>
            </a:pPr>
            <a:r>
              <a:rPr lang="en-US" sz="3200" u="sng" dirty="0"/>
              <a:t>A Military Revolution</a:t>
            </a:r>
          </a:p>
          <a:p>
            <a:r>
              <a:rPr lang="en-US" sz="2800" dirty="0"/>
              <a:t>By the seventeenth century, war played an increasingly important role in European affairs. </a:t>
            </a:r>
          </a:p>
          <a:p>
            <a:r>
              <a:rPr lang="en-US" sz="2800" dirty="0"/>
              <a:t>Military power was essential to a ruler’s reputation and power. </a:t>
            </a:r>
          </a:p>
          <a:p>
            <a:r>
              <a:rPr lang="en-US" sz="2800" dirty="0"/>
              <a:t>The Pressure </a:t>
            </a:r>
          </a:p>
          <a:p>
            <a:r>
              <a:rPr lang="en-US" sz="2800" dirty="0"/>
              <a:t>Building an effective military machine was intense.  </a:t>
            </a:r>
          </a:p>
          <a:p>
            <a:r>
              <a:rPr lang="en-US" sz="2800" dirty="0"/>
              <a:t>Historians believe that the changes that occurred in the science of warfare between 1560 and 1650 warrant the title of military revolution. </a:t>
            </a:r>
          </a:p>
          <a:p>
            <a:endParaRPr lang="en-US" dirty="0"/>
          </a:p>
        </p:txBody>
      </p:sp>
    </p:spTree>
    <p:extLst>
      <p:ext uri="{BB962C8B-B14F-4D97-AF65-F5344CB8AC3E}">
        <p14:creationId xmlns:p14="http://schemas.microsoft.com/office/powerpoint/2010/main" val="390358623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69D74D-6C29-4F93-8C59-E1FAB4954078}"/>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46F12DAF-9740-4BBC-92E5-E88F0DEFD65A}"/>
              </a:ext>
            </a:extLst>
          </p:cNvPr>
          <p:cNvSpPr>
            <a:spLocks noGrp="1"/>
          </p:cNvSpPr>
          <p:nvPr>
            <p:ph idx="1"/>
          </p:nvPr>
        </p:nvSpPr>
        <p:spPr>
          <a:xfrm>
            <a:off x="1371600" y="882502"/>
            <a:ext cx="9601200" cy="4984898"/>
          </a:xfrm>
        </p:spPr>
        <p:txBody>
          <a:bodyPr/>
          <a:lstStyle/>
          <a:p>
            <a:r>
              <a:rPr lang="en-US" sz="2800" dirty="0"/>
              <a:t>Military warfare, with its mounted knights and supplementary archers, had been transformed win the Renaissance by the employment of infantry armed with pikes and halberds are arranged in massed rectangles, known as squadrons or battalions.</a:t>
            </a:r>
          </a:p>
          <a:p>
            <a:endParaRPr lang="en-US" dirty="0"/>
          </a:p>
          <a:p>
            <a:pPr marL="0" indent="0">
              <a:buNone/>
            </a:pPr>
            <a:r>
              <a:rPr lang="en-US" dirty="0"/>
              <a:t> </a:t>
            </a:r>
          </a:p>
        </p:txBody>
      </p:sp>
    </p:spTree>
    <p:extLst>
      <p:ext uri="{BB962C8B-B14F-4D97-AF65-F5344CB8AC3E}">
        <p14:creationId xmlns:p14="http://schemas.microsoft.com/office/powerpoint/2010/main" val="197242911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B59F20-0D99-44B8-8237-9CAC278EE014}"/>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27E8C21E-9545-4709-BDB0-4CB47DAB8AFE}"/>
              </a:ext>
            </a:extLst>
          </p:cNvPr>
          <p:cNvSpPr>
            <a:spLocks noGrp="1"/>
          </p:cNvSpPr>
          <p:nvPr>
            <p:ph idx="1"/>
          </p:nvPr>
        </p:nvSpPr>
        <p:spPr/>
        <p:txBody>
          <a:bodyPr>
            <a:normAutofit/>
          </a:bodyPr>
          <a:lstStyle/>
          <a:p>
            <a:r>
              <a:rPr lang="en-US" sz="2800" dirty="0"/>
              <a:t>The use of firearms required adjustments to the size and shape of the massed infantry and made the cavalry less effective. </a:t>
            </a:r>
          </a:p>
        </p:txBody>
      </p:sp>
    </p:spTree>
    <p:extLst>
      <p:ext uri="{BB962C8B-B14F-4D97-AF65-F5344CB8AC3E}">
        <p14:creationId xmlns:p14="http://schemas.microsoft.com/office/powerpoint/2010/main" val="182777192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2AFE37-B4E3-490F-869C-D6CED436AB49}"/>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C2588ABA-E359-4CC2-8ECD-E5012E20ED3B}"/>
              </a:ext>
            </a:extLst>
          </p:cNvPr>
          <p:cNvSpPr>
            <a:spLocks noGrp="1"/>
          </p:cNvSpPr>
          <p:nvPr>
            <p:ph idx="1"/>
          </p:nvPr>
        </p:nvSpPr>
        <p:spPr>
          <a:xfrm>
            <a:off x="1371600" y="2285999"/>
            <a:ext cx="9601200" cy="4210493"/>
          </a:xfrm>
        </p:spPr>
        <p:txBody>
          <a:bodyPr/>
          <a:lstStyle/>
          <a:p>
            <a:r>
              <a:rPr lang="en-US" dirty="0"/>
              <a:t>Gustavus Adolphus, the king of Sweden, who developed the first standing army of conscripts, notable for the flexibility of its tactics. </a:t>
            </a:r>
          </a:p>
          <a:p>
            <a:endParaRPr lang="en-US" dirty="0"/>
          </a:p>
          <a:p>
            <a:r>
              <a:rPr lang="en-US" dirty="0"/>
              <a:t>Infantry brigades were composed of equal numbers of musketeers and </a:t>
            </a:r>
            <a:r>
              <a:rPr lang="en-US" dirty="0" err="1"/>
              <a:t>pikemen</a:t>
            </a:r>
            <a:r>
              <a:rPr lang="en-US" dirty="0"/>
              <a:t>, standing six men deep. </a:t>
            </a:r>
          </a:p>
          <a:p>
            <a:r>
              <a:rPr lang="en-US" dirty="0"/>
              <a:t>Employment of the salvo, in which all rows of the infantry fired at once instead of row by row. </a:t>
            </a:r>
          </a:p>
          <a:p>
            <a:r>
              <a:rPr lang="en-US" dirty="0"/>
              <a:t>Salvos of fire, which cut up the massed ranks of the opposing infantry squadrons, were followed by a pike charge, giving the infantry a primarily offensive deployment. </a:t>
            </a:r>
          </a:p>
        </p:txBody>
      </p:sp>
    </p:spTree>
    <p:extLst>
      <p:ext uri="{BB962C8B-B14F-4D97-AF65-F5344CB8AC3E}">
        <p14:creationId xmlns:p14="http://schemas.microsoft.com/office/powerpoint/2010/main" val="19440957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10846B-DC9B-4F5D-9860-4C174A5952CB}"/>
              </a:ext>
            </a:extLst>
          </p:cNvPr>
          <p:cNvSpPr>
            <a:spLocks noGrp="1"/>
          </p:cNvSpPr>
          <p:nvPr>
            <p:ph type="title"/>
          </p:nvPr>
        </p:nvSpPr>
        <p:spPr>
          <a:xfrm>
            <a:off x="1371600" y="685800"/>
            <a:ext cx="9601200" cy="45719"/>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33E271C8-AADA-4290-A9CA-B95A6A174278}"/>
              </a:ext>
            </a:extLst>
          </p:cNvPr>
          <p:cNvSpPr>
            <a:spLocks noGrp="1"/>
          </p:cNvSpPr>
          <p:nvPr>
            <p:ph idx="1"/>
          </p:nvPr>
        </p:nvSpPr>
        <p:spPr>
          <a:xfrm>
            <a:off x="1371600" y="446567"/>
            <a:ext cx="9601200" cy="5420833"/>
          </a:xfrm>
        </p:spPr>
        <p:txBody>
          <a:bodyPr/>
          <a:lstStyle/>
          <a:p>
            <a:pPr marL="0" indent="0" algn="ctr">
              <a:buNone/>
            </a:pPr>
            <a:r>
              <a:rPr lang="en-US" sz="3200" u="sng" dirty="0"/>
              <a:t>Gustavus Adolphus and the cavalry </a:t>
            </a:r>
          </a:p>
          <a:p>
            <a:r>
              <a:rPr lang="en-US" dirty="0"/>
              <a:t>After shooting a pistol volley, they charged the enemy with their swords. </a:t>
            </a:r>
          </a:p>
          <a:p>
            <a:endParaRPr lang="en-US" dirty="0"/>
          </a:p>
          <a:p>
            <a:endParaRPr lang="en-US" sz="2400" i="1" u="sng" dirty="0"/>
          </a:p>
          <a:p>
            <a:r>
              <a:rPr lang="en-US" sz="2400" i="1" u="sng" dirty="0"/>
              <a:t>All of these military changes required coordination, careful training, and better discipline, forcing rulers to move away from undisciplined mercenary forces. </a:t>
            </a:r>
          </a:p>
        </p:txBody>
      </p:sp>
    </p:spTree>
    <p:extLst>
      <p:ext uri="{BB962C8B-B14F-4D97-AF65-F5344CB8AC3E}">
        <p14:creationId xmlns:p14="http://schemas.microsoft.com/office/powerpoint/2010/main" val="365739422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CAEE59-773E-45AA-B1F6-77800A4053E4}"/>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B84D6DB1-BC6C-4390-8E13-C318DC60F810}"/>
              </a:ext>
            </a:extLst>
          </p:cNvPr>
          <p:cNvSpPr>
            <a:spLocks noGrp="1"/>
          </p:cNvSpPr>
          <p:nvPr>
            <p:ph idx="1"/>
          </p:nvPr>
        </p:nvSpPr>
        <p:spPr/>
        <p:txBody>
          <a:bodyPr>
            <a:noAutofit/>
          </a:bodyPr>
          <a:lstStyle/>
          <a:p>
            <a:r>
              <a:rPr lang="en-US" sz="2800" dirty="0"/>
              <a:t>The military changes between 1560 and 1650 included increased use of firearms and cannons, great flexibility and mobility in tactics, and better-disciplined and better trained armies. </a:t>
            </a:r>
          </a:p>
          <a:p>
            <a:endParaRPr lang="en-US" sz="2800" dirty="0"/>
          </a:p>
          <a:p>
            <a:r>
              <a:rPr lang="en-US" sz="2800" dirty="0"/>
              <a:t>These innovations necessitated standing armies, based partly on conscription, which grew ever larger and more expensive as the seventeenth century progressed. </a:t>
            </a:r>
          </a:p>
        </p:txBody>
      </p:sp>
    </p:spTree>
    <p:extLst>
      <p:ext uri="{BB962C8B-B14F-4D97-AF65-F5344CB8AC3E}">
        <p14:creationId xmlns:p14="http://schemas.microsoft.com/office/powerpoint/2010/main" val="66690166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DC8AD6-18B6-4E35-94CD-0E8AFAF39E3D}"/>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167855B3-82D4-48F8-90F1-903A183782A1}"/>
              </a:ext>
            </a:extLst>
          </p:cNvPr>
          <p:cNvSpPr>
            <a:spLocks noGrp="1"/>
          </p:cNvSpPr>
          <p:nvPr>
            <p:ph idx="1"/>
          </p:nvPr>
        </p:nvSpPr>
        <p:spPr/>
        <p:txBody>
          <a:bodyPr/>
          <a:lstStyle/>
          <a:p>
            <a:pPr marL="0" indent="0">
              <a:buNone/>
            </a:pPr>
            <a:r>
              <a:rPr lang="en-US" sz="3600" dirty="0"/>
              <a:t>How were these armies maintained? </a:t>
            </a:r>
          </a:p>
          <a:p>
            <a:r>
              <a:rPr lang="en-US" sz="2800" dirty="0"/>
              <a:t>Levying heavier taxes, making war an economic burden and an ever more important part of the early modern European state. </a:t>
            </a:r>
          </a:p>
        </p:txBody>
      </p:sp>
    </p:spTree>
    <p:extLst>
      <p:ext uri="{BB962C8B-B14F-4D97-AF65-F5344CB8AC3E}">
        <p14:creationId xmlns:p14="http://schemas.microsoft.com/office/powerpoint/2010/main" val="9935264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C2F1F9-AEA8-466B-BE1F-D730A60FFCFD}"/>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290CCBE6-6EFC-4B07-9FF7-4FD25ACC21CA}"/>
              </a:ext>
            </a:extLst>
          </p:cNvPr>
          <p:cNvSpPr>
            <a:spLocks noGrp="1"/>
          </p:cNvSpPr>
          <p:nvPr>
            <p:ph idx="1"/>
          </p:nvPr>
        </p:nvSpPr>
        <p:spPr/>
        <p:txBody>
          <a:bodyPr>
            <a:normAutofit/>
          </a:bodyPr>
          <a:lstStyle/>
          <a:p>
            <a:r>
              <a:rPr lang="en-US" sz="2800" dirty="0"/>
              <a:t>Population trends of the sixteenth and seventeenth centuries also reveal Europe’s worsening conditions. </a:t>
            </a:r>
          </a:p>
          <a:p>
            <a:endParaRPr lang="en-US" sz="2800" dirty="0"/>
          </a:p>
          <a:p>
            <a:r>
              <a:rPr lang="en-US" sz="2800" dirty="0"/>
              <a:t>The sixteenth century was a period of expanding population possibly related to a warmer climate and increased food supplies. </a:t>
            </a:r>
          </a:p>
        </p:txBody>
      </p:sp>
    </p:spTree>
    <p:extLst>
      <p:ext uri="{BB962C8B-B14F-4D97-AF65-F5344CB8AC3E}">
        <p14:creationId xmlns:p14="http://schemas.microsoft.com/office/powerpoint/2010/main" val="2913110834"/>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E3500E-4C06-417C-A621-233067A117D9}"/>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26F5B206-7EFF-4751-9D19-460E1E981B16}"/>
              </a:ext>
            </a:extLst>
          </p:cNvPr>
          <p:cNvSpPr>
            <a:spLocks noGrp="1"/>
          </p:cNvSpPr>
          <p:nvPr>
            <p:ph idx="1"/>
          </p:nvPr>
        </p:nvSpPr>
        <p:spPr/>
        <p:txBody>
          <a:bodyPr/>
          <a:lstStyle/>
          <a:p>
            <a:pPr marL="0" indent="0">
              <a:buNone/>
            </a:pPr>
            <a:r>
              <a:rPr lang="en-US" sz="3600" i="1" u="sng" dirty="0"/>
              <a:t>Rebellions  </a:t>
            </a:r>
          </a:p>
          <a:p>
            <a:r>
              <a:rPr lang="en-US" sz="2800" dirty="0"/>
              <a:t>Before, during, and after the Thirty Years’ War, a series of rebellions and civil wars stemming from the discontent of both nobles and commoners rocked the domestic stability of many European governments. </a:t>
            </a:r>
          </a:p>
        </p:txBody>
      </p:sp>
    </p:spTree>
    <p:extLst>
      <p:ext uri="{BB962C8B-B14F-4D97-AF65-F5344CB8AC3E}">
        <p14:creationId xmlns:p14="http://schemas.microsoft.com/office/powerpoint/2010/main" val="121609951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12173E-4F2A-4692-90AE-FA5F38AF139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533EF2D-90A6-45DE-BF71-B255989121C9}"/>
              </a:ext>
            </a:extLst>
          </p:cNvPr>
          <p:cNvSpPr>
            <a:spLocks noGrp="1"/>
          </p:cNvSpPr>
          <p:nvPr>
            <p:ph idx="1"/>
          </p:nvPr>
        </p:nvSpPr>
        <p:spPr>
          <a:xfrm>
            <a:off x="1371600" y="95693"/>
            <a:ext cx="9601200" cy="5771707"/>
          </a:xfrm>
        </p:spPr>
        <p:txBody>
          <a:bodyPr/>
          <a:lstStyle/>
          <a:p>
            <a:pPr marL="0" indent="0">
              <a:buNone/>
            </a:pPr>
            <a:r>
              <a:rPr lang="en-US" sz="2800" b="1" i="1" dirty="0"/>
              <a:t>Between 1590 and 1640, peasant and lower – class revolts erupted in central and southern France, Austria, and Hungary. </a:t>
            </a:r>
          </a:p>
          <a:p>
            <a:endParaRPr lang="en-US" dirty="0"/>
          </a:p>
          <a:p>
            <a:r>
              <a:rPr lang="en-US" dirty="0"/>
              <a:t>Portugal and Catalonia rebelled against the Spanish government in 1640. </a:t>
            </a:r>
          </a:p>
          <a:p>
            <a:r>
              <a:rPr lang="en-US" dirty="0"/>
              <a:t>The common people in Naples and Sicily revolted against both the government and the landed nobility in 1647. </a:t>
            </a:r>
          </a:p>
          <a:p>
            <a:r>
              <a:rPr lang="en-US" dirty="0"/>
              <a:t>Russia was rocked by urban uprisings in 1641, 1645, and 1648. </a:t>
            </a:r>
          </a:p>
          <a:p>
            <a:r>
              <a:rPr lang="en-US" dirty="0"/>
              <a:t>Nobles rebelled in France from 1648 to 1652 to halt the growth of royal power. </a:t>
            </a:r>
          </a:p>
          <a:p>
            <a:r>
              <a:rPr lang="en-US" dirty="0"/>
              <a:t>Northern states of Sweden, Denmark, and Holland face upheavals involving clergy, nobles, and mercantile groups. </a:t>
            </a:r>
          </a:p>
          <a:p>
            <a:endParaRPr lang="en-US" dirty="0"/>
          </a:p>
          <a:p>
            <a:pPr marL="0" indent="0">
              <a:buNone/>
            </a:pPr>
            <a:endParaRPr lang="en-US" dirty="0"/>
          </a:p>
          <a:p>
            <a:r>
              <a:rPr lang="en-US" dirty="0"/>
              <a:t>The most famous and wide-ranging struggle, however, was the civil war and rebellion in England, commonly known as the </a:t>
            </a:r>
            <a:r>
              <a:rPr lang="en-US" u="sng" dirty="0"/>
              <a:t>English Revolution</a:t>
            </a:r>
            <a:r>
              <a:rPr lang="en-US" dirty="0"/>
              <a:t>. </a:t>
            </a:r>
          </a:p>
        </p:txBody>
      </p:sp>
    </p:spTree>
    <p:extLst>
      <p:ext uri="{BB962C8B-B14F-4D97-AF65-F5344CB8AC3E}">
        <p14:creationId xmlns:p14="http://schemas.microsoft.com/office/powerpoint/2010/main" val="36890162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7690AB-22E8-4348-9E44-F754AE94DAEA}"/>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FCC46BAF-72A1-4902-A9A2-64DFF30CE9C1}"/>
              </a:ext>
            </a:extLst>
          </p:cNvPr>
          <p:cNvSpPr>
            <a:spLocks noGrp="1"/>
          </p:cNvSpPr>
          <p:nvPr>
            <p:ph idx="1"/>
          </p:nvPr>
        </p:nvSpPr>
        <p:spPr/>
        <p:txBody>
          <a:bodyPr>
            <a:noAutofit/>
          </a:bodyPr>
          <a:lstStyle/>
          <a:p>
            <a:r>
              <a:rPr lang="en-US" sz="2800" dirty="0"/>
              <a:t>It has been estimated that the population of Europe increased from 60 million in 1500 to 85 million by 1600, the first major recovery of European population since the devastation of the Black Death in the mid fourteenth century. </a:t>
            </a:r>
          </a:p>
          <a:p>
            <a:endParaRPr lang="en-US" sz="2800" dirty="0"/>
          </a:p>
          <a:p>
            <a:r>
              <a:rPr lang="en-US" sz="2800" dirty="0"/>
              <a:t>Only the Dutch, English, and to a lesser degree, the French grew in number in the first half of the seventeenth century. </a:t>
            </a:r>
          </a:p>
        </p:txBody>
      </p:sp>
    </p:spTree>
    <p:extLst>
      <p:ext uri="{BB962C8B-B14F-4D97-AF65-F5344CB8AC3E}">
        <p14:creationId xmlns:p14="http://schemas.microsoft.com/office/powerpoint/2010/main" val="8901494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EC1ED3-2AE8-4F6A-8354-6E002A5CBDA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D79432EB-DA89-4449-9783-DC9EF5BDF4EC}"/>
              </a:ext>
            </a:extLst>
          </p:cNvPr>
          <p:cNvSpPr>
            <a:spLocks noGrp="1"/>
          </p:cNvSpPr>
          <p:nvPr>
            <p:ph idx="1"/>
          </p:nvPr>
        </p:nvSpPr>
        <p:spPr/>
        <p:txBody>
          <a:bodyPr>
            <a:normAutofit/>
          </a:bodyPr>
          <a:lstStyle/>
          <a:p>
            <a:r>
              <a:rPr lang="en-US" sz="2800" dirty="0"/>
              <a:t>Europe’s longtime adversaries – war, famine, and plague – continued to affect population levels. </a:t>
            </a:r>
          </a:p>
          <a:p>
            <a:endParaRPr lang="en-US" sz="2800" dirty="0"/>
          </a:p>
          <a:p>
            <a:r>
              <a:rPr lang="en-US" sz="2800" dirty="0"/>
              <a:t>Another “little ice age” after the middle of the sixteenth century, when average temperatures fell, affected harvests and caused famines. </a:t>
            </a:r>
          </a:p>
        </p:txBody>
      </p:sp>
    </p:spTree>
    <p:extLst>
      <p:ext uri="{BB962C8B-B14F-4D97-AF65-F5344CB8AC3E}">
        <p14:creationId xmlns:p14="http://schemas.microsoft.com/office/powerpoint/2010/main" val="28958744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A3D313-7CB4-462A-AD6C-83C55BDFD47A}"/>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67B188F2-537D-426E-B369-9F7726AECCC7}"/>
              </a:ext>
            </a:extLst>
          </p:cNvPr>
          <p:cNvSpPr>
            <a:spLocks noGrp="1"/>
          </p:cNvSpPr>
          <p:nvPr>
            <p:ph idx="1"/>
          </p:nvPr>
        </p:nvSpPr>
        <p:spPr/>
        <p:txBody>
          <a:bodyPr>
            <a:normAutofit/>
          </a:bodyPr>
          <a:lstStyle/>
          <a:p>
            <a:r>
              <a:rPr lang="en-US" sz="3600" dirty="0"/>
              <a:t>These problems created social tensions that were also evident in the witchcraft craze. </a:t>
            </a:r>
          </a:p>
        </p:txBody>
      </p:sp>
    </p:spTree>
    <p:extLst>
      <p:ext uri="{BB962C8B-B14F-4D97-AF65-F5344CB8AC3E}">
        <p14:creationId xmlns:p14="http://schemas.microsoft.com/office/powerpoint/2010/main" val="10985705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C6AAA2-AB48-418C-A06B-84A2B5785BC2}"/>
              </a:ext>
            </a:extLst>
          </p:cNvPr>
          <p:cNvSpPr>
            <a:spLocks noGrp="1"/>
          </p:cNvSpPr>
          <p:nvPr>
            <p:ph type="title"/>
          </p:nvPr>
        </p:nvSpPr>
        <p:spPr>
          <a:xfrm>
            <a:off x="1371600" y="685800"/>
            <a:ext cx="9601200" cy="69112"/>
          </a:xfrm>
        </p:spPr>
        <p:txBody>
          <a:bodyPr>
            <a:normAutofit fontScale="90000"/>
          </a:bodyPr>
          <a:lstStyle/>
          <a:p>
            <a:endParaRPr lang="en-US"/>
          </a:p>
        </p:txBody>
      </p:sp>
      <p:sp>
        <p:nvSpPr>
          <p:cNvPr id="3" name="Content Placeholder 2">
            <a:extLst>
              <a:ext uri="{FF2B5EF4-FFF2-40B4-BE49-F238E27FC236}">
                <a16:creationId xmlns:a16="http://schemas.microsoft.com/office/drawing/2014/main" id="{7B8E1BBC-10B1-4195-AC5A-A3FE0C784A20}"/>
              </a:ext>
            </a:extLst>
          </p:cNvPr>
          <p:cNvSpPr>
            <a:spLocks noGrp="1"/>
          </p:cNvSpPr>
          <p:nvPr>
            <p:ph idx="1"/>
          </p:nvPr>
        </p:nvSpPr>
        <p:spPr>
          <a:xfrm>
            <a:off x="1371600" y="839972"/>
            <a:ext cx="9601200" cy="5027427"/>
          </a:xfrm>
        </p:spPr>
        <p:txBody>
          <a:bodyPr/>
          <a:lstStyle/>
          <a:p>
            <a:pPr marL="0" indent="0">
              <a:buNone/>
            </a:pPr>
            <a:r>
              <a:rPr lang="en-US" sz="2800" b="1" u="sng" dirty="0"/>
              <a:t>The Witchcraft Craze </a:t>
            </a:r>
          </a:p>
          <a:p>
            <a:endParaRPr lang="en-US" dirty="0"/>
          </a:p>
          <a:p>
            <a:r>
              <a:rPr lang="en-US" sz="2800" dirty="0"/>
              <a:t>Witchcraft trials were prevalent in England, Scotland, Switzerland, Germany, some parts of France and the Low Countries, and even New England in America. </a:t>
            </a:r>
          </a:p>
          <a:p>
            <a:endParaRPr lang="en-US" sz="2800" dirty="0"/>
          </a:p>
          <a:p>
            <a:r>
              <a:rPr lang="en-US" sz="2800" dirty="0"/>
              <a:t>Witchcraft became viewed as both sinister and dangerous when the medieval church began to connect witches to the activities of the devil, thereby transforming witchcraft into a heresy that had to be wiped out. </a:t>
            </a:r>
          </a:p>
        </p:txBody>
      </p:sp>
    </p:spTree>
    <p:extLst>
      <p:ext uri="{BB962C8B-B14F-4D97-AF65-F5344CB8AC3E}">
        <p14:creationId xmlns:p14="http://schemas.microsoft.com/office/powerpoint/2010/main" val="774348327"/>
      </p:ext>
    </p:extLst>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TM10001105[[fn=Crop]]</Template>
  <TotalTime>1076</TotalTime>
  <Words>2743</Words>
  <Application>Microsoft Office PowerPoint</Application>
  <PresentationFormat>Widescreen</PresentationFormat>
  <Paragraphs>190</Paragraphs>
  <Slides>51</Slides>
  <Notes>0</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51</vt:i4>
      </vt:variant>
    </vt:vector>
  </HeadingPairs>
  <TitlesOfParts>
    <vt:vector size="53" baseType="lpstr">
      <vt:lpstr>Franklin Gothic Book</vt:lpstr>
      <vt:lpstr>Crop</vt:lpstr>
      <vt:lpstr>AP European History  Chapter 15 </vt:lpstr>
      <vt:lpstr>Chapter Outline  </vt:lpstr>
      <vt:lpstr>Focus Questions </vt:lpstr>
      <vt:lpstr>Section 1  Social Crises, War, and Rebellions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 European History  Chapter 15 </dc:title>
  <dc:creator>Tyler Moudry</dc:creator>
  <cp:lastModifiedBy>Tyler Moudry</cp:lastModifiedBy>
  <cp:revision>27</cp:revision>
  <dcterms:created xsi:type="dcterms:W3CDTF">2018-11-02T21:12:20Z</dcterms:created>
  <dcterms:modified xsi:type="dcterms:W3CDTF">2018-11-03T15:08:44Z</dcterms:modified>
</cp:coreProperties>
</file>