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B1DC56-2D69-4600-821B-B41A78C77BEE}"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118960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B1DC56-2D69-4600-821B-B41A78C77BEE}"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381286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B1DC56-2D69-4600-821B-B41A78C77BEE}"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3174597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B1DC56-2D69-4600-821B-B41A78C77BEE}"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C42DC-CBC0-4AF0-96B3-6110CF6C90F6}"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99493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B1DC56-2D69-4600-821B-B41A78C77BEE}"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3257956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BB1DC56-2D69-4600-821B-B41A78C77BEE}" type="datetimeFigureOut">
              <a:rPr lang="en-US" smtClean="0"/>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3712754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BB1DC56-2D69-4600-821B-B41A78C77BEE}" type="datetimeFigureOut">
              <a:rPr lang="en-US" smtClean="0"/>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2335979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B1DC56-2D69-4600-821B-B41A78C77BEE}"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1568583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B1DC56-2D69-4600-821B-B41A78C77BEE}"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316979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B1DC56-2D69-4600-821B-B41A78C77BEE}"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223514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B1DC56-2D69-4600-821B-B41A78C77BEE}" type="datetimeFigureOut">
              <a:rPr lang="en-US" smtClean="0"/>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359703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B1DC56-2D69-4600-821B-B41A78C77BEE}"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1865137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B1DC56-2D69-4600-821B-B41A78C77BEE}" type="datetimeFigureOut">
              <a:rPr lang="en-US" smtClean="0"/>
              <a:t>10/21/2018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330648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B1DC56-2D69-4600-821B-B41A78C77BEE}" type="datetimeFigureOut">
              <a:rPr lang="en-US" smtClean="0"/>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6857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1DC56-2D69-4600-821B-B41A78C77BEE}" type="datetimeFigureOut">
              <a:rPr lang="en-US" smtClean="0"/>
              <a:t>10/21/2018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1639856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B1DC56-2D69-4600-821B-B41A78C77BEE}"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258561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BB1DC56-2D69-4600-821B-B41A78C77BEE}" type="datetimeFigureOut">
              <a:rPr lang="en-US" smtClean="0"/>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C42DC-CBC0-4AF0-96B3-6110CF6C90F6}" type="slidenum">
              <a:rPr lang="en-US" smtClean="0"/>
              <a:t>‹#›</a:t>
            </a:fld>
            <a:endParaRPr lang="en-US"/>
          </a:p>
        </p:txBody>
      </p:sp>
    </p:spTree>
    <p:extLst>
      <p:ext uri="{BB962C8B-B14F-4D97-AF65-F5344CB8AC3E}">
        <p14:creationId xmlns:p14="http://schemas.microsoft.com/office/powerpoint/2010/main" val="312632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BB1DC56-2D69-4600-821B-B41A78C77BEE}" type="datetimeFigureOut">
              <a:rPr lang="en-US" smtClean="0"/>
              <a:t>10/21/2018</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720C42DC-CBC0-4AF0-96B3-6110CF6C90F6}" type="slidenum">
              <a:rPr lang="en-US" smtClean="0"/>
              <a:t>‹#›</a:t>
            </a:fld>
            <a:endParaRPr lang="en-US"/>
          </a:p>
        </p:txBody>
      </p:sp>
    </p:spTree>
    <p:extLst>
      <p:ext uri="{BB962C8B-B14F-4D97-AF65-F5344CB8AC3E}">
        <p14:creationId xmlns:p14="http://schemas.microsoft.com/office/powerpoint/2010/main" val="26417222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BE65F-64E0-4D52-B809-CD7F89A24CD9}"/>
              </a:ext>
            </a:extLst>
          </p:cNvPr>
          <p:cNvSpPr>
            <a:spLocks noGrp="1"/>
          </p:cNvSpPr>
          <p:nvPr>
            <p:ph type="ctrTitle"/>
          </p:nvPr>
        </p:nvSpPr>
        <p:spPr/>
        <p:txBody>
          <a:bodyPr/>
          <a:lstStyle/>
          <a:p>
            <a:r>
              <a:rPr lang="en-US" dirty="0"/>
              <a:t>Chapter 14 Section 3: </a:t>
            </a:r>
          </a:p>
        </p:txBody>
      </p:sp>
      <p:sp>
        <p:nvSpPr>
          <p:cNvPr id="3" name="Subtitle 2">
            <a:extLst>
              <a:ext uri="{FF2B5EF4-FFF2-40B4-BE49-F238E27FC236}">
                <a16:creationId xmlns:a16="http://schemas.microsoft.com/office/drawing/2014/main" id="{902B7F6A-8ACB-44C8-B7A9-78475DD87E22}"/>
              </a:ext>
            </a:extLst>
          </p:cNvPr>
          <p:cNvSpPr>
            <a:spLocks noGrp="1"/>
          </p:cNvSpPr>
          <p:nvPr>
            <p:ph type="subTitle" idx="1"/>
          </p:nvPr>
        </p:nvSpPr>
        <p:spPr/>
        <p:txBody>
          <a:bodyPr>
            <a:normAutofit/>
          </a:bodyPr>
          <a:lstStyle/>
          <a:p>
            <a:r>
              <a:rPr lang="en-US" sz="3600" dirty="0"/>
              <a:t>New Rivals on the World Stage </a:t>
            </a:r>
          </a:p>
        </p:txBody>
      </p:sp>
    </p:spTree>
    <p:extLst>
      <p:ext uri="{BB962C8B-B14F-4D97-AF65-F5344CB8AC3E}">
        <p14:creationId xmlns:p14="http://schemas.microsoft.com/office/powerpoint/2010/main" val="1215805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B4E13-13D0-40FE-9B50-2097E3EF1C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4D7F0C-4E87-466E-B38E-0658B22FF8B6}"/>
              </a:ext>
            </a:extLst>
          </p:cNvPr>
          <p:cNvSpPr>
            <a:spLocks noGrp="1"/>
          </p:cNvSpPr>
          <p:nvPr>
            <p:ph idx="1"/>
          </p:nvPr>
        </p:nvSpPr>
        <p:spPr/>
        <p:txBody>
          <a:bodyPr>
            <a:normAutofit/>
          </a:bodyPr>
          <a:lstStyle/>
          <a:p>
            <a:r>
              <a:rPr lang="en-US" sz="3200" dirty="0"/>
              <a:t>African slaves were packed into cargo ships.</a:t>
            </a:r>
          </a:p>
          <a:p>
            <a:r>
              <a:rPr lang="en-US" sz="3200" dirty="0"/>
              <a:t>300-350 per ship.</a:t>
            </a:r>
          </a:p>
          <a:p>
            <a:r>
              <a:rPr lang="en-US" sz="3200" dirty="0"/>
              <a:t>Chained in holds without sanitary facilities or enough space to stand up. </a:t>
            </a:r>
          </a:p>
          <a:p>
            <a:r>
              <a:rPr lang="en-US" sz="3200" dirty="0"/>
              <a:t>The voyage took at least 100 days. </a:t>
            </a:r>
          </a:p>
        </p:txBody>
      </p:sp>
    </p:spTree>
    <p:extLst>
      <p:ext uri="{BB962C8B-B14F-4D97-AF65-F5344CB8AC3E}">
        <p14:creationId xmlns:p14="http://schemas.microsoft.com/office/powerpoint/2010/main" val="2330354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4BD21-AADC-48A8-B683-B12912C1DA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767127-68E1-4E1D-A8E0-86B10208EFDD}"/>
              </a:ext>
            </a:extLst>
          </p:cNvPr>
          <p:cNvSpPr>
            <a:spLocks noGrp="1"/>
          </p:cNvSpPr>
          <p:nvPr>
            <p:ph idx="1"/>
          </p:nvPr>
        </p:nvSpPr>
        <p:spPr/>
        <p:txBody>
          <a:bodyPr>
            <a:normAutofit/>
          </a:bodyPr>
          <a:lstStyle/>
          <a:p>
            <a:r>
              <a:rPr lang="en-US" sz="4000" dirty="0"/>
              <a:t>King </a:t>
            </a:r>
            <a:r>
              <a:rPr lang="en-US" sz="4000" dirty="0" err="1"/>
              <a:t>Affonso</a:t>
            </a:r>
            <a:r>
              <a:rPr lang="en-US" sz="4000" dirty="0"/>
              <a:t> of Congo </a:t>
            </a:r>
          </a:p>
          <a:p>
            <a:r>
              <a:rPr lang="en-US" sz="4000" dirty="0"/>
              <a:t>Complained his country was being depleted by the slave trade. </a:t>
            </a:r>
          </a:p>
        </p:txBody>
      </p:sp>
    </p:spTree>
    <p:extLst>
      <p:ext uri="{BB962C8B-B14F-4D97-AF65-F5344CB8AC3E}">
        <p14:creationId xmlns:p14="http://schemas.microsoft.com/office/powerpoint/2010/main" val="234857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59D7-5828-4585-91D0-FF9C8F069A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FD58A9-DF36-4AE0-ACCA-0DFFBCFB847F}"/>
              </a:ext>
            </a:extLst>
          </p:cNvPr>
          <p:cNvSpPr>
            <a:spLocks noGrp="1"/>
          </p:cNvSpPr>
          <p:nvPr>
            <p:ph idx="1"/>
          </p:nvPr>
        </p:nvSpPr>
        <p:spPr/>
        <p:txBody>
          <a:bodyPr>
            <a:normAutofit/>
          </a:bodyPr>
          <a:lstStyle/>
          <a:p>
            <a:r>
              <a:rPr lang="en-US" sz="4000" dirty="0"/>
              <a:t>Local rulers in Africa view the slave trade as a source of income. </a:t>
            </a:r>
          </a:p>
        </p:txBody>
      </p:sp>
    </p:spTree>
    <p:extLst>
      <p:ext uri="{BB962C8B-B14F-4D97-AF65-F5344CB8AC3E}">
        <p14:creationId xmlns:p14="http://schemas.microsoft.com/office/powerpoint/2010/main" val="1201518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E0839-4EE1-43C4-8B92-8E034456EB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17FAE8-5346-4D41-BBEA-2BBC687CDA23}"/>
              </a:ext>
            </a:extLst>
          </p:cNvPr>
          <p:cNvSpPr>
            <a:spLocks noGrp="1"/>
          </p:cNvSpPr>
          <p:nvPr>
            <p:ph idx="1"/>
          </p:nvPr>
        </p:nvSpPr>
        <p:spPr/>
        <p:txBody>
          <a:bodyPr>
            <a:normAutofit/>
          </a:bodyPr>
          <a:lstStyle/>
          <a:p>
            <a:r>
              <a:rPr lang="en-US" sz="3200" dirty="0"/>
              <a:t>African Middle Men </a:t>
            </a:r>
          </a:p>
          <a:p>
            <a:r>
              <a:rPr lang="en-US" sz="3200" dirty="0"/>
              <a:t>Merchants, local elites, or rules who were very active in the process and were often able to dictate the price and number of slaves to European purchasers. </a:t>
            </a:r>
          </a:p>
        </p:txBody>
      </p:sp>
    </p:spTree>
    <p:extLst>
      <p:ext uri="{BB962C8B-B14F-4D97-AF65-F5344CB8AC3E}">
        <p14:creationId xmlns:p14="http://schemas.microsoft.com/office/powerpoint/2010/main" val="2442366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9BAD6-FE67-463C-ABAD-FF5486C1C907}"/>
              </a:ext>
            </a:extLst>
          </p:cNvPr>
          <p:cNvSpPr>
            <a:spLocks noGrp="1"/>
          </p:cNvSpPr>
          <p:nvPr>
            <p:ph type="title"/>
          </p:nvPr>
        </p:nvSpPr>
        <p:spPr/>
        <p:txBody>
          <a:bodyPr/>
          <a:lstStyle/>
          <a:p>
            <a:r>
              <a:rPr lang="en-US" dirty="0"/>
              <a:t>Effects of the Slave Trade </a:t>
            </a:r>
          </a:p>
        </p:txBody>
      </p:sp>
      <p:sp>
        <p:nvSpPr>
          <p:cNvPr id="3" name="Content Placeholder 2">
            <a:extLst>
              <a:ext uri="{FF2B5EF4-FFF2-40B4-BE49-F238E27FC236}">
                <a16:creationId xmlns:a16="http://schemas.microsoft.com/office/drawing/2014/main" id="{8B55606C-6B3A-4C60-B9E4-20A795E419F7}"/>
              </a:ext>
            </a:extLst>
          </p:cNvPr>
          <p:cNvSpPr>
            <a:spLocks noGrp="1"/>
          </p:cNvSpPr>
          <p:nvPr>
            <p:ph idx="1"/>
          </p:nvPr>
        </p:nvSpPr>
        <p:spPr/>
        <p:txBody>
          <a:bodyPr>
            <a:normAutofit/>
          </a:bodyPr>
          <a:lstStyle/>
          <a:p>
            <a:r>
              <a:rPr lang="en-US" sz="3200" dirty="0"/>
              <a:t>Political effects of the slave trade</a:t>
            </a:r>
          </a:p>
          <a:p>
            <a:r>
              <a:rPr lang="en-US" sz="3200" dirty="0"/>
              <a:t> The need to maintain a constant supply of slaves led to increased warfare and violence as African chiefs and their followers, armed with guns acquired from the trade in slaves, increased their raids and wars on neighboring peoples. </a:t>
            </a:r>
          </a:p>
        </p:txBody>
      </p:sp>
    </p:spTree>
    <p:extLst>
      <p:ext uri="{BB962C8B-B14F-4D97-AF65-F5344CB8AC3E}">
        <p14:creationId xmlns:p14="http://schemas.microsoft.com/office/powerpoint/2010/main" val="4077851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10CF4-B2C0-4FF1-8DDE-89E21D8288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A383CA-F278-4099-B1EF-44538580C83D}"/>
              </a:ext>
            </a:extLst>
          </p:cNvPr>
          <p:cNvSpPr>
            <a:spLocks noGrp="1"/>
          </p:cNvSpPr>
          <p:nvPr>
            <p:ph idx="1"/>
          </p:nvPr>
        </p:nvSpPr>
        <p:spPr/>
        <p:txBody>
          <a:bodyPr>
            <a:normAutofit/>
          </a:bodyPr>
          <a:lstStyle/>
          <a:p>
            <a:r>
              <a:rPr lang="en-US" sz="3600" dirty="0"/>
              <a:t>What happen to the nation of Benin in West Africa as a result of the slave trade? </a:t>
            </a:r>
          </a:p>
          <a:p>
            <a:r>
              <a:rPr lang="en-US" sz="3600" dirty="0"/>
              <a:t>Population declined and warfare increased, lost faith in gods, human sacrifices ,a corrupt and savage place. </a:t>
            </a:r>
          </a:p>
        </p:txBody>
      </p:sp>
    </p:spTree>
    <p:extLst>
      <p:ext uri="{BB962C8B-B14F-4D97-AF65-F5344CB8AC3E}">
        <p14:creationId xmlns:p14="http://schemas.microsoft.com/office/powerpoint/2010/main" val="3584696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207AB-7A49-40D2-A2C8-A35EB3838C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4BC41F-72D6-49AE-857E-BC5FFD688C58}"/>
              </a:ext>
            </a:extLst>
          </p:cNvPr>
          <p:cNvSpPr>
            <a:spLocks noGrp="1"/>
          </p:cNvSpPr>
          <p:nvPr>
            <p:ph idx="1"/>
          </p:nvPr>
        </p:nvSpPr>
        <p:spPr/>
        <p:txBody>
          <a:bodyPr>
            <a:normAutofit/>
          </a:bodyPr>
          <a:lstStyle/>
          <a:p>
            <a:r>
              <a:rPr lang="en-US" sz="3600" dirty="0"/>
              <a:t>Society of Friends </a:t>
            </a:r>
          </a:p>
          <a:p>
            <a:r>
              <a:rPr lang="en-US" sz="3600" dirty="0"/>
              <a:t>Also known as the Quakers, began to criticize slavery in the 1770s, excluded from their church any member adhering to slave trafficking. </a:t>
            </a:r>
          </a:p>
        </p:txBody>
      </p:sp>
    </p:spTree>
    <p:extLst>
      <p:ext uri="{BB962C8B-B14F-4D97-AF65-F5344CB8AC3E}">
        <p14:creationId xmlns:p14="http://schemas.microsoft.com/office/powerpoint/2010/main" val="3502168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CBD7-715A-4576-8A56-E611DAB0712A}"/>
              </a:ext>
            </a:extLst>
          </p:cNvPr>
          <p:cNvSpPr>
            <a:spLocks noGrp="1"/>
          </p:cNvSpPr>
          <p:nvPr>
            <p:ph type="title"/>
          </p:nvPr>
        </p:nvSpPr>
        <p:spPr/>
        <p:txBody>
          <a:bodyPr/>
          <a:lstStyle/>
          <a:p>
            <a:r>
              <a:rPr lang="en-US" dirty="0"/>
              <a:t>The West in Southeast Asia </a:t>
            </a:r>
          </a:p>
        </p:txBody>
      </p:sp>
      <p:sp>
        <p:nvSpPr>
          <p:cNvPr id="3" name="Content Placeholder 2">
            <a:extLst>
              <a:ext uri="{FF2B5EF4-FFF2-40B4-BE49-F238E27FC236}">
                <a16:creationId xmlns:a16="http://schemas.microsoft.com/office/drawing/2014/main" id="{933DA478-6628-47F5-9725-5B4372C10D53}"/>
              </a:ext>
            </a:extLst>
          </p:cNvPr>
          <p:cNvSpPr>
            <a:spLocks noGrp="1"/>
          </p:cNvSpPr>
          <p:nvPr>
            <p:ph idx="1"/>
          </p:nvPr>
        </p:nvSpPr>
        <p:spPr/>
        <p:txBody>
          <a:bodyPr>
            <a:normAutofit/>
          </a:bodyPr>
          <a:lstStyle/>
          <a:p>
            <a:r>
              <a:rPr lang="en-US" sz="2800" dirty="0"/>
              <a:t>Explain why Portugal’s efforts to dominate the trade of Southeast Asia was not successful? </a:t>
            </a:r>
          </a:p>
          <a:p>
            <a:endParaRPr lang="en-US" sz="2800" dirty="0"/>
          </a:p>
          <a:p>
            <a:r>
              <a:rPr lang="en-US" sz="2800" dirty="0"/>
              <a:t>Portuguese lacked both the numbers and the wealth to overcome local resistance and colonize the Asian regions. </a:t>
            </a:r>
          </a:p>
          <a:p>
            <a:r>
              <a:rPr lang="en-US" sz="2800" dirty="0"/>
              <a:t>Their empire was too large and Portugal too small to maintain it. </a:t>
            </a:r>
          </a:p>
        </p:txBody>
      </p:sp>
    </p:spTree>
    <p:extLst>
      <p:ext uri="{BB962C8B-B14F-4D97-AF65-F5344CB8AC3E}">
        <p14:creationId xmlns:p14="http://schemas.microsoft.com/office/powerpoint/2010/main" val="3560620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62E05-7506-4F8C-8BFF-55AD685E8C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1D0FFE-5923-4A73-A903-03D4645D4ED6}"/>
              </a:ext>
            </a:extLst>
          </p:cNvPr>
          <p:cNvSpPr>
            <a:spLocks noGrp="1"/>
          </p:cNvSpPr>
          <p:nvPr>
            <p:ph idx="1"/>
          </p:nvPr>
        </p:nvSpPr>
        <p:spPr/>
        <p:txBody>
          <a:bodyPr>
            <a:normAutofit/>
          </a:bodyPr>
          <a:lstStyle/>
          <a:p>
            <a:r>
              <a:rPr lang="en-US" sz="3600" dirty="0"/>
              <a:t>The Spanish were able to gain control of the Philippines,  which became a major Spanish base in trade. </a:t>
            </a:r>
          </a:p>
        </p:txBody>
      </p:sp>
    </p:spTree>
    <p:extLst>
      <p:ext uri="{BB962C8B-B14F-4D97-AF65-F5344CB8AC3E}">
        <p14:creationId xmlns:p14="http://schemas.microsoft.com/office/powerpoint/2010/main" val="964600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1F4E8-747F-416B-BCC9-11E2B11189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754912-407A-4102-9432-8284D81414EC}"/>
              </a:ext>
            </a:extLst>
          </p:cNvPr>
          <p:cNvSpPr>
            <a:spLocks noGrp="1"/>
          </p:cNvSpPr>
          <p:nvPr>
            <p:ph idx="1"/>
          </p:nvPr>
        </p:nvSpPr>
        <p:spPr/>
        <p:txBody>
          <a:bodyPr>
            <a:normAutofit/>
          </a:bodyPr>
          <a:lstStyle/>
          <a:p>
            <a:r>
              <a:rPr lang="en-US" sz="3600" dirty="0"/>
              <a:t>Arrival of the Dutch and English who were better financed was the primary threat to the Portuguese Empire in Southeast Asia? </a:t>
            </a:r>
          </a:p>
        </p:txBody>
      </p:sp>
    </p:spTree>
    <p:extLst>
      <p:ext uri="{BB962C8B-B14F-4D97-AF65-F5344CB8AC3E}">
        <p14:creationId xmlns:p14="http://schemas.microsoft.com/office/powerpoint/2010/main" val="367163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2755-6B17-464B-A986-6D40731B9D90}"/>
              </a:ext>
            </a:extLst>
          </p:cNvPr>
          <p:cNvSpPr>
            <a:spLocks noGrp="1"/>
          </p:cNvSpPr>
          <p:nvPr>
            <p:ph type="title"/>
          </p:nvPr>
        </p:nvSpPr>
        <p:spPr/>
        <p:txBody>
          <a:bodyPr/>
          <a:lstStyle/>
          <a:p>
            <a:r>
              <a:rPr lang="en-US" dirty="0"/>
              <a:t>Africa Slave Trade </a:t>
            </a:r>
          </a:p>
        </p:txBody>
      </p:sp>
      <p:sp>
        <p:nvSpPr>
          <p:cNvPr id="3" name="Content Placeholder 2">
            <a:extLst>
              <a:ext uri="{FF2B5EF4-FFF2-40B4-BE49-F238E27FC236}">
                <a16:creationId xmlns:a16="http://schemas.microsoft.com/office/drawing/2014/main" id="{B6D1503E-04A3-47BB-A666-E23BF6572F94}"/>
              </a:ext>
            </a:extLst>
          </p:cNvPr>
          <p:cNvSpPr>
            <a:spLocks noGrp="1"/>
          </p:cNvSpPr>
          <p:nvPr>
            <p:ph idx="1"/>
          </p:nvPr>
        </p:nvSpPr>
        <p:spPr/>
        <p:txBody>
          <a:bodyPr>
            <a:normAutofit/>
          </a:bodyPr>
          <a:lstStyle/>
          <a:p>
            <a:r>
              <a:rPr lang="en-US" sz="3600" dirty="0"/>
              <a:t>The Dutch East India Trading Company </a:t>
            </a:r>
          </a:p>
          <a:p>
            <a:r>
              <a:rPr lang="en-US" sz="3600" dirty="0"/>
              <a:t>Set up settlement  in southern Africa, at the Cape of Good Hope, developed into a permanent colony. </a:t>
            </a:r>
          </a:p>
        </p:txBody>
      </p:sp>
    </p:spTree>
    <p:extLst>
      <p:ext uri="{BB962C8B-B14F-4D97-AF65-F5344CB8AC3E}">
        <p14:creationId xmlns:p14="http://schemas.microsoft.com/office/powerpoint/2010/main" val="796678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E83A-65DA-473B-A2BA-D9B74B8627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669516-D934-4A6D-B9EA-D508DF45175E}"/>
              </a:ext>
            </a:extLst>
          </p:cNvPr>
          <p:cNvSpPr>
            <a:spLocks noGrp="1"/>
          </p:cNvSpPr>
          <p:nvPr>
            <p:ph idx="1"/>
          </p:nvPr>
        </p:nvSpPr>
        <p:spPr/>
        <p:txBody>
          <a:bodyPr>
            <a:normAutofit/>
          </a:bodyPr>
          <a:lstStyle/>
          <a:p>
            <a:r>
              <a:rPr lang="en-US" sz="3200" dirty="0"/>
              <a:t>Explain how the Dutch succeeded in bringing almost the entire Indonesian archipelago (group of islands) under their control?</a:t>
            </a:r>
          </a:p>
          <a:p>
            <a:r>
              <a:rPr lang="en-US" sz="3200" dirty="0"/>
              <a:t>Dutch seized a Portuguese fort in the Moluccas (Indonesia) and the gradually pushed the Portuguese out of the Spice Trade. </a:t>
            </a:r>
          </a:p>
        </p:txBody>
      </p:sp>
    </p:spTree>
    <p:extLst>
      <p:ext uri="{BB962C8B-B14F-4D97-AF65-F5344CB8AC3E}">
        <p14:creationId xmlns:p14="http://schemas.microsoft.com/office/powerpoint/2010/main" val="25068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22AF-F49B-4B61-83DA-1982A34E2E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2D763F-E5F8-4EE3-8AEC-358BB9ADBB6F}"/>
              </a:ext>
            </a:extLst>
          </p:cNvPr>
          <p:cNvSpPr>
            <a:spLocks noGrp="1"/>
          </p:cNvSpPr>
          <p:nvPr>
            <p:ph idx="1"/>
          </p:nvPr>
        </p:nvSpPr>
        <p:spPr/>
        <p:txBody>
          <a:bodyPr>
            <a:normAutofit/>
          </a:bodyPr>
          <a:lstStyle/>
          <a:p>
            <a:r>
              <a:rPr lang="en-US" sz="3600" dirty="0"/>
              <a:t>Malay States </a:t>
            </a:r>
          </a:p>
          <a:p>
            <a:pPr marL="36900" indent="0">
              <a:buNone/>
            </a:pPr>
            <a:r>
              <a:rPr lang="en-US" sz="3600" dirty="0"/>
              <a:t>Modern Day Malaysia </a:t>
            </a:r>
          </a:p>
        </p:txBody>
      </p:sp>
    </p:spTree>
    <p:extLst>
      <p:ext uri="{BB962C8B-B14F-4D97-AF65-F5344CB8AC3E}">
        <p14:creationId xmlns:p14="http://schemas.microsoft.com/office/powerpoint/2010/main" val="909131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892FC-3CE7-4935-A457-1DF02A7C15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9ECECF-5949-4ADC-9598-B660D5BCD8EF}"/>
              </a:ext>
            </a:extLst>
          </p:cNvPr>
          <p:cNvSpPr>
            <a:spLocks noGrp="1"/>
          </p:cNvSpPr>
          <p:nvPr>
            <p:ph idx="1"/>
          </p:nvPr>
        </p:nvSpPr>
        <p:spPr/>
        <p:txBody>
          <a:bodyPr>
            <a:normAutofit/>
          </a:bodyPr>
          <a:lstStyle/>
          <a:p>
            <a:r>
              <a:rPr lang="en-US" sz="3200" dirty="0"/>
              <a:t>Why were the mainland states better able to resist the European challenge than the states in the Malay world? </a:t>
            </a:r>
          </a:p>
          <a:p>
            <a:r>
              <a:rPr lang="en-US" sz="3200" dirty="0"/>
              <a:t>Cohesive nature of the states.</a:t>
            </a:r>
          </a:p>
          <a:p>
            <a:r>
              <a:rPr lang="en-US" sz="3200" dirty="0"/>
              <a:t> The spice trade was enormously profitable. </a:t>
            </a:r>
          </a:p>
          <a:p>
            <a:r>
              <a:rPr lang="en-US" sz="3200" dirty="0"/>
              <a:t>European merchants and rulers were determined to gain control of the sources of these spices. </a:t>
            </a:r>
          </a:p>
        </p:txBody>
      </p:sp>
    </p:spTree>
    <p:extLst>
      <p:ext uri="{BB962C8B-B14F-4D97-AF65-F5344CB8AC3E}">
        <p14:creationId xmlns:p14="http://schemas.microsoft.com/office/powerpoint/2010/main" val="3162877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D40F0-FD19-4F67-935D-F9F62A345552}"/>
              </a:ext>
            </a:extLst>
          </p:cNvPr>
          <p:cNvSpPr>
            <a:spLocks noGrp="1"/>
          </p:cNvSpPr>
          <p:nvPr>
            <p:ph type="title"/>
          </p:nvPr>
        </p:nvSpPr>
        <p:spPr/>
        <p:txBody>
          <a:bodyPr/>
          <a:lstStyle/>
          <a:p>
            <a:r>
              <a:rPr lang="en-US" dirty="0"/>
              <a:t>The French and British in India </a:t>
            </a:r>
          </a:p>
        </p:txBody>
      </p:sp>
      <p:sp>
        <p:nvSpPr>
          <p:cNvPr id="3" name="Content Placeholder 2">
            <a:extLst>
              <a:ext uri="{FF2B5EF4-FFF2-40B4-BE49-F238E27FC236}">
                <a16:creationId xmlns:a16="http://schemas.microsoft.com/office/drawing/2014/main" id="{015846FA-DFD2-4170-9376-0BF628E94006}"/>
              </a:ext>
            </a:extLst>
          </p:cNvPr>
          <p:cNvSpPr>
            <a:spLocks noGrp="1"/>
          </p:cNvSpPr>
          <p:nvPr>
            <p:ph idx="1"/>
          </p:nvPr>
        </p:nvSpPr>
        <p:spPr/>
        <p:txBody>
          <a:bodyPr>
            <a:normAutofit/>
          </a:bodyPr>
          <a:lstStyle/>
          <a:p>
            <a:r>
              <a:rPr lang="en-US" sz="3600" dirty="0"/>
              <a:t>Mughals</a:t>
            </a:r>
          </a:p>
          <a:p>
            <a:r>
              <a:rPr lang="en-US" sz="3600" dirty="0"/>
              <a:t>Not natives of India, came from the mountainous region north of the Ganges River. </a:t>
            </a:r>
          </a:p>
        </p:txBody>
      </p:sp>
    </p:spTree>
    <p:extLst>
      <p:ext uri="{BB962C8B-B14F-4D97-AF65-F5344CB8AC3E}">
        <p14:creationId xmlns:p14="http://schemas.microsoft.com/office/powerpoint/2010/main" val="453836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AF21-3A19-4E9C-8C82-ED312AF9D8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F896A6-65FA-4C9F-A090-452BF9AE2DD7}"/>
              </a:ext>
            </a:extLst>
          </p:cNvPr>
          <p:cNvSpPr>
            <a:spLocks noGrp="1"/>
          </p:cNvSpPr>
          <p:nvPr>
            <p:ph idx="1"/>
          </p:nvPr>
        </p:nvSpPr>
        <p:spPr/>
        <p:txBody>
          <a:bodyPr>
            <a:normAutofit/>
          </a:bodyPr>
          <a:lstStyle/>
          <a:p>
            <a:r>
              <a:rPr lang="en-US" sz="3200" dirty="0"/>
              <a:t>Babur</a:t>
            </a:r>
          </a:p>
          <a:p>
            <a:r>
              <a:rPr lang="en-US" sz="3200" dirty="0"/>
              <a:t>Founder of the Mughal dynasty / father descended from Asian Conqueror Tamerlane, mother from the Mongol conqueror Genghis Khan. It was Babur’s grandson, who brought Mughal rule to most of India, creating the greatest Indian empire since the Mauryan dynasty nearly two thousand years earlier. </a:t>
            </a:r>
          </a:p>
        </p:txBody>
      </p:sp>
    </p:spTree>
    <p:extLst>
      <p:ext uri="{BB962C8B-B14F-4D97-AF65-F5344CB8AC3E}">
        <p14:creationId xmlns:p14="http://schemas.microsoft.com/office/powerpoint/2010/main" val="200110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E13B0-4C18-4B37-A502-BEC14999ACB2}"/>
              </a:ext>
            </a:extLst>
          </p:cNvPr>
          <p:cNvSpPr>
            <a:spLocks noGrp="1"/>
          </p:cNvSpPr>
          <p:nvPr>
            <p:ph type="title"/>
          </p:nvPr>
        </p:nvSpPr>
        <p:spPr/>
        <p:txBody>
          <a:bodyPr/>
          <a:lstStyle/>
          <a:p>
            <a:r>
              <a:rPr lang="en-US" dirty="0"/>
              <a:t>Impact of the Western Powers </a:t>
            </a:r>
          </a:p>
        </p:txBody>
      </p:sp>
      <p:sp>
        <p:nvSpPr>
          <p:cNvPr id="3" name="Content Placeholder 2">
            <a:extLst>
              <a:ext uri="{FF2B5EF4-FFF2-40B4-BE49-F238E27FC236}">
                <a16:creationId xmlns:a16="http://schemas.microsoft.com/office/drawing/2014/main" id="{0547A1C3-BAC4-4D7C-A8AE-8FAF89B4C61A}"/>
              </a:ext>
            </a:extLst>
          </p:cNvPr>
          <p:cNvSpPr>
            <a:spLocks noGrp="1"/>
          </p:cNvSpPr>
          <p:nvPr>
            <p:ph idx="1"/>
          </p:nvPr>
        </p:nvSpPr>
        <p:spPr/>
        <p:txBody>
          <a:bodyPr>
            <a:normAutofit/>
          </a:bodyPr>
          <a:lstStyle/>
          <a:p>
            <a:r>
              <a:rPr lang="en-US" sz="3200" dirty="0"/>
              <a:t>During the mid-1600s, what three nations concentrated on the spice trade? </a:t>
            </a:r>
          </a:p>
          <a:p>
            <a:r>
              <a:rPr lang="en-US" sz="3200" dirty="0"/>
              <a:t>Dutch</a:t>
            </a:r>
          </a:p>
          <a:p>
            <a:r>
              <a:rPr lang="en-US" sz="3200" dirty="0"/>
              <a:t>French</a:t>
            </a:r>
          </a:p>
          <a:p>
            <a:r>
              <a:rPr lang="en-US" sz="3200" dirty="0"/>
              <a:t>British </a:t>
            </a:r>
          </a:p>
        </p:txBody>
      </p:sp>
    </p:spTree>
    <p:extLst>
      <p:ext uri="{BB962C8B-B14F-4D97-AF65-F5344CB8AC3E}">
        <p14:creationId xmlns:p14="http://schemas.microsoft.com/office/powerpoint/2010/main" val="623421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D64BF-61A0-401C-84FA-3A28931F6990}"/>
              </a:ext>
            </a:extLst>
          </p:cNvPr>
          <p:cNvSpPr>
            <a:spLocks noGrp="1"/>
          </p:cNvSpPr>
          <p:nvPr>
            <p:ph type="title"/>
          </p:nvPr>
        </p:nvSpPr>
        <p:spPr/>
        <p:txBody>
          <a:bodyPr/>
          <a:lstStyle/>
          <a:p>
            <a:r>
              <a:rPr lang="en-US" dirty="0"/>
              <a:t>Sir Robert Clive </a:t>
            </a:r>
          </a:p>
        </p:txBody>
      </p:sp>
      <p:sp>
        <p:nvSpPr>
          <p:cNvPr id="3" name="Content Placeholder 2">
            <a:extLst>
              <a:ext uri="{FF2B5EF4-FFF2-40B4-BE49-F238E27FC236}">
                <a16:creationId xmlns:a16="http://schemas.microsoft.com/office/drawing/2014/main" id="{014DD6C8-0E21-417D-9E2F-3D5E65A644BE}"/>
              </a:ext>
            </a:extLst>
          </p:cNvPr>
          <p:cNvSpPr>
            <a:spLocks noGrp="1"/>
          </p:cNvSpPr>
          <p:nvPr>
            <p:ph idx="1"/>
          </p:nvPr>
        </p:nvSpPr>
        <p:spPr/>
        <p:txBody>
          <a:bodyPr>
            <a:normAutofit/>
          </a:bodyPr>
          <a:lstStyle/>
          <a:p>
            <a:r>
              <a:rPr lang="en-US" sz="3200" dirty="0"/>
              <a:t>Aggressive British empire builder who eventually became the chief representative of the East India Company in India. </a:t>
            </a:r>
          </a:p>
        </p:txBody>
      </p:sp>
    </p:spTree>
    <p:extLst>
      <p:ext uri="{BB962C8B-B14F-4D97-AF65-F5344CB8AC3E}">
        <p14:creationId xmlns:p14="http://schemas.microsoft.com/office/powerpoint/2010/main" val="1954999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EDB9D-A32F-4828-ABF9-E1BDE2286D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50D9C9-D781-4137-9A5B-43B694FF9961}"/>
              </a:ext>
            </a:extLst>
          </p:cNvPr>
          <p:cNvSpPr>
            <a:spLocks noGrp="1"/>
          </p:cNvSpPr>
          <p:nvPr>
            <p:ph idx="1"/>
          </p:nvPr>
        </p:nvSpPr>
        <p:spPr/>
        <p:txBody>
          <a:bodyPr>
            <a:normAutofit/>
          </a:bodyPr>
          <a:lstStyle/>
          <a:p>
            <a:r>
              <a:rPr lang="en-US" sz="3200" dirty="0"/>
              <a:t>“Black Hole of Calcutta” </a:t>
            </a:r>
          </a:p>
          <a:p>
            <a:r>
              <a:rPr lang="en-US" sz="3200" dirty="0"/>
              <a:t>Underground prison for holding the prisoners in Bengal</a:t>
            </a:r>
          </a:p>
        </p:txBody>
      </p:sp>
    </p:spTree>
    <p:extLst>
      <p:ext uri="{BB962C8B-B14F-4D97-AF65-F5344CB8AC3E}">
        <p14:creationId xmlns:p14="http://schemas.microsoft.com/office/powerpoint/2010/main" val="3278441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4D5B6-6015-4012-8D60-D8E1DC2B1B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595579-79B7-4208-9B48-A661707E6A45}"/>
              </a:ext>
            </a:extLst>
          </p:cNvPr>
          <p:cNvSpPr>
            <a:spLocks noGrp="1"/>
          </p:cNvSpPr>
          <p:nvPr>
            <p:ph idx="1"/>
          </p:nvPr>
        </p:nvSpPr>
        <p:spPr/>
        <p:txBody>
          <a:bodyPr>
            <a:normAutofit/>
          </a:bodyPr>
          <a:lstStyle/>
          <a:p>
            <a:r>
              <a:rPr lang="en-US" sz="3600" dirty="0"/>
              <a:t>Battle of  Plassey – 1757 </a:t>
            </a:r>
          </a:p>
          <a:p>
            <a:r>
              <a:rPr lang="en-US" sz="3600" dirty="0"/>
              <a:t>small British force numbering about three thousand defeated a Mughal-led army more than ten times its size. </a:t>
            </a:r>
          </a:p>
        </p:txBody>
      </p:sp>
    </p:spTree>
    <p:extLst>
      <p:ext uri="{BB962C8B-B14F-4D97-AF65-F5344CB8AC3E}">
        <p14:creationId xmlns:p14="http://schemas.microsoft.com/office/powerpoint/2010/main" val="1721707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8868-EDA8-4CA3-8D63-AF8DBD4106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26AC94-F02F-4C20-9ED2-AA4272A309A5}"/>
              </a:ext>
            </a:extLst>
          </p:cNvPr>
          <p:cNvSpPr>
            <a:spLocks noGrp="1"/>
          </p:cNvSpPr>
          <p:nvPr>
            <p:ph idx="1"/>
          </p:nvPr>
        </p:nvSpPr>
        <p:spPr/>
        <p:txBody>
          <a:bodyPr>
            <a:normAutofit/>
          </a:bodyPr>
          <a:lstStyle/>
          <a:p>
            <a:r>
              <a:rPr lang="en-US" dirty="0"/>
              <a:t>Seven Years’ War </a:t>
            </a:r>
          </a:p>
          <a:p>
            <a:r>
              <a:rPr lang="en-US" dirty="0"/>
              <a:t>The British forced the French to withdraw completely from India. </a:t>
            </a:r>
          </a:p>
          <a:p>
            <a:r>
              <a:rPr lang="en-US" dirty="0"/>
              <a:t>Seven Years’ War, (1756–63), the last major conflict before the French Revolution to involve all the great powers of Europe.</a:t>
            </a:r>
          </a:p>
          <a:p>
            <a:r>
              <a:rPr lang="en-US" dirty="0"/>
              <a:t> Generally, France, Austria, Saxony, Sweden, and Russia were aligned on one side against Prussia, Hanover, and Great Britain on the other. </a:t>
            </a:r>
          </a:p>
          <a:p>
            <a:r>
              <a:rPr lang="en-US" dirty="0"/>
              <a:t>The war arose out of the attempt of the Austrian Habsburgs to win back the rich province of Silesia, which had been wrested from them by Frederick II (the Great) of Prussia during the War of the Austrian Succession (1740–48). </a:t>
            </a:r>
          </a:p>
        </p:txBody>
      </p:sp>
    </p:spTree>
    <p:extLst>
      <p:ext uri="{BB962C8B-B14F-4D97-AF65-F5344CB8AC3E}">
        <p14:creationId xmlns:p14="http://schemas.microsoft.com/office/powerpoint/2010/main" val="260372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8B51-2653-4806-85F7-05169C7D29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657522-FB49-4628-81F3-10550EF40CC8}"/>
              </a:ext>
            </a:extLst>
          </p:cNvPr>
          <p:cNvSpPr>
            <a:spLocks noGrp="1"/>
          </p:cNvSpPr>
          <p:nvPr>
            <p:ph idx="1"/>
          </p:nvPr>
        </p:nvSpPr>
        <p:spPr/>
        <p:txBody>
          <a:bodyPr/>
          <a:lstStyle/>
          <a:p>
            <a:r>
              <a:rPr lang="en-US" sz="3600" dirty="0"/>
              <a:t>The primary market for African slaves was in the Middle east, where most were used as domestic servants. </a:t>
            </a:r>
          </a:p>
          <a:p>
            <a:endParaRPr lang="en-US" dirty="0"/>
          </a:p>
        </p:txBody>
      </p:sp>
    </p:spTree>
    <p:extLst>
      <p:ext uri="{BB962C8B-B14F-4D97-AF65-F5344CB8AC3E}">
        <p14:creationId xmlns:p14="http://schemas.microsoft.com/office/powerpoint/2010/main" val="3401928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166D8-54EA-4A02-8DAC-E8DA0A94E7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E903F1-E9E2-46EA-946D-EEB23362AC45}"/>
              </a:ext>
            </a:extLst>
          </p:cNvPr>
          <p:cNvSpPr>
            <a:spLocks noGrp="1"/>
          </p:cNvSpPr>
          <p:nvPr>
            <p:ph idx="1"/>
          </p:nvPr>
        </p:nvSpPr>
        <p:spPr/>
        <p:txBody>
          <a:bodyPr/>
          <a:lstStyle/>
          <a:p>
            <a:r>
              <a:rPr lang="en-US" dirty="0"/>
              <a:t>But the Seven Years’ War also involved overseas colonial struggles between Great Britain and France, the main points of contention between those two traditional rivals being the struggle for control of North America (the French and Indian War; 1754–63) and India.</a:t>
            </a:r>
          </a:p>
          <a:p>
            <a:r>
              <a:rPr lang="en-US" dirty="0"/>
              <a:t> With that in mind, the Seven Years’ War can also be seen as the European phase of a worldwide nine years’ war fought between France and Great Britain. Britain’s alliance with Prussia was undertaken partly in order to protect electoral Hanover, the British ruling dynasty’s Continental possession, from the threat of a French takeover.</a:t>
            </a:r>
          </a:p>
        </p:txBody>
      </p:sp>
    </p:spTree>
    <p:extLst>
      <p:ext uri="{BB962C8B-B14F-4D97-AF65-F5344CB8AC3E}">
        <p14:creationId xmlns:p14="http://schemas.microsoft.com/office/powerpoint/2010/main" val="3483120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696E5-4BF8-4B27-BCE3-15FCB9FBF41C}"/>
              </a:ext>
            </a:extLst>
          </p:cNvPr>
          <p:cNvSpPr>
            <a:spLocks noGrp="1"/>
          </p:cNvSpPr>
          <p:nvPr>
            <p:ph type="title"/>
          </p:nvPr>
        </p:nvSpPr>
        <p:spPr/>
        <p:txBody>
          <a:bodyPr/>
          <a:lstStyle/>
          <a:p>
            <a:r>
              <a:rPr lang="en-US" dirty="0"/>
              <a:t>China </a:t>
            </a:r>
          </a:p>
        </p:txBody>
      </p:sp>
      <p:sp>
        <p:nvSpPr>
          <p:cNvPr id="3" name="Content Placeholder 2">
            <a:extLst>
              <a:ext uri="{FF2B5EF4-FFF2-40B4-BE49-F238E27FC236}">
                <a16:creationId xmlns:a16="http://schemas.microsoft.com/office/drawing/2014/main" id="{F78BF340-3E96-4C01-AB9B-C513B7F13D6B}"/>
              </a:ext>
            </a:extLst>
          </p:cNvPr>
          <p:cNvSpPr>
            <a:spLocks noGrp="1"/>
          </p:cNvSpPr>
          <p:nvPr>
            <p:ph idx="1"/>
          </p:nvPr>
        </p:nvSpPr>
        <p:spPr/>
        <p:txBody>
          <a:bodyPr>
            <a:normAutofit/>
          </a:bodyPr>
          <a:lstStyle/>
          <a:p>
            <a:r>
              <a:rPr lang="en-US" sz="3200" dirty="0"/>
              <a:t>Ming Dynasty </a:t>
            </a:r>
          </a:p>
          <a:p>
            <a:r>
              <a:rPr lang="en-US" sz="3200" dirty="0"/>
              <a:t>1369 – 1644  began a new era of greatness in Chinese history. China extended its rule into Mongolia and Central Asia. </a:t>
            </a:r>
          </a:p>
          <a:p>
            <a:r>
              <a:rPr lang="en-US" sz="3200" dirty="0"/>
              <a:t>The Ming Dynasty began to decline. </a:t>
            </a:r>
          </a:p>
          <a:p>
            <a:r>
              <a:rPr lang="en-US" sz="3200" dirty="0"/>
              <a:t>Weak rulers led to a period of government corruption. </a:t>
            </a:r>
          </a:p>
        </p:txBody>
      </p:sp>
    </p:spTree>
    <p:extLst>
      <p:ext uri="{BB962C8B-B14F-4D97-AF65-F5344CB8AC3E}">
        <p14:creationId xmlns:p14="http://schemas.microsoft.com/office/powerpoint/2010/main" val="1249002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6BEF-1AED-435E-9EF6-C1FC1ADA6B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B1D8CD-A79B-4089-9F97-092129A5BBBF}"/>
              </a:ext>
            </a:extLst>
          </p:cNvPr>
          <p:cNvSpPr>
            <a:spLocks noGrp="1"/>
          </p:cNvSpPr>
          <p:nvPr>
            <p:ph idx="1"/>
          </p:nvPr>
        </p:nvSpPr>
        <p:spPr/>
        <p:txBody>
          <a:bodyPr>
            <a:normAutofit/>
          </a:bodyPr>
          <a:lstStyle/>
          <a:p>
            <a:r>
              <a:rPr lang="en-US" sz="3600" dirty="0"/>
              <a:t>Manchus</a:t>
            </a:r>
          </a:p>
          <a:p>
            <a:r>
              <a:rPr lang="en-US" sz="3600" dirty="0"/>
              <a:t>Frontier tribe, lived northeast of the Great Wall in the area known today as Manchuria. In 1644, the Manchus overthrew the last Ming emperor and declared the creation of  new dynasty with the title of the Qing (Pure). </a:t>
            </a:r>
          </a:p>
        </p:txBody>
      </p:sp>
    </p:spTree>
    <p:extLst>
      <p:ext uri="{BB962C8B-B14F-4D97-AF65-F5344CB8AC3E}">
        <p14:creationId xmlns:p14="http://schemas.microsoft.com/office/powerpoint/2010/main" val="3852716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A5282-0F36-43A9-B2DD-D8069279BC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75DCFC-0237-4B6C-8E86-EADE4D66C066}"/>
              </a:ext>
            </a:extLst>
          </p:cNvPr>
          <p:cNvSpPr>
            <a:spLocks noGrp="1"/>
          </p:cNvSpPr>
          <p:nvPr>
            <p:ph idx="1"/>
          </p:nvPr>
        </p:nvSpPr>
        <p:spPr/>
        <p:txBody>
          <a:bodyPr>
            <a:normAutofit/>
          </a:bodyPr>
          <a:lstStyle/>
          <a:p>
            <a:r>
              <a:rPr lang="en-US" sz="2800" dirty="0"/>
              <a:t>Kangxi</a:t>
            </a:r>
          </a:p>
          <a:p>
            <a:r>
              <a:rPr lang="en-US" sz="2800" dirty="0"/>
              <a:t>One of the two Qing monarchs with Qianlong, ruled China for well over a century middle of 17th century to the end of the 18th century. </a:t>
            </a:r>
          </a:p>
          <a:p>
            <a:r>
              <a:rPr lang="en-US" sz="2800" dirty="0"/>
              <a:t>Responsible for much of the greatness of Manchu China. </a:t>
            </a:r>
          </a:p>
          <a:p>
            <a:r>
              <a:rPr lang="en-US" sz="2800" dirty="0"/>
              <a:t>In 1644 the Manchus overthrew the last Ming emperor and declared the creation of a new dynasty with the reign title of the Qing (Ching – Pure).</a:t>
            </a:r>
          </a:p>
        </p:txBody>
      </p:sp>
    </p:spTree>
    <p:extLst>
      <p:ext uri="{BB962C8B-B14F-4D97-AF65-F5344CB8AC3E}">
        <p14:creationId xmlns:p14="http://schemas.microsoft.com/office/powerpoint/2010/main" val="2023738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A2214-FF27-4D38-873F-4DE007DD3BA1}"/>
              </a:ext>
            </a:extLst>
          </p:cNvPr>
          <p:cNvSpPr>
            <a:spLocks noGrp="1"/>
          </p:cNvSpPr>
          <p:nvPr>
            <p:ph type="title"/>
          </p:nvPr>
        </p:nvSpPr>
        <p:spPr/>
        <p:txBody>
          <a:bodyPr/>
          <a:lstStyle/>
          <a:p>
            <a:r>
              <a:rPr lang="en-US" dirty="0"/>
              <a:t>Western Roads </a:t>
            </a:r>
          </a:p>
        </p:txBody>
      </p:sp>
      <p:sp>
        <p:nvSpPr>
          <p:cNvPr id="3" name="Content Placeholder 2">
            <a:extLst>
              <a:ext uri="{FF2B5EF4-FFF2-40B4-BE49-F238E27FC236}">
                <a16:creationId xmlns:a16="http://schemas.microsoft.com/office/drawing/2014/main" id="{C7501152-2005-47ED-A909-69D1520783EF}"/>
              </a:ext>
            </a:extLst>
          </p:cNvPr>
          <p:cNvSpPr>
            <a:spLocks noGrp="1"/>
          </p:cNvSpPr>
          <p:nvPr>
            <p:ph idx="1"/>
          </p:nvPr>
        </p:nvSpPr>
        <p:spPr/>
        <p:txBody>
          <a:bodyPr>
            <a:normAutofit/>
          </a:bodyPr>
          <a:lstStyle/>
          <a:p>
            <a:r>
              <a:rPr lang="en-US" sz="3600" dirty="0"/>
              <a:t>Explain why the Manchu dynasty began internal decay. </a:t>
            </a:r>
          </a:p>
          <a:p>
            <a:r>
              <a:rPr lang="en-US" sz="3600" dirty="0"/>
              <a:t>Military campaigns cost money, population growth led to economic hardships – at the same time Europe was increasing power for more trade. </a:t>
            </a:r>
          </a:p>
        </p:txBody>
      </p:sp>
    </p:spTree>
    <p:extLst>
      <p:ext uri="{BB962C8B-B14F-4D97-AF65-F5344CB8AC3E}">
        <p14:creationId xmlns:p14="http://schemas.microsoft.com/office/powerpoint/2010/main" val="1690153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188E7-7FD5-4482-A1C6-6D5162D5E91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A2D587C-1715-49AF-824A-F43CF8000671}"/>
              </a:ext>
            </a:extLst>
          </p:cNvPr>
          <p:cNvSpPr>
            <a:spLocks noGrp="1"/>
          </p:cNvSpPr>
          <p:nvPr>
            <p:ph idx="1"/>
          </p:nvPr>
        </p:nvSpPr>
        <p:spPr/>
        <p:txBody>
          <a:bodyPr>
            <a:normAutofit/>
          </a:bodyPr>
          <a:lstStyle/>
          <a:p>
            <a:r>
              <a:rPr lang="en-US" sz="3600" dirty="0"/>
              <a:t>Lord </a:t>
            </a:r>
            <a:r>
              <a:rPr lang="en-US" sz="3600" dirty="0" err="1"/>
              <a:t>Macartney</a:t>
            </a:r>
            <a:r>
              <a:rPr lang="en-US" sz="3600" dirty="0"/>
              <a:t> </a:t>
            </a:r>
          </a:p>
          <a:p>
            <a:r>
              <a:rPr lang="en-US" sz="3600" dirty="0"/>
              <a:t>Visited Beijing to press for liberalization of trade restrictions. </a:t>
            </a:r>
          </a:p>
        </p:txBody>
      </p:sp>
    </p:spTree>
    <p:extLst>
      <p:ext uri="{BB962C8B-B14F-4D97-AF65-F5344CB8AC3E}">
        <p14:creationId xmlns:p14="http://schemas.microsoft.com/office/powerpoint/2010/main" val="3050583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7F55-F1FF-44E4-B23B-2CDF973C48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4AF841-EF85-469A-A0C1-17B3538722C0}"/>
              </a:ext>
            </a:extLst>
          </p:cNvPr>
          <p:cNvSpPr>
            <a:spLocks noGrp="1"/>
          </p:cNvSpPr>
          <p:nvPr>
            <p:ph idx="1"/>
          </p:nvPr>
        </p:nvSpPr>
        <p:spPr/>
        <p:txBody>
          <a:bodyPr>
            <a:normAutofit/>
          </a:bodyPr>
          <a:lstStyle/>
          <a:p>
            <a:r>
              <a:rPr lang="en-US" sz="4000" dirty="0"/>
              <a:t>Emperor Qianlong </a:t>
            </a:r>
          </a:p>
          <a:p>
            <a:r>
              <a:rPr lang="en-US" sz="4000" dirty="0"/>
              <a:t>Expressed no interest in British products. The Chinese would later pay for their rejection of the British request. </a:t>
            </a:r>
          </a:p>
        </p:txBody>
      </p:sp>
    </p:spTree>
    <p:extLst>
      <p:ext uri="{BB962C8B-B14F-4D97-AF65-F5344CB8AC3E}">
        <p14:creationId xmlns:p14="http://schemas.microsoft.com/office/powerpoint/2010/main" val="2020556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A789-DFFB-45A6-B844-2626155ECBCD}"/>
              </a:ext>
            </a:extLst>
          </p:cNvPr>
          <p:cNvSpPr>
            <a:spLocks noGrp="1"/>
          </p:cNvSpPr>
          <p:nvPr>
            <p:ph type="title"/>
          </p:nvPr>
        </p:nvSpPr>
        <p:spPr/>
        <p:txBody>
          <a:bodyPr/>
          <a:lstStyle/>
          <a:p>
            <a:r>
              <a:rPr lang="en-US" dirty="0"/>
              <a:t>Japan </a:t>
            </a:r>
          </a:p>
        </p:txBody>
      </p:sp>
      <p:sp>
        <p:nvSpPr>
          <p:cNvPr id="3" name="Content Placeholder 2">
            <a:extLst>
              <a:ext uri="{FF2B5EF4-FFF2-40B4-BE49-F238E27FC236}">
                <a16:creationId xmlns:a16="http://schemas.microsoft.com/office/drawing/2014/main" id="{4BCCDB7A-E5FD-4558-B753-3729DF10FF94}"/>
              </a:ext>
            </a:extLst>
          </p:cNvPr>
          <p:cNvSpPr>
            <a:spLocks noGrp="1"/>
          </p:cNvSpPr>
          <p:nvPr>
            <p:ph idx="1"/>
          </p:nvPr>
        </p:nvSpPr>
        <p:spPr/>
        <p:txBody>
          <a:bodyPr>
            <a:normAutofit/>
          </a:bodyPr>
          <a:lstStyle/>
          <a:p>
            <a:r>
              <a:rPr lang="en-US" sz="4400" dirty="0"/>
              <a:t>Tokugawa </a:t>
            </a:r>
            <a:r>
              <a:rPr lang="en-US" sz="4400" dirty="0" err="1"/>
              <a:t>Ieyasu</a:t>
            </a:r>
            <a:r>
              <a:rPr lang="en-US" sz="4400" dirty="0"/>
              <a:t> </a:t>
            </a:r>
          </a:p>
          <a:p>
            <a:r>
              <a:rPr lang="en-US" sz="4400" dirty="0"/>
              <a:t>Took the title of shogun (general) in 1603, and act that initiated the most powerful and long-lasting of all the Japanese </a:t>
            </a:r>
            <a:r>
              <a:rPr lang="en-US" sz="4400" dirty="0" err="1"/>
              <a:t>shogunates</a:t>
            </a:r>
            <a:r>
              <a:rPr lang="en-US" sz="4400" dirty="0"/>
              <a:t>. </a:t>
            </a:r>
          </a:p>
        </p:txBody>
      </p:sp>
    </p:spTree>
    <p:extLst>
      <p:ext uri="{BB962C8B-B14F-4D97-AF65-F5344CB8AC3E}">
        <p14:creationId xmlns:p14="http://schemas.microsoft.com/office/powerpoint/2010/main" val="3708925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C972-F5D4-4893-9CC0-CA606AEE6B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DFAEB5-2672-420A-B50A-8932B974C6A0}"/>
              </a:ext>
            </a:extLst>
          </p:cNvPr>
          <p:cNvSpPr>
            <a:spLocks noGrp="1"/>
          </p:cNvSpPr>
          <p:nvPr>
            <p:ph idx="1"/>
          </p:nvPr>
        </p:nvSpPr>
        <p:spPr/>
        <p:txBody>
          <a:bodyPr>
            <a:normAutofit/>
          </a:bodyPr>
          <a:lstStyle/>
          <a:p>
            <a:r>
              <a:rPr lang="en-US" sz="3200" dirty="0"/>
              <a:t>Shogun</a:t>
            </a:r>
          </a:p>
          <a:p>
            <a:r>
              <a:rPr lang="en-US" sz="3200" dirty="0"/>
              <a:t>Japanese for general </a:t>
            </a:r>
          </a:p>
        </p:txBody>
      </p:sp>
    </p:spTree>
    <p:extLst>
      <p:ext uri="{BB962C8B-B14F-4D97-AF65-F5344CB8AC3E}">
        <p14:creationId xmlns:p14="http://schemas.microsoft.com/office/powerpoint/2010/main" val="1072537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925B3-F475-4C39-9121-25A6F11623C2}"/>
              </a:ext>
            </a:extLst>
          </p:cNvPr>
          <p:cNvSpPr>
            <a:spLocks noGrp="1"/>
          </p:cNvSpPr>
          <p:nvPr>
            <p:ph type="title"/>
          </p:nvPr>
        </p:nvSpPr>
        <p:spPr/>
        <p:txBody>
          <a:bodyPr/>
          <a:lstStyle/>
          <a:p>
            <a:r>
              <a:rPr lang="en-US" dirty="0"/>
              <a:t>Opening to the West </a:t>
            </a:r>
          </a:p>
        </p:txBody>
      </p:sp>
      <p:sp>
        <p:nvSpPr>
          <p:cNvPr id="3" name="Content Placeholder 2">
            <a:extLst>
              <a:ext uri="{FF2B5EF4-FFF2-40B4-BE49-F238E27FC236}">
                <a16:creationId xmlns:a16="http://schemas.microsoft.com/office/drawing/2014/main" id="{3DC3DB35-1547-4D74-8330-5E79747B8C77}"/>
              </a:ext>
            </a:extLst>
          </p:cNvPr>
          <p:cNvSpPr>
            <a:spLocks noGrp="1"/>
          </p:cNvSpPr>
          <p:nvPr>
            <p:ph idx="1"/>
          </p:nvPr>
        </p:nvSpPr>
        <p:spPr/>
        <p:txBody>
          <a:bodyPr>
            <a:normAutofit/>
          </a:bodyPr>
          <a:lstStyle/>
          <a:p>
            <a:r>
              <a:rPr lang="en-US" sz="3600" dirty="0"/>
              <a:t>Francis Xavier </a:t>
            </a:r>
          </a:p>
          <a:p>
            <a:r>
              <a:rPr lang="en-US" sz="3600" dirty="0"/>
              <a:t>The first Jesuit missionary in Japan, arrived in 1549 and had some success in converting the local populations to Christianity. </a:t>
            </a:r>
          </a:p>
        </p:txBody>
      </p:sp>
    </p:spTree>
    <p:extLst>
      <p:ext uri="{BB962C8B-B14F-4D97-AF65-F5344CB8AC3E}">
        <p14:creationId xmlns:p14="http://schemas.microsoft.com/office/powerpoint/2010/main" val="95892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3ED19-A045-4249-8E07-547A488450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F5F69A-386B-4C05-BC94-7A579A363E0D}"/>
              </a:ext>
            </a:extLst>
          </p:cNvPr>
          <p:cNvSpPr>
            <a:spLocks noGrp="1"/>
          </p:cNvSpPr>
          <p:nvPr>
            <p:ph idx="1"/>
          </p:nvPr>
        </p:nvSpPr>
        <p:spPr/>
        <p:txBody>
          <a:bodyPr>
            <a:normAutofit/>
          </a:bodyPr>
          <a:lstStyle/>
          <a:p>
            <a:r>
              <a:rPr lang="en-US" sz="3600" dirty="0"/>
              <a:t>Boers </a:t>
            </a:r>
          </a:p>
          <a:p>
            <a:r>
              <a:rPr lang="en-US" sz="3600" dirty="0"/>
              <a:t>Dutch famers, began to settle areas outside the city of Cape Town. </a:t>
            </a:r>
          </a:p>
        </p:txBody>
      </p:sp>
    </p:spTree>
    <p:extLst>
      <p:ext uri="{BB962C8B-B14F-4D97-AF65-F5344CB8AC3E}">
        <p14:creationId xmlns:p14="http://schemas.microsoft.com/office/powerpoint/2010/main" val="25483421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1174C-E865-401C-9954-481A5FF39A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C585B3-0A97-406A-8959-C1A562A80D26}"/>
              </a:ext>
            </a:extLst>
          </p:cNvPr>
          <p:cNvSpPr>
            <a:spLocks noGrp="1"/>
          </p:cNvSpPr>
          <p:nvPr>
            <p:ph idx="1"/>
          </p:nvPr>
        </p:nvSpPr>
        <p:spPr/>
        <p:txBody>
          <a:bodyPr>
            <a:normAutofit/>
          </a:bodyPr>
          <a:lstStyle/>
          <a:p>
            <a:r>
              <a:rPr lang="en-US" sz="3600" dirty="0"/>
              <a:t>Why did Tokugawa </a:t>
            </a:r>
            <a:r>
              <a:rPr lang="en-US" sz="3600" dirty="0" err="1"/>
              <a:t>Ieyasu</a:t>
            </a:r>
            <a:r>
              <a:rPr lang="en-US" sz="3600" dirty="0"/>
              <a:t> expel all missionaries? </a:t>
            </a:r>
          </a:p>
          <a:p>
            <a:r>
              <a:rPr lang="en-US" sz="3600" dirty="0"/>
              <a:t>They interfered in local politics. Japanese Christians were persecuted. </a:t>
            </a:r>
          </a:p>
        </p:txBody>
      </p:sp>
    </p:spTree>
    <p:extLst>
      <p:ext uri="{BB962C8B-B14F-4D97-AF65-F5344CB8AC3E}">
        <p14:creationId xmlns:p14="http://schemas.microsoft.com/office/powerpoint/2010/main" val="2967743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3F60B-C16B-406B-BACA-A3D5AFF8E625}"/>
              </a:ext>
            </a:extLst>
          </p:cNvPr>
          <p:cNvSpPr>
            <a:spLocks noGrp="1"/>
          </p:cNvSpPr>
          <p:nvPr>
            <p:ph type="title"/>
          </p:nvPr>
        </p:nvSpPr>
        <p:spPr/>
        <p:txBody>
          <a:bodyPr/>
          <a:lstStyle/>
          <a:p>
            <a:r>
              <a:rPr lang="en-US" dirty="0"/>
              <a:t>The Americas </a:t>
            </a:r>
          </a:p>
        </p:txBody>
      </p:sp>
      <p:sp>
        <p:nvSpPr>
          <p:cNvPr id="3" name="Content Placeholder 2">
            <a:extLst>
              <a:ext uri="{FF2B5EF4-FFF2-40B4-BE49-F238E27FC236}">
                <a16:creationId xmlns:a16="http://schemas.microsoft.com/office/drawing/2014/main" id="{64E6A3C8-245B-4302-95F3-2A8BFAEF7427}"/>
              </a:ext>
            </a:extLst>
          </p:cNvPr>
          <p:cNvSpPr>
            <a:spLocks noGrp="1"/>
          </p:cNvSpPr>
          <p:nvPr>
            <p:ph idx="1"/>
          </p:nvPr>
        </p:nvSpPr>
        <p:spPr/>
        <p:txBody>
          <a:bodyPr>
            <a:normAutofit/>
          </a:bodyPr>
          <a:lstStyle/>
          <a:p>
            <a:r>
              <a:rPr lang="en-US" sz="3600" dirty="0"/>
              <a:t>Why did Spain’s importance as a commercial power begin to decline? </a:t>
            </a:r>
          </a:p>
          <a:p>
            <a:r>
              <a:rPr lang="en-US" sz="3600" dirty="0"/>
              <a:t>Drop in the output of silver </a:t>
            </a:r>
          </a:p>
        </p:txBody>
      </p:sp>
    </p:spTree>
    <p:extLst>
      <p:ext uri="{BB962C8B-B14F-4D97-AF65-F5344CB8AC3E}">
        <p14:creationId xmlns:p14="http://schemas.microsoft.com/office/powerpoint/2010/main" val="17300610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8930-8CDA-4E6B-BDD0-1E8610A8A5F4}"/>
              </a:ext>
            </a:extLst>
          </p:cNvPr>
          <p:cNvSpPr>
            <a:spLocks noGrp="1"/>
          </p:cNvSpPr>
          <p:nvPr>
            <p:ph type="title"/>
          </p:nvPr>
        </p:nvSpPr>
        <p:spPr/>
        <p:txBody>
          <a:bodyPr/>
          <a:lstStyle/>
          <a:p>
            <a:r>
              <a:rPr lang="en-US" dirty="0"/>
              <a:t>The West Indies </a:t>
            </a:r>
          </a:p>
        </p:txBody>
      </p:sp>
      <p:sp>
        <p:nvSpPr>
          <p:cNvPr id="3" name="Content Placeholder 2">
            <a:extLst>
              <a:ext uri="{FF2B5EF4-FFF2-40B4-BE49-F238E27FC236}">
                <a16:creationId xmlns:a16="http://schemas.microsoft.com/office/drawing/2014/main" id="{A2112F7C-F7E4-47CC-8CD8-376EBFB14259}"/>
              </a:ext>
            </a:extLst>
          </p:cNvPr>
          <p:cNvSpPr>
            <a:spLocks noGrp="1"/>
          </p:cNvSpPr>
          <p:nvPr>
            <p:ph idx="1"/>
          </p:nvPr>
        </p:nvSpPr>
        <p:spPr/>
        <p:txBody>
          <a:bodyPr>
            <a:normAutofit/>
          </a:bodyPr>
          <a:lstStyle/>
          <a:p>
            <a:r>
              <a:rPr lang="en-US" sz="3200" dirty="0"/>
              <a:t>Sugar Factories </a:t>
            </a:r>
          </a:p>
          <a:p>
            <a:r>
              <a:rPr lang="en-US" sz="3200" dirty="0"/>
              <a:t>Sugar plantations in the Caribbean</a:t>
            </a:r>
          </a:p>
        </p:txBody>
      </p:sp>
    </p:spTree>
    <p:extLst>
      <p:ext uri="{BB962C8B-B14F-4D97-AF65-F5344CB8AC3E}">
        <p14:creationId xmlns:p14="http://schemas.microsoft.com/office/powerpoint/2010/main" val="3981261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D629E-07C1-427F-BA29-1AE1F7F206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1233E2-5DC6-469B-BD1D-48BC3DF2EB24}"/>
              </a:ext>
            </a:extLst>
          </p:cNvPr>
          <p:cNvSpPr>
            <a:spLocks noGrp="1"/>
          </p:cNvSpPr>
          <p:nvPr>
            <p:ph idx="1"/>
          </p:nvPr>
        </p:nvSpPr>
        <p:spPr/>
        <p:txBody>
          <a:bodyPr>
            <a:normAutofit/>
          </a:bodyPr>
          <a:lstStyle/>
          <a:p>
            <a:r>
              <a:rPr lang="en-US" sz="3600" dirty="0"/>
              <a:t>Where did the first successful slave uprising occur in 1793? </a:t>
            </a:r>
          </a:p>
          <a:p>
            <a:r>
              <a:rPr lang="en-US" sz="3600" dirty="0"/>
              <a:t>Saint Domingue (Present day Haiti) </a:t>
            </a:r>
          </a:p>
        </p:txBody>
      </p:sp>
    </p:spTree>
    <p:extLst>
      <p:ext uri="{BB962C8B-B14F-4D97-AF65-F5344CB8AC3E}">
        <p14:creationId xmlns:p14="http://schemas.microsoft.com/office/powerpoint/2010/main" val="3115545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C27F-72AF-4C40-8284-4933E5B063D6}"/>
              </a:ext>
            </a:extLst>
          </p:cNvPr>
          <p:cNvSpPr>
            <a:spLocks noGrp="1"/>
          </p:cNvSpPr>
          <p:nvPr>
            <p:ph type="title"/>
          </p:nvPr>
        </p:nvSpPr>
        <p:spPr/>
        <p:txBody>
          <a:bodyPr/>
          <a:lstStyle/>
          <a:p>
            <a:r>
              <a:rPr lang="en-US" dirty="0"/>
              <a:t>South America </a:t>
            </a:r>
          </a:p>
        </p:txBody>
      </p:sp>
      <p:sp>
        <p:nvSpPr>
          <p:cNvPr id="3" name="Content Placeholder 2">
            <a:extLst>
              <a:ext uri="{FF2B5EF4-FFF2-40B4-BE49-F238E27FC236}">
                <a16:creationId xmlns:a16="http://schemas.microsoft.com/office/drawing/2014/main" id="{30940F87-FADA-4E25-84F3-B39E07667133}"/>
              </a:ext>
            </a:extLst>
          </p:cNvPr>
          <p:cNvSpPr>
            <a:spLocks noGrp="1"/>
          </p:cNvSpPr>
          <p:nvPr>
            <p:ph idx="1"/>
          </p:nvPr>
        </p:nvSpPr>
        <p:spPr/>
        <p:txBody>
          <a:bodyPr>
            <a:normAutofit/>
          </a:bodyPr>
          <a:lstStyle/>
          <a:p>
            <a:r>
              <a:rPr lang="en-US" sz="3200" dirty="0"/>
              <a:t>What country claimed all of North America as part of its American overseas empire? </a:t>
            </a:r>
          </a:p>
          <a:p>
            <a:r>
              <a:rPr lang="en-US" sz="3200" dirty="0"/>
              <a:t>Spain </a:t>
            </a:r>
          </a:p>
        </p:txBody>
      </p:sp>
    </p:spTree>
    <p:extLst>
      <p:ext uri="{BB962C8B-B14F-4D97-AF65-F5344CB8AC3E}">
        <p14:creationId xmlns:p14="http://schemas.microsoft.com/office/powerpoint/2010/main" val="8950721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B49C3-0AC0-409D-9EF5-6374259E4760}"/>
              </a:ext>
            </a:extLst>
          </p:cNvPr>
          <p:cNvSpPr>
            <a:spLocks noGrp="1"/>
          </p:cNvSpPr>
          <p:nvPr>
            <p:ph type="title"/>
          </p:nvPr>
        </p:nvSpPr>
        <p:spPr/>
        <p:txBody>
          <a:bodyPr/>
          <a:lstStyle/>
          <a:p>
            <a:r>
              <a:rPr lang="en-US" dirty="0"/>
              <a:t>Henry Hudson </a:t>
            </a:r>
          </a:p>
        </p:txBody>
      </p:sp>
      <p:sp>
        <p:nvSpPr>
          <p:cNvPr id="3" name="Content Placeholder 2">
            <a:extLst>
              <a:ext uri="{FF2B5EF4-FFF2-40B4-BE49-F238E27FC236}">
                <a16:creationId xmlns:a16="http://schemas.microsoft.com/office/drawing/2014/main" id="{BCBC8FA6-921E-4AA0-B524-14EA03A43908}"/>
              </a:ext>
            </a:extLst>
          </p:cNvPr>
          <p:cNvSpPr>
            <a:spLocks noGrp="1"/>
          </p:cNvSpPr>
          <p:nvPr>
            <p:ph idx="1"/>
          </p:nvPr>
        </p:nvSpPr>
        <p:spPr/>
        <p:txBody>
          <a:bodyPr>
            <a:normAutofit/>
          </a:bodyPr>
          <a:lstStyle/>
          <a:p>
            <a:r>
              <a:rPr lang="en-US" sz="4000" dirty="0"/>
              <a:t>English explore, hired by the Dutch, discovered in 1609 the rive that bears his name. Within a few years, the Dutch had established the mainland colony of New Netherlands. </a:t>
            </a:r>
          </a:p>
        </p:txBody>
      </p:sp>
    </p:spTree>
    <p:extLst>
      <p:ext uri="{BB962C8B-B14F-4D97-AF65-F5344CB8AC3E}">
        <p14:creationId xmlns:p14="http://schemas.microsoft.com/office/powerpoint/2010/main" val="6646336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A4964-70AE-4A67-A71F-2F7FBD54D9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3409AA-7066-4BDD-8678-F837695960C1}"/>
              </a:ext>
            </a:extLst>
          </p:cNvPr>
          <p:cNvSpPr>
            <a:spLocks noGrp="1"/>
          </p:cNvSpPr>
          <p:nvPr>
            <p:ph idx="1"/>
          </p:nvPr>
        </p:nvSpPr>
        <p:spPr/>
        <p:txBody>
          <a:bodyPr>
            <a:normAutofit/>
          </a:bodyPr>
          <a:lstStyle/>
          <a:p>
            <a:r>
              <a:rPr lang="en-US" sz="3200" dirty="0"/>
              <a:t>In 1664, the English seized the colony of New Netherlands. What did they rename it to? </a:t>
            </a:r>
          </a:p>
          <a:p>
            <a:r>
              <a:rPr lang="en-US" sz="3200" dirty="0"/>
              <a:t>New York </a:t>
            </a:r>
          </a:p>
        </p:txBody>
      </p:sp>
    </p:spTree>
    <p:extLst>
      <p:ext uri="{BB962C8B-B14F-4D97-AF65-F5344CB8AC3E}">
        <p14:creationId xmlns:p14="http://schemas.microsoft.com/office/powerpoint/2010/main" val="1278676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1D74C-57AC-421D-B940-3A69F7AF9D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B15EF3-CA31-4643-86AF-0CBBF95EBD91}"/>
              </a:ext>
            </a:extLst>
          </p:cNvPr>
          <p:cNvSpPr>
            <a:spLocks noGrp="1"/>
          </p:cNvSpPr>
          <p:nvPr>
            <p:ph idx="1"/>
          </p:nvPr>
        </p:nvSpPr>
        <p:spPr/>
        <p:txBody>
          <a:bodyPr>
            <a:normAutofit/>
          </a:bodyPr>
          <a:lstStyle/>
          <a:p>
            <a:r>
              <a:rPr lang="en-US" sz="3600" dirty="0"/>
              <a:t>Where was the first permanent English settlement in America located? </a:t>
            </a:r>
          </a:p>
          <a:p>
            <a:r>
              <a:rPr lang="en-US" sz="3600" dirty="0"/>
              <a:t>Jamestown, founded in 1607 in modern Virginia</a:t>
            </a:r>
          </a:p>
        </p:txBody>
      </p:sp>
    </p:spTree>
    <p:extLst>
      <p:ext uri="{BB962C8B-B14F-4D97-AF65-F5344CB8AC3E}">
        <p14:creationId xmlns:p14="http://schemas.microsoft.com/office/powerpoint/2010/main" val="37312764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120E-3244-4B89-8060-3233B34506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7BC64B-18E3-4814-BA47-91AD8AE8E015}"/>
              </a:ext>
            </a:extLst>
          </p:cNvPr>
          <p:cNvSpPr>
            <a:spLocks noGrp="1"/>
          </p:cNvSpPr>
          <p:nvPr>
            <p:ph idx="1"/>
          </p:nvPr>
        </p:nvSpPr>
        <p:spPr/>
        <p:txBody>
          <a:bodyPr>
            <a:noAutofit/>
          </a:bodyPr>
          <a:lstStyle/>
          <a:p>
            <a:r>
              <a:rPr lang="en-US" sz="3600" dirty="0"/>
              <a:t>Massachusetts Bay Colony </a:t>
            </a:r>
          </a:p>
          <a:p>
            <a:r>
              <a:rPr lang="en-US" sz="3600" dirty="0"/>
              <a:t>Massachusetts Bay Colony. Massachusetts Bay Colony, one of the original English settlements in present-day Massachusetts, settled in 1630 by a group of about 1,000 Puritan refugees from England under Gov. John Winthrop and Deputy Gov. Thomas Dudley</a:t>
            </a:r>
          </a:p>
        </p:txBody>
      </p:sp>
    </p:spTree>
    <p:extLst>
      <p:ext uri="{BB962C8B-B14F-4D97-AF65-F5344CB8AC3E}">
        <p14:creationId xmlns:p14="http://schemas.microsoft.com/office/powerpoint/2010/main" val="1990286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AFB-FA66-4F3B-967A-41A2A732DA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BC2B38-0BEC-4159-81D6-FFFCA654E918}"/>
              </a:ext>
            </a:extLst>
          </p:cNvPr>
          <p:cNvSpPr>
            <a:spLocks noGrp="1"/>
          </p:cNvSpPr>
          <p:nvPr>
            <p:ph idx="1"/>
          </p:nvPr>
        </p:nvSpPr>
        <p:spPr/>
        <p:txBody>
          <a:bodyPr>
            <a:normAutofit/>
          </a:bodyPr>
          <a:lstStyle/>
          <a:p>
            <a:r>
              <a:rPr lang="en-US" sz="2800" dirty="0"/>
              <a:t>Mercantilism</a:t>
            </a:r>
          </a:p>
          <a:p>
            <a:r>
              <a:rPr lang="en-US" sz="2800" dirty="0"/>
              <a:t>Mercantilism is a national economic policy that is designed to maximize the exports of a nation. (Trade) </a:t>
            </a:r>
          </a:p>
        </p:txBody>
      </p:sp>
    </p:spTree>
    <p:extLst>
      <p:ext uri="{BB962C8B-B14F-4D97-AF65-F5344CB8AC3E}">
        <p14:creationId xmlns:p14="http://schemas.microsoft.com/office/powerpoint/2010/main" val="3887296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07B28-1028-4D51-A5C4-148A23410C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60FF39-9274-4872-A5F4-754606766297}"/>
              </a:ext>
            </a:extLst>
          </p:cNvPr>
          <p:cNvSpPr>
            <a:spLocks noGrp="1"/>
          </p:cNvSpPr>
          <p:nvPr>
            <p:ph idx="1"/>
          </p:nvPr>
        </p:nvSpPr>
        <p:spPr/>
        <p:txBody>
          <a:bodyPr>
            <a:normAutofit/>
          </a:bodyPr>
          <a:lstStyle/>
          <a:p>
            <a:r>
              <a:rPr lang="en-US" sz="4000" dirty="0"/>
              <a:t>Slavery in Africa has been occurring since ancient times. </a:t>
            </a:r>
          </a:p>
        </p:txBody>
      </p:sp>
    </p:spTree>
    <p:extLst>
      <p:ext uri="{BB962C8B-B14F-4D97-AF65-F5344CB8AC3E}">
        <p14:creationId xmlns:p14="http://schemas.microsoft.com/office/powerpoint/2010/main" val="14801917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BB096-1488-4EC3-A2BC-AE6FA111D6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3CC9AD-EC36-4011-BDA5-C38C2FB5C6C8}"/>
              </a:ext>
            </a:extLst>
          </p:cNvPr>
          <p:cNvSpPr>
            <a:spLocks noGrp="1"/>
          </p:cNvSpPr>
          <p:nvPr>
            <p:ph idx="1"/>
          </p:nvPr>
        </p:nvSpPr>
        <p:spPr/>
        <p:txBody>
          <a:bodyPr>
            <a:normAutofit/>
          </a:bodyPr>
          <a:lstStyle/>
          <a:p>
            <a:r>
              <a:rPr lang="en-US" sz="3200" dirty="0"/>
              <a:t>Jacques Cartier </a:t>
            </a:r>
          </a:p>
          <a:p>
            <a:r>
              <a:rPr lang="en-US" sz="3200" dirty="0"/>
              <a:t>Jacques Cartier was a explorer who claimed what is now Canada for France.</a:t>
            </a:r>
          </a:p>
          <a:p>
            <a:r>
              <a:rPr lang="en-US" sz="3200" dirty="0"/>
              <a:t> Jacques Cartier was the first European to describe and map the Gulf of Saint Lawrence</a:t>
            </a:r>
          </a:p>
        </p:txBody>
      </p:sp>
    </p:spTree>
    <p:extLst>
      <p:ext uri="{BB962C8B-B14F-4D97-AF65-F5344CB8AC3E}">
        <p14:creationId xmlns:p14="http://schemas.microsoft.com/office/powerpoint/2010/main" val="8396859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C1634-DF4D-43AF-91A5-3C39756BAC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7DDF58-2ACE-43E2-AF5E-CB1A1119226A}"/>
              </a:ext>
            </a:extLst>
          </p:cNvPr>
          <p:cNvSpPr>
            <a:spLocks noGrp="1"/>
          </p:cNvSpPr>
          <p:nvPr>
            <p:ph idx="1"/>
          </p:nvPr>
        </p:nvSpPr>
        <p:spPr/>
        <p:txBody>
          <a:bodyPr>
            <a:normAutofit/>
          </a:bodyPr>
          <a:lstStyle/>
          <a:p>
            <a:r>
              <a:rPr lang="en-US" sz="3200" dirty="0"/>
              <a:t>Samuel de Champlain </a:t>
            </a:r>
          </a:p>
          <a:p>
            <a:r>
              <a:rPr lang="en-US" sz="3200" dirty="0"/>
              <a:t>Established a settlement at Quebec in 1608 that the French began to take a more serious interest in Canada as a colony. In 1663, Canada was made the property of the French crown and administered by a French governor like a French province. </a:t>
            </a:r>
          </a:p>
        </p:txBody>
      </p:sp>
    </p:spTree>
    <p:extLst>
      <p:ext uri="{BB962C8B-B14F-4D97-AF65-F5344CB8AC3E}">
        <p14:creationId xmlns:p14="http://schemas.microsoft.com/office/powerpoint/2010/main" val="2779162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99FF8-1168-416A-AFA7-1669121805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86E673-C4D7-4D05-B492-5861FF343112}"/>
              </a:ext>
            </a:extLst>
          </p:cNvPr>
          <p:cNvSpPr>
            <a:spLocks noGrp="1"/>
          </p:cNvSpPr>
          <p:nvPr>
            <p:ph idx="1"/>
          </p:nvPr>
        </p:nvSpPr>
        <p:spPr/>
        <p:txBody>
          <a:bodyPr>
            <a:normAutofit/>
          </a:bodyPr>
          <a:lstStyle/>
          <a:p>
            <a:r>
              <a:rPr lang="en-US" sz="3600" dirty="0"/>
              <a:t>Treaty of Utrecht </a:t>
            </a:r>
          </a:p>
          <a:p>
            <a:r>
              <a:rPr lang="en-US" sz="3600" dirty="0"/>
              <a:t>French began to cede some their American possession to their English rival. As a result of the Seven Year’s War, they would surrender the  rest of their Canadian lands in 1763.</a:t>
            </a:r>
          </a:p>
        </p:txBody>
      </p:sp>
    </p:spTree>
    <p:extLst>
      <p:ext uri="{BB962C8B-B14F-4D97-AF65-F5344CB8AC3E}">
        <p14:creationId xmlns:p14="http://schemas.microsoft.com/office/powerpoint/2010/main" val="39869362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829B8-25FD-4139-B192-94E207D531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8A2D75-CA2A-43D7-895A-A9C23FC82864}"/>
              </a:ext>
            </a:extLst>
          </p:cNvPr>
          <p:cNvSpPr>
            <a:spLocks noGrp="1"/>
          </p:cNvSpPr>
          <p:nvPr>
            <p:ph idx="1"/>
          </p:nvPr>
        </p:nvSpPr>
        <p:spPr/>
        <p:txBody>
          <a:bodyPr>
            <a:normAutofit/>
          </a:bodyPr>
          <a:lstStyle/>
          <a:p>
            <a:r>
              <a:rPr lang="en-US" sz="3600" dirty="0"/>
              <a:t>French Bourbons </a:t>
            </a:r>
          </a:p>
          <a:p>
            <a:r>
              <a:rPr lang="en-US" sz="3600" dirty="0"/>
              <a:t>With the abdication of Napoleon on 11 April 1814 the Bourbon dynasty was restored to the kingdom of France in the person of Louis XVIII, brother of Louis XVI. Napoleon escaped from exile and Louis fled in March 1815.</a:t>
            </a:r>
          </a:p>
        </p:txBody>
      </p:sp>
    </p:spTree>
    <p:extLst>
      <p:ext uri="{BB962C8B-B14F-4D97-AF65-F5344CB8AC3E}">
        <p14:creationId xmlns:p14="http://schemas.microsoft.com/office/powerpoint/2010/main" val="14251581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00E3-F63F-4D24-97E6-C04507BCEC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C684E6-2353-461A-A83A-8BDE74003EA0}"/>
              </a:ext>
            </a:extLst>
          </p:cNvPr>
          <p:cNvSpPr>
            <a:spLocks noGrp="1"/>
          </p:cNvSpPr>
          <p:nvPr>
            <p:ph idx="1"/>
          </p:nvPr>
        </p:nvSpPr>
        <p:spPr/>
        <p:txBody>
          <a:bodyPr>
            <a:normAutofit/>
          </a:bodyPr>
          <a:lstStyle/>
          <a:p>
            <a:r>
              <a:rPr lang="en-US" sz="4000" dirty="0" err="1"/>
              <a:t>Asiento</a:t>
            </a:r>
            <a:r>
              <a:rPr lang="en-US" sz="4000" dirty="0"/>
              <a:t> (Seat)</a:t>
            </a:r>
          </a:p>
          <a:p>
            <a:r>
              <a:rPr lang="en-US" sz="4000" dirty="0"/>
              <a:t>Britain’s entry into Spanish American markets first came in 1713, when the British were granted the privilege, known as </a:t>
            </a:r>
            <a:r>
              <a:rPr lang="en-US" sz="4000" dirty="0" err="1"/>
              <a:t>asiento</a:t>
            </a:r>
            <a:r>
              <a:rPr lang="en-US" sz="4000" dirty="0"/>
              <a:t> – of transporting 4,500 slaves a year into Spanish Latin America. </a:t>
            </a:r>
          </a:p>
        </p:txBody>
      </p:sp>
    </p:spTree>
    <p:extLst>
      <p:ext uri="{BB962C8B-B14F-4D97-AF65-F5344CB8AC3E}">
        <p14:creationId xmlns:p14="http://schemas.microsoft.com/office/powerpoint/2010/main" val="3573268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1F73B-CFE3-497B-9DE2-8D17963661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842DF5-0819-442F-B57A-39D448DB142B}"/>
              </a:ext>
            </a:extLst>
          </p:cNvPr>
          <p:cNvSpPr>
            <a:spLocks noGrp="1"/>
          </p:cNvSpPr>
          <p:nvPr>
            <p:ph idx="1"/>
          </p:nvPr>
        </p:nvSpPr>
        <p:spPr/>
        <p:txBody>
          <a:bodyPr>
            <a:normAutofit/>
          </a:bodyPr>
          <a:lstStyle/>
          <a:p>
            <a:r>
              <a:rPr lang="en-US" sz="3200" dirty="0"/>
              <a:t>Plantations grew and required more workers. </a:t>
            </a:r>
          </a:p>
          <a:p>
            <a:r>
              <a:rPr lang="en-US" sz="3200" dirty="0"/>
              <a:t>Small American Indian populations in the New World could not supply the need.</a:t>
            </a:r>
          </a:p>
          <a:p>
            <a:r>
              <a:rPr lang="en-US" sz="3200" dirty="0"/>
              <a:t> Indians were decimated by disease. </a:t>
            </a:r>
          </a:p>
          <a:p>
            <a:r>
              <a:rPr lang="en-US" sz="3200" dirty="0"/>
              <a:t>African slaves were being shipped to Brazil and the Caribbean to work on the plantations in the New World. </a:t>
            </a:r>
          </a:p>
        </p:txBody>
      </p:sp>
    </p:spTree>
    <p:extLst>
      <p:ext uri="{BB962C8B-B14F-4D97-AF65-F5344CB8AC3E}">
        <p14:creationId xmlns:p14="http://schemas.microsoft.com/office/powerpoint/2010/main" val="1798045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300B-E236-4AFF-BBD0-4A2045FC19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3C91CE-C22C-47A6-9B9C-153A15CCDAB5}"/>
              </a:ext>
            </a:extLst>
          </p:cNvPr>
          <p:cNvSpPr>
            <a:spLocks noGrp="1"/>
          </p:cNvSpPr>
          <p:nvPr>
            <p:ph idx="1"/>
          </p:nvPr>
        </p:nvSpPr>
        <p:spPr/>
        <p:txBody>
          <a:bodyPr>
            <a:normAutofit/>
          </a:bodyPr>
          <a:lstStyle/>
          <a:p>
            <a:r>
              <a:rPr lang="en-US" sz="3600" dirty="0"/>
              <a:t>Spanish ships carried the first boatload of African slaves directly from Africa to the New World in 1518.  </a:t>
            </a:r>
          </a:p>
        </p:txBody>
      </p:sp>
    </p:spTree>
    <p:extLst>
      <p:ext uri="{BB962C8B-B14F-4D97-AF65-F5344CB8AC3E}">
        <p14:creationId xmlns:p14="http://schemas.microsoft.com/office/powerpoint/2010/main" val="208275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7B98-DDA0-49AE-880E-FBC56DC27C5A}"/>
              </a:ext>
            </a:extLst>
          </p:cNvPr>
          <p:cNvSpPr>
            <a:spLocks noGrp="1"/>
          </p:cNvSpPr>
          <p:nvPr>
            <p:ph type="title"/>
          </p:nvPr>
        </p:nvSpPr>
        <p:spPr/>
        <p:txBody>
          <a:bodyPr/>
          <a:lstStyle/>
          <a:p>
            <a:r>
              <a:rPr lang="en-US" dirty="0"/>
              <a:t>Growth in the Slave Trade </a:t>
            </a:r>
          </a:p>
        </p:txBody>
      </p:sp>
      <p:sp>
        <p:nvSpPr>
          <p:cNvPr id="3" name="Content Placeholder 2">
            <a:extLst>
              <a:ext uri="{FF2B5EF4-FFF2-40B4-BE49-F238E27FC236}">
                <a16:creationId xmlns:a16="http://schemas.microsoft.com/office/drawing/2014/main" id="{56B2FADA-044A-4DC8-BA78-F9147F5647FA}"/>
              </a:ext>
            </a:extLst>
          </p:cNvPr>
          <p:cNvSpPr>
            <a:spLocks noGrp="1"/>
          </p:cNvSpPr>
          <p:nvPr>
            <p:ph idx="1"/>
          </p:nvPr>
        </p:nvSpPr>
        <p:spPr/>
        <p:txBody>
          <a:bodyPr>
            <a:normAutofit/>
          </a:bodyPr>
          <a:lstStyle/>
          <a:p>
            <a:r>
              <a:rPr lang="en-US" sz="4000" dirty="0"/>
              <a:t>10 million slaves were transported to the Americas between the early sixteenth and nineteenth centuries? </a:t>
            </a:r>
          </a:p>
        </p:txBody>
      </p:sp>
    </p:spTree>
    <p:extLst>
      <p:ext uri="{BB962C8B-B14F-4D97-AF65-F5344CB8AC3E}">
        <p14:creationId xmlns:p14="http://schemas.microsoft.com/office/powerpoint/2010/main" val="314890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A1C1-CAD0-473C-9FBD-2ED68E7909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CBC940-08B9-4ED2-93DE-1FAA041C6857}"/>
              </a:ext>
            </a:extLst>
          </p:cNvPr>
          <p:cNvSpPr>
            <a:spLocks noGrp="1"/>
          </p:cNvSpPr>
          <p:nvPr>
            <p:ph idx="1"/>
          </p:nvPr>
        </p:nvSpPr>
        <p:spPr/>
        <p:txBody>
          <a:bodyPr/>
          <a:lstStyle/>
          <a:p>
            <a:r>
              <a:rPr lang="en-US" sz="3600" dirty="0"/>
              <a:t>High death rates were one reason for the astonishing number of slaves being transported to the New World. </a:t>
            </a:r>
          </a:p>
          <a:p>
            <a:pPr marL="36900" indent="0">
              <a:buNone/>
            </a:pPr>
            <a:endParaRPr lang="en-US" dirty="0"/>
          </a:p>
          <a:p>
            <a:endParaRPr lang="en-US" dirty="0"/>
          </a:p>
        </p:txBody>
      </p:sp>
    </p:spTree>
    <p:extLst>
      <p:ext uri="{BB962C8B-B14F-4D97-AF65-F5344CB8AC3E}">
        <p14:creationId xmlns:p14="http://schemas.microsoft.com/office/powerpoint/2010/main" val="2007520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184</TotalTime>
  <Words>1687</Words>
  <Application>Microsoft Office PowerPoint</Application>
  <PresentationFormat>Widescreen</PresentationFormat>
  <Paragraphs>131</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Calisto MT</vt:lpstr>
      <vt:lpstr>Trebuchet MS</vt:lpstr>
      <vt:lpstr>Wingdings 2</vt:lpstr>
      <vt:lpstr>Slate</vt:lpstr>
      <vt:lpstr>Chapter 14 Section 3: </vt:lpstr>
      <vt:lpstr>Africa Slave Trade </vt:lpstr>
      <vt:lpstr>PowerPoint Presentation</vt:lpstr>
      <vt:lpstr>PowerPoint Presentation</vt:lpstr>
      <vt:lpstr>PowerPoint Presentation</vt:lpstr>
      <vt:lpstr>PowerPoint Presentation</vt:lpstr>
      <vt:lpstr>PowerPoint Presentation</vt:lpstr>
      <vt:lpstr>Growth in the Slave Trade </vt:lpstr>
      <vt:lpstr>PowerPoint Presentation</vt:lpstr>
      <vt:lpstr>PowerPoint Presentation</vt:lpstr>
      <vt:lpstr>PowerPoint Presentation</vt:lpstr>
      <vt:lpstr>PowerPoint Presentation</vt:lpstr>
      <vt:lpstr>PowerPoint Presentation</vt:lpstr>
      <vt:lpstr>Effects of the Slave Trade </vt:lpstr>
      <vt:lpstr>PowerPoint Presentation</vt:lpstr>
      <vt:lpstr>PowerPoint Presentation</vt:lpstr>
      <vt:lpstr>The West in Southeast Asia </vt:lpstr>
      <vt:lpstr>PowerPoint Presentation</vt:lpstr>
      <vt:lpstr>PowerPoint Presentation</vt:lpstr>
      <vt:lpstr>PowerPoint Presentation</vt:lpstr>
      <vt:lpstr>PowerPoint Presentation</vt:lpstr>
      <vt:lpstr>PowerPoint Presentation</vt:lpstr>
      <vt:lpstr>The French and British in India </vt:lpstr>
      <vt:lpstr>PowerPoint Presentation</vt:lpstr>
      <vt:lpstr>Impact of the Western Powers </vt:lpstr>
      <vt:lpstr>Sir Robert Clive </vt:lpstr>
      <vt:lpstr>PowerPoint Presentation</vt:lpstr>
      <vt:lpstr>PowerPoint Presentation</vt:lpstr>
      <vt:lpstr>PowerPoint Presentation</vt:lpstr>
      <vt:lpstr>PowerPoint Presentation</vt:lpstr>
      <vt:lpstr>China </vt:lpstr>
      <vt:lpstr>PowerPoint Presentation</vt:lpstr>
      <vt:lpstr>PowerPoint Presentation</vt:lpstr>
      <vt:lpstr>Western Roads </vt:lpstr>
      <vt:lpstr>PowerPoint Presentation</vt:lpstr>
      <vt:lpstr>PowerPoint Presentation</vt:lpstr>
      <vt:lpstr>Japan </vt:lpstr>
      <vt:lpstr>PowerPoint Presentation</vt:lpstr>
      <vt:lpstr>Opening to the West </vt:lpstr>
      <vt:lpstr>PowerPoint Presentation</vt:lpstr>
      <vt:lpstr>The Americas </vt:lpstr>
      <vt:lpstr>The West Indies </vt:lpstr>
      <vt:lpstr>PowerPoint Presentation</vt:lpstr>
      <vt:lpstr>South America </vt:lpstr>
      <vt:lpstr>Henry Hudson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Section 3: </dc:title>
  <dc:creator>Tyler Moudry</dc:creator>
  <cp:lastModifiedBy>Tyler Moudry</cp:lastModifiedBy>
  <cp:revision>6</cp:revision>
  <dcterms:created xsi:type="dcterms:W3CDTF">2018-10-21T15:28:35Z</dcterms:created>
  <dcterms:modified xsi:type="dcterms:W3CDTF">2018-10-21T18:32:50Z</dcterms:modified>
</cp:coreProperties>
</file>