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10/21/2018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10/21/2018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10/21/2018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10/21/2018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10/21/2018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10/21/2018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AC891-9CEE-49AB-85A3-C1169A775FED}"/>
              </a:ext>
            </a:extLst>
          </p:cNvPr>
          <p:cNvSpPr>
            <a:spLocks noGrp="1"/>
          </p:cNvSpPr>
          <p:nvPr>
            <p:ph type="ctrTitle"/>
          </p:nvPr>
        </p:nvSpPr>
        <p:spPr/>
        <p:txBody>
          <a:bodyPr>
            <a:normAutofit fontScale="90000"/>
          </a:bodyPr>
          <a:lstStyle/>
          <a:p>
            <a:r>
              <a:rPr lang="en-US" dirty="0"/>
              <a:t>Chapter 14 Section 2 Part 2 </a:t>
            </a:r>
          </a:p>
        </p:txBody>
      </p:sp>
      <p:sp>
        <p:nvSpPr>
          <p:cNvPr id="3" name="Subtitle 2">
            <a:extLst>
              <a:ext uri="{FF2B5EF4-FFF2-40B4-BE49-F238E27FC236}">
                <a16:creationId xmlns:a16="http://schemas.microsoft.com/office/drawing/2014/main" id="{042C0A3D-F74D-4E11-BFAD-B3C7881A4D5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3703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98FCB-85B6-4D20-92A6-B7FF46F4F09D}"/>
              </a:ext>
            </a:extLst>
          </p:cNvPr>
          <p:cNvSpPr>
            <a:spLocks noGrp="1"/>
          </p:cNvSpPr>
          <p:nvPr>
            <p:ph type="title"/>
          </p:nvPr>
        </p:nvSpPr>
        <p:spPr/>
        <p:txBody>
          <a:bodyPr/>
          <a:lstStyle/>
          <a:p>
            <a:r>
              <a:rPr lang="en-US" dirty="0"/>
              <a:t>John Cabot </a:t>
            </a:r>
          </a:p>
        </p:txBody>
      </p:sp>
      <p:sp>
        <p:nvSpPr>
          <p:cNvPr id="3" name="Content Placeholder 2">
            <a:extLst>
              <a:ext uri="{FF2B5EF4-FFF2-40B4-BE49-F238E27FC236}">
                <a16:creationId xmlns:a16="http://schemas.microsoft.com/office/drawing/2014/main" id="{491F39A5-0A7C-4005-A993-FE14C071D622}"/>
              </a:ext>
            </a:extLst>
          </p:cNvPr>
          <p:cNvSpPr>
            <a:spLocks noGrp="1"/>
          </p:cNvSpPr>
          <p:nvPr>
            <p:ph idx="1"/>
          </p:nvPr>
        </p:nvSpPr>
        <p:spPr/>
        <p:txBody>
          <a:bodyPr>
            <a:normAutofit/>
          </a:bodyPr>
          <a:lstStyle/>
          <a:p>
            <a:r>
              <a:rPr lang="en-US" sz="3600" dirty="0"/>
              <a:t>Venetian seaman, explored the New England coastline of the Americas under a license from King Henry VII of England. </a:t>
            </a:r>
          </a:p>
        </p:txBody>
      </p:sp>
    </p:spTree>
    <p:extLst>
      <p:ext uri="{BB962C8B-B14F-4D97-AF65-F5344CB8AC3E}">
        <p14:creationId xmlns:p14="http://schemas.microsoft.com/office/powerpoint/2010/main" val="932351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49A3-6BB8-433D-841F-CDAFCCA560B5}"/>
              </a:ext>
            </a:extLst>
          </p:cNvPr>
          <p:cNvSpPr>
            <a:spLocks noGrp="1"/>
          </p:cNvSpPr>
          <p:nvPr>
            <p:ph type="title"/>
          </p:nvPr>
        </p:nvSpPr>
        <p:spPr/>
        <p:txBody>
          <a:bodyPr/>
          <a:lstStyle/>
          <a:p>
            <a:r>
              <a:rPr lang="en-US" dirty="0"/>
              <a:t>Pedro Cabral </a:t>
            </a:r>
          </a:p>
        </p:txBody>
      </p:sp>
      <p:sp>
        <p:nvSpPr>
          <p:cNvPr id="3" name="Content Placeholder 2">
            <a:extLst>
              <a:ext uri="{FF2B5EF4-FFF2-40B4-BE49-F238E27FC236}">
                <a16:creationId xmlns:a16="http://schemas.microsoft.com/office/drawing/2014/main" id="{E1FA36D9-2472-427D-96A3-3960E2BB9320}"/>
              </a:ext>
            </a:extLst>
          </p:cNvPr>
          <p:cNvSpPr>
            <a:spLocks noGrp="1"/>
          </p:cNvSpPr>
          <p:nvPr>
            <p:ph idx="1"/>
          </p:nvPr>
        </p:nvSpPr>
        <p:spPr/>
        <p:txBody>
          <a:bodyPr>
            <a:normAutofit/>
          </a:bodyPr>
          <a:lstStyle/>
          <a:p>
            <a:r>
              <a:rPr lang="en-US" sz="3600" dirty="0"/>
              <a:t>Portuguese sea captain, accidently discovered South America in 1500. </a:t>
            </a:r>
          </a:p>
        </p:txBody>
      </p:sp>
    </p:spTree>
    <p:extLst>
      <p:ext uri="{BB962C8B-B14F-4D97-AF65-F5344CB8AC3E}">
        <p14:creationId xmlns:p14="http://schemas.microsoft.com/office/powerpoint/2010/main" val="276382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2313-4221-4911-BFE0-8875383F9DE4}"/>
              </a:ext>
            </a:extLst>
          </p:cNvPr>
          <p:cNvSpPr>
            <a:spLocks noGrp="1"/>
          </p:cNvSpPr>
          <p:nvPr>
            <p:ph type="title"/>
          </p:nvPr>
        </p:nvSpPr>
        <p:spPr/>
        <p:txBody>
          <a:bodyPr/>
          <a:lstStyle/>
          <a:p>
            <a:r>
              <a:rPr lang="en-US" dirty="0"/>
              <a:t>Amerigo Vespucci </a:t>
            </a:r>
          </a:p>
        </p:txBody>
      </p:sp>
      <p:sp>
        <p:nvSpPr>
          <p:cNvPr id="3" name="Content Placeholder 2">
            <a:extLst>
              <a:ext uri="{FF2B5EF4-FFF2-40B4-BE49-F238E27FC236}">
                <a16:creationId xmlns:a16="http://schemas.microsoft.com/office/drawing/2014/main" id="{7A652F2A-AF82-4228-823B-3F9C05E86CF9}"/>
              </a:ext>
            </a:extLst>
          </p:cNvPr>
          <p:cNvSpPr>
            <a:spLocks noGrp="1"/>
          </p:cNvSpPr>
          <p:nvPr>
            <p:ph idx="1"/>
          </p:nvPr>
        </p:nvSpPr>
        <p:spPr>
          <a:xfrm>
            <a:off x="1796902" y="2052116"/>
            <a:ext cx="8773237" cy="3997828"/>
          </a:xfrm>
        </p:spPr>
        <p:txBody>
          <a:bodyPr>
            <a:normAutofit/>
          </a:bodyPr>
          <a:lstStyle/>
          <a:p>
            <a:r>
              <a:rPr lang="en-US" sz="3200" dirty="0"/>
              <a:t>Accompanied several voyages and wrote a series of letters describing the geography of the New World. </a:t>
            </a:r>
          </a:p>
          <a:p>
            <a:r>
              <a:rPr lang="en-US" sz="3200" dirty="0"/>
              <a:t>The publication of these letters led to the use of the name “America” (after Amerigo) for the new lands. </a:t>
            </a:r>
          </a:p>
        </p:txBody>
      </p:sp>
    </p:spTree>
    <p:extLst>
      <p:ext uri="{BB962C8B-B14F-4D97-AF65-F5344CB8AC3E}">
        <p14:creationId xmlns:p14="http://schemas.microsoft.com/office/powerpoint/2010/main" val="39084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CC1C1-45E4-496C-9606-3243B6EB30D1}"/>
              </a:ext>
            </a:extLst>
          </p:cNvPr>
          <p:cNvSpPr>
            <a:spLocks noGrp="1"/>
          </p:cNvSpPr>
          <p:nvPr>
            <p:ph type="title"/>
          </p:nvPr>
        </p:nvSpPr>
        <p:spPr/>
        <p:txBody>
          <a:bodyPr/>
          <a:lstStyle/>
          <a:p>
            <a:r>
              <a:rPr lang="en-US" dirty="0"/>
              <a:t>Vasco Nunez de Balboa </a:t>
            </a:r>
          </a:p>
        </p:txBody>
      </p:sp>
      <p:sp>
        <p:nvSpPr>
          <p:cNvPr id="3" name="Content Placeholder 2">
            <a:extLst>
              <a:ext uri="{FF2B5EF4-FFF2-40B4-BE49-F238E27FC236}">
                <a16:creationId xmlns:a16="http://schemas.microsoft.com/office/drawing/2014/main" id="{729BC525-67EA-4B5A-B75B-3D4643D72DBF}"/>
              </a:ext>
            </a:extLst>
          </p:cNvPr>
          <p:cNvSpPr>
            <a:spLocks noGrp="1"/>
          </p:cNvSpPr>
          <p:nvPr>
            <p:ph idx="1"/>
          </p:nvPr>
        </p:nvSpPr>
        <p:spPr>
          <a:xfrm>
            <a:off x="1509823" y="2052116"/>
            <a:ext cx="9060316" cy="3997828"/>
          </a:xfrm>
        </p:spPr>
        <p:txBody>
          <a:bodyPr>
            <a:normAutofit/>
          </a:bodyPr>
          <a:lstStyle/>
          <a:p>
            <a:r>
              <a:rPr lang="en-US" sz="3600" dirty="0"/>
              <a:t>Spanish explorer, led an expedition across the Isthmus of Panama and reached the Pacific Ocean in 1513. </a:t>
            </a:r>
          </a:p>
        </p:txBody>
      </p:sp>
    </p:spTree>
    <p:extLst>
      <p:ext uri="{BB962C8B-B14F-4D97-AF65-F5344CB8AC3E}">
        <p14:creationId xmlns:p14="http://schemas.microsoft.com/office/powerpoint/2010/main" val="495799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1A60-7773-49F2-8B25-51DD5852B324}"/>
              </a:ext>
            </a:extLst>
          </p:cNvPr>
          <p:cNvSpPr>
            <a:spLocks noGrp="1"/>
          </p:cNvSpPr>
          <p:nvPr>
            <p:ph type="title"/>
          </p:nvPr>
        </p:nvSpPr>
        <p:spPr/>
        <p:txBody>
          <a:bodyPr/>
          <a:lstStyle/>
          <a:p>
            <a:r>
              <a:rPr lang="en-US" dirty="0"/>
              <a:t>Ferdinand Magellan </a:t>
            </a:r>
          </a:p>
        </p:txBody>
      </p:sp>
      <p:sp>
        <p:nvSpPr>
          <p:cNvPr id="3" name="Content Placeholder 2">
            <a:extLst>
              <a:ext uri="{FF2B5EF4-FFF2-40B4-BE49-F238E27FC236}">
                <a16:creationId xmlns:a16="http://schemas.microsoft.com/office/drawing/2014/main" id="{892FBF4B-0E4D-4B0B-B8BE-A06CA314EB0E}"/>
              </a:ext>
            </a:extLst>
          </p:cNvPr>
          <p:cNvSpPr>
            <a:spLocks noGrp="1"/>
          </p:cNvSpPr>
          <p:nvPr>
            <p:ph idx="1"/>
          </p:nvPr>
        </p:nvSpPr>
        <p:spPr/>
        <p:txBody>
          <a:bodyPr/>
          <a:lstStyle/>
          <a:p>
            <a:r>
              <a:rPr lang="en-US" dirty="0"/>
              <a:t>(1480-1521)- In 1519 after passing through the straits named after him at the southern tip of South America, he sailed across the Pacific Ocean and reached the Philippines, where he met his death at the hand of the natives. </a:t>
            </a:r>
          </a:p>
          <a:p>
            <a:r>
              <a:rPr lang="en-US" dirty="0"/>
              <a:t>Although only one of his original fleet of five ships survived and returned to Spain, Magellan’s name is still associated with the first known circumnavigation of the earth. </a:t>
            </a:r>
          </a:p>
        </p:txBody>
      </p:sp>
    </p:spTree>
    <p:extLst>
      <p:ext uri="{BB962C8B-B14F-4D97-AF65-F5344CB8AC3E}">
        <p14:creationId xmlns:p14="http://schemas.microsoft.com/office/powerpoint/2010/main" val="1957617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50F51-2ECB-46B6-B035-487D9C0B63D3}"/>
              </a:ext>
            </a:extLst>
          </p:cNvPr>
          <p:cNvSpPr>
            <a:spLocks noGrp="1"/>
          </p:cNvSpPr>
          <p:nvPr>
            <p:ph type="title"/>
          </p:nvPr>
        </p:nvSpPr>
        <p:spPr/>
        <p:txBody>
          <a:bodyPr/>
          <a:lstStyle/>
          <a:p>
            <a:r>
              <a:rPr lang="en-US" dirty="0"/>
              <a:t>Treaty of Tordesillas </a:t>
            </a:r>
          </a:p>
        </p:txBody>
      </p:sp>
      <p:sp>
        <p:nvSpPr>
          <p:cNvPr id="3" name="Content Placeholder 2">
            <a:extLst>
              <a:ext uri="{FF2B5EF4-FFF2-40B4-BE49-F238E27FC236}">
                <a16:creationId xmlns:a16="http://schemas.microsoft.com/office/drawing/2014/main" id="{A0DBC45D-0069-4DD7-A0D9-8F2D6EDE402F}"/>
              </a:ext>
            </a:extLst>
          </p:cNvPr>
          <p:cNvSpPr>
            <a:spLocks noGrp="1"/>
          </p:cNvSpPr>
          <p:nvPr>
            <p:ph idx="1"/>
          </p:nvPr>
        </p:nvSpPr>
        <p:spPr/>
        <p:txBody>
          <a:bodyPr/>
          <a:lstStyle/>
          <a:p>
            <a:r>
              <a:rPr lang="en-US" dirty="0"/>
              <a:t>1494- Divided up the newly discovered world into separate Portuguese and Spanish spheres of influence, and it turned out the most of South America fell within the Spanish sphere. </a:t>
            </a:r>
          </a:p>
          <a:p>
            <a:endParaRPr lang="en-US" dirty="0"/>
          </a:p>
          <a:p>
            <a:r>
              <a:rPr lang="en-US" dirty="0"/>
              <a:t>Hereafter the route east around the Cape of Good Hope was to be reserved for the Portuguese while the route across the Atlantic (except for the eastern hump of South America) was assigned to Spain.</a:t>
            </a:r>
          </a:p>
        </p:txBody>
      </p:sp>
    </p:spTree>
    <p:extLst>
      <p:ext uri="{BB962C8B-B14F-4D97-AF65-F5344CB8AC3E}">
        <p14:creationId xmlns:p14="http://schemas.microsoft.com/office/powerpoint/2010/main" val="135557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D708-D705-4E98-AA22-5D113C5F4130}"/>
              </a:ext>
            </a:extLst>
          </p:cNvPr>
          <p:cNvSpPr>
            <a:spLocks noGrp="1"/>
          </p:cNvSpPr>
          <p:nvPr>
            <p:ph type="title"/>
          </p:nvPr>
        </p:nvSpPr>
        <p:spPr/>
        <p:txBody>
          <a:bodyPr/>
          <a:lstStyle/>
          <a:p>
            <a:r>
              <a:rPr lang="en-US" dirty="0"/>
              <a:t>The Spanish Empire in the New World </a:t>
            </a:r>
          </a:p>
        </p:txBody>
      </p:sp>
      <p:sp>
        <p:nvSpPr>
          <p:cNvPr id="3" name="Content Placeholder 2">
            <a:extLst>
              <a:ext uri="{FF2B5EF4-FFF2-40B4-BE49-F238E27FC236}">
                <a16:creationId xmlns:a16="http://schemas.microsoft.com/office/drawing/2014/main" id="{7360FE83-721E-4F58-8660-1EB170949236}"/>
              </a:ext>
            </a:extLst>
          </p:cNvPr>
          <p:cNvSpPr>
            <a:spLocks noGrp="1"/>
          </p:cNvSpPr>
          <p:nvPr>
            <p:ph idx="1"/>
          </p:nvPr>
        </p:nvSpPr>
        <p:spPr>
          <a:xfrm>
            <a:off x="1265274" y="2052116"/>
            <a:ext cx="9304865" cy="3997828"/>
          </a:xfrm>
        </p:spPr>
        <p:txBody>
          <a:bodyPr/>
          <a:lstStyle/>
          <a:p>
            <a:r>
              <a:rPr lang="en-US" dirty="0"/>
              <a:t>Although authorized by the Castilian (Its historical capital was Burgos in modern Spain) crown, these groups were financed and outfitted privately, not by the government. Their superior weapons, organizational skill, and determination brought the conquistadors incredible success. </a:t>
            </a:r>
          </a:p>
        </p:txBody>
      </p:sp>
    </p:spTree>
    <p:extLst>
      <p:ext uri="{BB962C8B-B14F-4D97-AF65-F5344CB8AC3E}">
        <p14:creationId xmlns:p14="http://schemas.microsoft.com/office/powerpoint/2010/main" val="404322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A3970-0CE8-474D-9F75-6571BF5815A1}"/>
              </a:ext>
            </a:extLst>
          </p:cNvPr>
          <p:cNvSpPr>
            <a:spLocks noGrp="1"/>
          </p:cNvSpPr>
          <p:nvPr>
            <p:ph type="title"/>
          </p:nvPr>
        </p:nvSpPr>
        <p:spPr/>
        <p:txBody>
          <a:bodyPr/>
          <a:lstStyle/>
          <a:p>
            <a:r>
              <a:rPr lang="en-US" dirty="0"/>
              <a:t>Mesoamerica</a:t>
            </a:r>
          </a:p>
        </p:txBody>
      </p:sp>
      <p:sp>
        <p:nvSpPr>
          <p:cNvPr id="3" name="Content Placeholder 2">
            <a:extLst>
              <a:ext uri="{FF2B5EF4-FFF2-40B4-BE49-F238E27FC236}">
                <a16:creationId xmlns:a16="http://schemas.microsoft.com/office/drawing/2014/main" id="{9E836BAD-1FAF-4278-9637-34A58B7047D2}"/>
              </a:ext>
            </a:extLst>
          </p:cNvPr>
          <p:cNvSpPr>
            <a:spLocks noGrp="1"/>
          </p:cNvSpPr>
          <p:nvPr>
            <p:ph idx="1"/>
          </p:nvPr>
        </p:nvSpPr>
        <p:spPr/>
        <p:txBody>
          <a:bodyPr>
            <a:normAutofit/>
          </a:bodyPr>
          <a:lstStyle/>
          <a:p>
            <a:r>
              <a:rPr lang="en-US" sz="3600" dirty="0"/>
              <a:t>Modern Mexico and Central America </a:t>
            </a:r>
          </a:p>
        </p:txBody>
      </p:sp>
    </p:spTree>
    <p:extLst>
      <p:ext uri="{BB962C8B-B14F-4D97-AF65-F5344CB8AC3E}">
        <p14:creationId xmlns:p14="http://schemas.microsoft.com/office/powerpoint/2010/main" val="250543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8FB6-AFCD-4172-8B13-3B678121A98B}"/>
              </a:ext>
            </a:extLst>
          </p:cNvPr>
          <p:cNvSpPr>
            <a:spLocks noGrp="1"/>
          </p:cNvSpPr>
          <p:nvPr>
            <p:ph type="title"/>
          </p:nvPr>
        </p:nvSpPr>
        <p:spPr/>
        <p:txBody>
          <a:bodyPr/>
          <a:lstStyle/>
          <a:p>
            <a:r>
              <a:rPr lang="en-US" dirty="0"/>
              <a:t>Maya </a:t>
            </a:r>
          </a:p>
        </p:txBody>
      </p:sp>
      <p:sp>
        <p:nvSpPr>
          <p:cNvPr id="3" name="Content Placeholder 2">
            <a:extLst>
              <a:ext uri="{FF2B5EF4-FFF2-40B4-BE49-F238E27FC236}">
                <a16:creationId xmlns:a16="http://schemas.microsoft.com/office/drawing/2014/main" id="{05DECCD2-588A-48AC-81BE-7B34DF14CA3D}"/>
              </a:ext>
            </a:extLst>
          </p:cNvPr>
          <p:cNvSpPr>
            <a:spLocks noGrp="1"/>
          </p:cNvSpPr>
          <p:nvPr>
            <p:ph idx="1"/>
          </p:nvPr>
        </p:nvSpPr>
        <p:spPr/>
        <p:txBody>
          <a:bodyPr/>
          <a:lstStyle/>
          <a:p>
            <a:r>
              <a:rPr lang="en-US" dirty="0"/>
              <a:t>Beginning around A.D. 300 Maya had built on the Yucatan peninsula one of the most sophisticated civilizations in the Americas. – built splendid temples and pyramids, were accomplished artists, and developed a sophisticated calendar, as accurate as an in existence in the world at the time. </a:t>
            </a:r>
          </a:p>
        </p:txBody>
      </p:sp>
    </p:spTree>
    <p:extLst>
      <p:ext uri="{BB962C8B-B14F-4D97-AF65-F5344CB8AC3E}">
        <p14:creationId xmlns:p14="http://schemas.microsoft.com/office/powerpoint/2010/main" val="402807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886A2-D4C2-4107-AE24-6E04B2AF1F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339D31-2BE8-48E5-BFAA-9FD4131F8C35}"/>
              </a:ext>
            </a:extLst>
          </p:cNvPr>
          <p:cNvSpPr>
            <a:spLocks noGrp="1"/>
          </p:cNvSpPr>
          <p:nvPr>
            <p:ph idx="1"/>
          </p:nvPr>
        </p:nvSpPr>
        <p:spPr/>
        <p:txBody>
          <a:bodyPr/>
          <a:lstStyle/>
          <a:p>
            <a:r>
              <a:rPr lang="en-US" dirty="0"/>
              <a:t>Mayan civilization came to include much of Central America and southern Mexico. For unknown reasons, Mayan civilization began to decline around 800 and had collapsed less than a hundred years later. </a:t>
            </a:r>
          </a:p>
        </p:txBody>
      </p:sp>
    </p:spTree>
    <p:extLst>
      <p:ext uri="{BB962C8B-B14F-4D97-AF65-F5344CB8AC3E}">
        <p14:creationId xmlns:p14="http://schemas.microsoft.com/office/powerpoint/2010/main" val="1040331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0CBF1-2BB6-4A56-A34C-932ACD45D0E6}"/>
              </a:ext>
            </a:extLst>
          </p:cNvPr>
          <p:cNvSpPr>
            <a:spLocks noGrp="1"/>
          </p:cNvSpPr>
          <p:nvPr>
            <p:ph type="title"/>
          </p:nvPr>
        </p:nvSpPr>
        <p:spPr/>
        <p:txBody>
          <a:bodyPr/>
          <a:lstStyle/>
          <a:p>
            <a:pPr algn="l"/>
            <a:r>
              <a:rPr lang="en-US" dirty="0"/>
              <a:t>Voyages to the New World </a:t>
            </a:r>
          </a:p>
        </p:txBody>
      </p:sp>
      <p:sp>
        <p:nvSpPr>
          <p:cNvPr id="3" name="Content Placeholder 2">
            <a:extLst>
              <a:ext uri="{FF2B5EF4-FFF2-40B4-BE49-F238E27FC236}">
                <a16:creationId xmlns:a16="http://schemas.microsoft.com/office/drawing/2014/main" id="{582F402C-CF32-44C9-BD7D-925FDA6416D8}"/>
              </a:ext>
            </a:extLst>
          </p:cNvPr>
          <p:cNvSpPr>
            <a:spLocks noGrp="1"/>
          </p:cNvSpPr>
          <p:nvPr>
            <p:ph idx="1"/>
          </p:nvPr>
        </p:nvSpPr>
        <p:spPr>
          <a:xfrm>
            <a:off x="1041990" y="2052116"/>
            <a:ext cx="10302949" cy="3997828"/>
          </a:xfrm>
        </p:spPr>
        <p:txBody>
          <a:bodyPr>
            <a:normAutofit/>
          </a:bodyPr>
          <a:lstStyle/>
          <a:p>
            <a:r>
              <a:rPr lang="en-US" sz="3200" dirty="0"/>
              <a:t>While the Portuguese were seeking access to the spice trade of the Indies by sailing eastward through the Indian Ocean, the Spanish were attempting to reach the same destination by sailing westward across the Atlantic. </a:t>
            </a:r>
          </a:p>
        </p:txBody>
      </p:sp>
    </p:spTree>
    <p:extLst>
      <p:ext uri="{BB962C8B-B14F-4D97-AF65-F5344CB8AC3E}">
        <p14:creationId xmlns:p14="http://schemas.microsoft.com/office/powerpoint/2010/main" val="4086041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0B74-769B-4D2A-93E3-A44FDBD1E20C}"/>
              </a:ext>
            </a:extLst>
          </p:cNvPr>
          <p:cNvSpPr>
            <a:spLocks noGrp="1"/>
          </p:cNvSpPr>
          <p:nvPr>
            <p:ph type="title"/>
          </p:nvPr>
        </p:nvSpPr>
        <p:spPr/>
        <p:txBody>
          <a:bodyPr/>
          <a:lstStyle/>
          <a:p>
            <a:r>
              <a:rPr lang="en-US" dirty="0"/>
              <a:t>Aztecs </a:t>
            </a:r>
          </a:p>
        </p:txBody>
      </p:sp>
      <p:sp>
        <p:nvSpPr>
          <p:cNvPr id="3" name="Content Placeholder 2">
            <a:extLst>
              <a:ext uri="{FF2B5EF4-FFF2-40B4-BE49-F238E27FC236}">
                <a16:creationId xmlns:a16="http://schemas.microsoft.com/office/drawing/2014/main" id="{ABFDB91B-D9DD-4CDC-BD59-1C23C86BFE2A}"/>
              </a:ext>
            </a:extLst>
          </p:cNvPr>
          <p:cNvSpPr>
            <a:spLocks noGrp="1"/>
          </p:cNvSpPr>
          <p:nvPr>
            <p:ph idx="1"/>
          </p:nvPr>
        </p:nvSpPr>
        <p:spPr/>
        <p:txBody>
          <a:bodyPr/>
          <a:lstStyle/>
          <a:p>
            <a:r>
              <a:rPr lang="en-US" dirty="0"/>
              <a:t>Early twelfth century A.D. Aztecs began a long migration that brought them to the Valley of Mexico. </a:t>
            </a:r>
          </a:p>
          <a:p>
            <a:r>
              <a:rPr lang="en-US" dirty="0"/>
              <a:t>Established their capital at Tenochtitlan on an island in the middle of Lake Texcoco (now the location of Mexico City. </a:t>
            </a:r>
          </a:p>
          <a:p>
            <a:r>
              <a:rPr lang="en-US" dirty="0"/>
              <a:t>Constructed temples, other public buildings, and causeways of stone across Lake Texcoco to the north, south, and west linking the many islands to the mainland. </a:t>
            </a:r>
          </a:p>
          <a:p>
            <a:endParaRPr lang="en-US" dirty="0"/>
          </a:p>
        </p:txBody>
      </p:sp>
    </p:spTree>
    <p:extLst>
      <p:ext uri="{BB962C8B-B14F-4D97-AF65-F5344CB8AC3E}">
        <p14:creationId xmlns:p14="http://schemas.microsoft.com/office/powerpoint/2010/main" val="1032489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7940-F156-4228-BE26-717BA624A2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445932-A6F6-4E05-8571-D636354F59C5}"/>
              </a:ext>
            </a:extLst>
          </p:cNvPr>
          <p:cNvSpPr>
            <a:spLocks noGrp="1"/>
          </p:cNvSpPr>
          <p:nvPr>
            <p:ph idx="1"/>
          </p:nvPr>
        </p:nvSpPr>
        <p:spPr/>
        <p:txBody>
          <a:bodyPr>
            <a:normAutofit fontScale="92500"/>
          </a:bodyPr>
          <a:lstStyle/>
          <a:p>
            <a:r>
              <a:rPr lang="en-US" dirty="0"/>
              <a:t>Beginning of the fifteenth century, they constructed an aqueduct to bring fresh water from a spring four miles away. </a:t>
            </a:r>
          </a:p>
          <a:p>
            <a:r>
              <a:rPr lang="en-US" dirty="0"/>
              <a:t>Outstanding warriors. Became the leading city state in the region. </a:t>
            </a:r>
          </a:p>
          <a:p>
            <a:r>
              <a:rPr lang="en-US" dirty="0"/>
              <a:t>The new kingdom was not a centralized state but a collection of semi independent territories governed by local lords. These rulers were confirmed in their authority by the Aztec ruler in return for the payment of tribute. </a:t>
            </a:r>
          </a:p>
          <a:p>
            <a:r>
              <a:rPr lang="en-US" dirty="0"/>
              <a:t>Their loose political organization would later be a cause of the downfall of the Aztec Empire. </a:t>
            </a:r>
          </a:p>
        </p:txBody>
      </p:sp>
    </p:spTree>
    <p:extLst>
      <p:ext uri="{BB962C8B-B14F-4D97-AF65-F5344CB8AC3E}">
        <p14:creationId xmlns:p14="http://schemas.microsoft.com/office/powerpoint/2010/main" val="489291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545FD-7636-4EC1-AC94-FA26728E2605}"/>
              </a:ext>
            </a:extLst>
          </p:cNvPr>
          <p:cNvSpPr>
            <a:spLocks noGrp="1"/>
          </p:cNvSpPr>
          <p:nvPr>
            <p:ph type="title"/>
          </p:nvPr>
        </p:nvSpPr>
        <p:spPr/>
        <p:txBody>
          <a:bodyPr/>
          <a:lstStyle/>
          <a:p>
            <a:r>
              <a:rPr lang="en-US" dirty="0"/>
              <a:t>Hernan Cortes </a:t>
            </a:r>
          </a:p>
        </p:txBody>
      </p:sp>
      <p:sp>
        <p:nvSpPr>
          <p:cNvPr id="3" name="Content Placeholder 2">
            <a:extLst>
              <a:ext uri="{FF2B5EF4-FFF2-40B4-BE49-F238E27FC236}">
                <a16:creationId xmlns:a16="http://schemas.microsoft.com/office/drawing/2014/main" id="{DDEE03D6-01F0-4E5C-B0BA-98710ACE2B4A}"/>
              </a:ext>
            </a:extLst>
          </p:cNvPr>
          <p:cNvSpPr>
            <a:spLocks noGrp="1"/>
          </p:cNvSpPr>
          <p:nvPr>
            <p:ph idx="1"/>
          </p:nvPr>
        </p:nvSpPr>
        <p:spPr>
          <a:xfrm>
            <a:off x="1158948" y="1371599"/>
            <a:ext cx="10005237" cy="5199321"/>
          </a:xfrm>
        </p:spPr>
        <p:txBody>
          <a:bodyPr>
            <a:normAutofit fontScale="92500" lnSpcReduction="20000"/>
          </a:bodyPr>
          <a:lstStyle/>
          <a:p>
            <a:r>
              <a:rPr lang="en-US" dirty="0"/>
              <a:t>Conquered the Aztec Empire (1485-1547) Marched to the city of Tenochtitlan (550 soldiers and 16 horses); as he went, he made alliances with city states that had tired of the oppressive rule of the Aztecs. </a:t>
            </a:r>
          </a:p>
          <a:p>
            <a:r>
              <a:rPr lang="en-US" dirty="0"/>
              <a:t>Tlaxcala had not been able to be conquered. </a:t>
            </a:r>
          </a:p>
          <a:p>
            <a:endParaRPr lang="en-US" dirty="0"/>
          </a:p>
          <a:p>
            <a:r>
              <a:rPr lang="en-US" dirty="0"/>
              <a:t>November Cortes arrived at Tenochtitlan, where he received a friendly welcome from the Aztec monarch Moctezuma. </a:t>
            </a:r>
          </a:p>
          <a:p>
            <a:endParaRPr lang="en-US" dirty="0"/>
          </a:p>
          <a:p>
            <a:r>
              <a:rPr lang="en-US" dirty="0"/>
              <a:t>The Aztecs thought they were a representative of Quetzalcoatl, the god who had departed from his homeland centuries before and had promised that he would return. </a:t>
            </a:r>
          </a:p>
          <a:p>
            <a:r>
              <a:rPr lang="en-US" dirty="0"/>
              <a:t>Moctezuma offered gifts of gold to the foreigners and gave them a palace to use while they were in the city. </a:t>
            </a:r>
          </a:p>
          <a:p>
            <a:endParaRPr lang="en-US" dirty="0"/>
          </a:p>
        </p:txBody>
      </p:sp>
    </p:spTree>
    <p:extLst>
      <p:ext uri="{BB962C8B-B14F-4D97-AF65-F5344CB8AC3E}">
        <p14:creationId xmlns:p14="http://schemas.microsoft.com/office/powerpoint/2010/main" val="3624380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18B-CCD9-4E0C-922E-573FB2981643}"/>
              </a:ext>
            </a:extLst>
          </p:cNvPr>
          <p:cNvSpPr>
            <a:spLocks noGrp="1"/>
          </p:cNvSpPr>
          <p:nvPr>
            <p:ph type="title"/>
          </p:nvPr>
        </p:nvSpPr>
        <p:spPr/>
        <p:txBody>
          <a:bodyPr/>
          <a:lstStyle/>
          <a:p>
            <a:r>
              <a:rPr lang="en-US" dirty="0"/>
              <a:t>Moctezuma </a:t>
            </a:r>
          </a:p>
        </p:txBody>
      </p:sp>
      <p:sp>
        <p:nvSpPr>
          <p:cNvPr id="3" name="Content Placeholder 2">
            <a:extLst>
              <a:ext uri="{FF2B5EF4-FFF2-40B4-BE49-F238E27FC236}">
                <a16:creationId xmlns:a16="http://schemas.microsoft.com/office/drawing/2014/main" id="{EF6AB377-8149-41D4-864F-5EFB9136475C}"/>
              </a:ext>
            </a:extLst>
          </p:cNvPr>
          <p:cNvSpPr>
            <a:spLocks noGrp="1"/>
          </p:cNvSpPr>
          <p:nvPr>
            <p:ph idx="1"/>
          </p:nvPr>
        </p:nvSpPr>
        <p:spPr>
          <a:xfrm>
            <a:off x="1105786" y="1297172"/>
            <a:ext cx="10154093" cy="5486400"/>
          </a:xfrm>
        </p:spPr>
        <p:txBody>
          <a:bodyPr>
            <a:normAutofit fontScale="85000" lnSpcReduction="20000"/>
          </a:bodyPr>
          <a:lstStyle/>
          <a:p>
            <a:r>
              <a:rPr lang="en-US" dirty="0"/>
              <a:t>Aztec monarch / The Aztecs thought they were a representative of Quetzalcoatl, the god who had departed from his homeland centuries before and had promised that he would return.</a:t>
            </a:r>
          </a:p>
          <a:p>
            <a:endParaRPr lang="en-US" dirty="0"/>
          </a:p>
          <a:p>
            <a:r>
              <a:rPr lang="en-US" dirty="0"/>
              <a:t>Spanish took Moctezuma hostage and began to pillage the city. In the fall of 1520, one year after Cortes had arrived, the local population revolted and drove the invaders from the city. Many Spaniards were killed and the Aztecs experienced new disasters. </a:t>
            </a:r>
          </a:p>
          <a:p>
            <a:endParaRPr lang="en-US" dirty="0"/>
          </a:p>
          <a:p>
            <a:r>
              <a:rPr lang="en-US" dirty="0"/>
              <a:t>Smallpox struct after the Spaniards left. </a:t>
            </a:r>
          </a:p>
          <a:p>
            <a:r>
              <a:rPr lang="en-US" dirty="0"/>
              <a:t>With no natural immunity to the diseases of Europeans, many Aztecs fell sick and died. </a:t>
            </a:r>
          </a:p>
          <a:p>
            <a:endParaRPr lang="en-US" dirty="0"/>
          </a:p>
          <a:p>
            <a:r>
              <a:rPr lang="en-US" dirty="0"/>
              <a:t>Cortes received fresh soldiers from his new allies; the state of Tlaxcala alone provided fifty thousand warriors. After four months the city capitulated – (cease to resist an opponent). </a:t>
            </a:r>
          </a:p>
          <a:p>
            <a:r>
              <a:rPr lang="en-US" dirty="0"/>
              <a:t>The city was destroyed. Between 1531 and 1550, the Spanish gained control of northern Mexico. </a:t>
            </a:r>
          </a:p>
          <a:p>
            <a:endParaRPr lang="en-US" dirty="0"/>
          </a:p>
        </p:txBody>
      </p:sp>
    </p:spTree>
    <p:extLst>
      <p:ext uri="{BB962C8B-B14F-4D97-AF65-F5344CB8AC3E}">
        <p14:creationId xmlns:p14="http://schemas.microsoft.com/office/powerpoint/2010/main" val="2373004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A46B-C8E2-4C71-82AB-124F7E030EC5}"/>
              </a:ext>
            </a:extLst>
          </p:cNvPr>
          <p:cNvSpPr>
            <a:spLocks noGrp="1"/>
          </p:cNvSpPr>
          <p:nvPr>
            <p:ph type="title"/>
          </p:nvPr>
        </p:nvSpPr>
        <p:spPr/>
        <p:txBody>
          <a:bodyPr/>
          <a:lstStyle/>
          <a:p>
            <a:r>
              <a:rPr lang="en-US" dirty="0"/>
              <a:t>Inca </a:t>
            </a:r>
          </a:p>
        </p:txBody>
      </p:sp>
      <p:sp>
        <p:nvSpPr>
          <p:cNvPr id="3" name="Content Placeholder 2">
            <a:extLst>
              <a:ext uri="{FF2B5EF4-FFF2-40B4-BE49-F238E27FC236}">
                <a16:creationId xmlns:a16="http://schemas.microsoft.com/office/drawing/2014/main" id="{D200765D-3AA1-443F-BB08-A7BDADD5A17D}"/>
              </a:ext>
            </a:extLst>
          </p:cNvPr>
          <p:cNvSpPr>
            <a:spLocks noGrp="1"/>
          </p:cNvSpPr>
          <p:nvPr>
            <p:ph idx="1"/>
          </p:nvPr>
        </p:nvSpPr>
        <p:spPr/>
        <p:txBody>
          <a:bodyPr/>
          <a:lstStyle/>
          <a:p>
            <a:r>
              <a:rPr lang="en-US" dirty="0"/>
              <a:t>The word Inca means ruler </a:t>
            </a:r>
          </a:p>
          <a:p>
            <a:r>
              <a:rPr lang="en-US" dirty="0"/>
              <a:t>Cuzco, Peru. In the 1440s, under the leadership of </a:t>
            </a:r>
            <a:r>
              <a:rPr lang="en-US" dirty="0" err="1"/>
              <a:t>Pachakuti</a:t>
            </a:r>
            <a:r>
              <a:rPr lang="en-US" dirty="0"/>
              <a:t>, the Inca </a:t>
            </a:r>
            <a:r>
              <a:rPr lang="en-US" dirty="0" err="1"/>
              <a:t>launced</a:t>
            </a:r>
            <a:r>
              <a:rPr lang="en-US" dirty="0"/>
              <a:t> a campaign of conquest. </a:t>
            </a:r>
          </a:p>
          <a:p>
            <a:r>
              <a:rPr lang="en-US" dirty="0" err="1"/>
              <a:t>Packakuti</a:t>
            </a:r>
            <a:r>
              <a:rPr lang="en-US" dirty="0"/>
              <a:t> created a highly centralized state. A city of mud became a city of stone. </a:t>
            </a:r>
          </a:p>
          <a:p>
            <a:endParaRPr lang="en-US" dirty="0"/>
          </a:p>
        </p:txBody>
      </p:sp>
    </p:spTree>
    <p:extLst>
      <p:ext uri="{BB962C8B-B14F-4D97-AF65-F5344CB8AC3E}">
        <p14:creationId xmlns:p14="http://schemas.microsoft.com/office/powerpoint/2010/main" val="2692933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7D6FD-2A77-4C6C-B289-7E79142F5E00}"/>
              </a:ext>
            </a:extLst>
          </p:cNvPr>
          <p:cNvSpPr>
            <a:spLocks noGrp="1"/>
          </p:cNvSpPr>
          <p:nvPr>
            <p:ph type="title"/>
          </p:nvPr>
        </p:nvSpPr>
        <p:spPr/>
        <p:txBody>
          <a:bodyPr/>
          <a:lstStyle/>
          <a:p>
            <a:r>
              <a:rPr lang="en-US" dirty="0" err="1"/>
              <a:t>Packakuti</a:t>
            </a:r>
            <a:endParaRPr lang="en-US" dirty="0"/>
          </a:p>
        </p:txBody>
      </p:sp>
      <p:sp>
        <p:nvSpPr>
          <p:cNvPr id="3" name="Content Placeholder 2">
            <a:extLst>
              <a:ext uri="{FF2B5EF4-FFF2-40B4-BE49-F238E27FC236}">
                <a16:creationId xmlns:a16="http://schemas.microsoft.com/office/drawing/2014/main" id="{F0F448A7-3242-4625-A05C-AE7313BDB8E0}"/>
              </a:ext>
            </a:extLst>
          </p:cNvPr>
          <p:cNvSpPr>
            <a:spLocks noGrp="1"/>
          </p:cNvSpPr>
          <p:nvPr>
            <p:ph idx="1"/>
          </p:nvPr>
        </p:nvSpPr>
        <p:spPr/>
        <p:txBody>
          <a:bodyPr/>
          <a:lstStyle/>
          <a:p>
            <a:r>
              <a:rPr lang="en-US" sz="3200" dirty="0"/>
              <a:t>Leader of the Inca </a:t>
            </a:r>
          </a:p>
          <a:p>
            <a:r>
              <a:rPr lang="en-US" sz="3200" dirty="0"/>
              <a:t>Divided his realm into four quarters, each ruled by a governor in order to create a well organized empire. </a:t>
            </a:r>
          </a:p>
          <a:p>
            <a:endParaRPr lang="en-US" dirty="0"/>
          </a:p>
        </p:txBody>
      </p:sp>
    </p:spTree>
    <p:extLst>
      <p:ext uri="{BB962C8B-B14F-4D97-AF65-F5344CB8AC3E}">
        <p14:creationId xmlns:p14="http://schemas.microsoft.com/office/powerpoint/2010/main" val="1559356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3F1F9-F216-4F8B-8310-C55EF277265A}"/>
              </a:ext>
            </a:extLst>
          </p:cNvPr>
          <p:cNvSpPr>
            <a:spLocks noGrp="1"/>
          </p:cNvSpPr>
          <p:nvPr>
            <p:ph type="title"/>
          </p:nvPr>
        </p:nvSpPr>
        <p:spPr/>
        <p:txBody>
          <a:bodyPr/>
          <a:lstStyle/>
          <a:p>
            <a:r>
              <a:rPr lang="en-US" dirty="0"/>
              <a:t>	</a:t>
            </a:r>
            <a:r>
              <a:rPr lang="en-US" dirty="0" err="1"/>
              <a:t>Topa</a:t>
            </a:r>
            <a:r>
              <a:rPr lang="en-US" dirty="0"/>
              <a:t> Inca</a:t>
            </a:r>
          </a:p>
        </p:txBody>
      </p:sp>
      <p:sp>
        <p:nvSpPr>
          <p:cNvPr id="3" name="Content Placeholder 2">
            <a:extLst>
              <a:ext uri="{FF2B5EF4-FFF2-40B4-BE49-F238E27FC236}">
                <a16:creationId xmlns:a16="http://schemas.microsoft.com/office/drawing/2014/main" id="{4770AB81-43AE-4385-8B4E-FC99414F94BA}"/>
              </a:ext>
            </a:extLst>
          </p:cNvPr>
          <p:cNvSpPr>
            <a:spLocks noGrp="1"/>
          </p:cNvSpPr>
          <p:nvPr>
            <p:ph idx="1"/>
          </p:nvPr>
        </p:nvSpPr>
        <p:spPr/>
        <p:txBody>
          <a:bodyPr>
            <a:normAutofit/>
          </a:bodyPr>
          <a:lstStyle/>
          <a:p>
            <a:r>
              <a:rPr lang="en-US" sz="3200" dirty="0"/>
              <a:t>Leader of the Inca after </a:t>
            </a:r>
            <a:r>
              <a:rPr lang="en-US" sz="3200" dirty="0" err="1"/>
              <a:t>Packakuti</a:t>
            </a:r>
            <a:r>
              <a:rPr lang="en-US" sz="3200" dirty="0"/>
              <a:t> </a:t>
            </a:r>
          </a:p>
        </p:txBody>
      </p:sp>
    </p:spTree>
    <p:extLst>
      <p:ext uri="{BB962C8B-B14F-4D97-AF65-F5344CB8AC3E}">
        <p14:creationId xmlns:p14="http://schemas.microsoft.com/office/powerpoint/2010/main" val="2489321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8767F-328F-4D3A-A46C-5A7FB2471D54}"/>
              </a:ext>
            </a:extLst>
          </p:cNvPr>
          <p:cNvSpPr>
            <a:spLocks noGrp="1"/>
          </p:cNvSpPr>
          <p:nvPr>
            <p:ph type="title"/>
          </p:nvPr>
        </p:nvSpPr>
        <p:spPr/>
        <p:txBody>
          <a:bodyPr/>
          <a:lstStyle/>
          <a:p>
            <a:r>
              <a:rPr lang="en-US" dirty="0"/>
              <a:t>Huayna Inca </a:t>
            </a:r>
          </a:p>
        </p:txBody>
      </p:sp>
      <p:sp>
        <p:nvSpPr>
          <p:cNvPr id="3" name="Content Placeholder 2">
            <a:extLst>
              <a:ext uri="{FF2B5EF4-FFF2-40B4-BE49-F238E27FC236}">
                <a16:creationId xmlns:a16="http://schemas.microsoft.com/office/drawing/2014/main" id="{3D2FE987-6B23-4BAE-ABDC-F6620EF30CD8}"/>
              </a:ext>
            </a:extLst>
          </p:cNvPr>
          <p:cNvSpPr>
            <a:spLocks noGrp="1"/>
          </p:cNvSpPr>
          <p:nvPr>
            <p:ph idx="1"/>
          </p:nvPr>
        </p:nvSpPr>
        <p:spPr/>
        <p:txBody>
          <a:bodyPr/>
          <a:lstStyle/>
          <a:p>
            <a:r>
              <a:rPr lang="en-US" dirty="0"/>
              <a:t>Leader of the Inca after </a:t>
            </a:r>
            <a:r>
              <a:rPr lang="en-US" dirty="0" err="1"/>
              <a:t>Topa</a:t>
            </a:r>
            <a:r>
              <a:rPr lang="en-US" dirty="0"/>
              <a:t> Inca </a:t>
            </a:r>
          </a:p>
          <a:p>
            <a:r>
              <a:rPr lang="en-US" dirty="0"/>
              <a:t>The Inca Empire expanded as far as Ecuador, central Chile, and the edge of the Amazon Basin. Roughly 12 million people. </a:t>
            </a:r>
          </a:p>
          <a:p>
            <a:r>
              <a:rPr lang="en-US" dirty="0"/>
              <a:t>Inca were great builders. Built 24,800 miles of roads that extended from the border of modern-day Columbia to a point south of Chile. </a:t>
            </a:r>
          </a:p>
          <a:p>
            <a:r>
              <a:rPr lang="en-US" dirty="0"/>
              <a:t>The Inca Empire was still flourishing when the first Spanish expeditions arrived in the area. </a:t>
            </a:r>
          </a:p>
          <a:p>
            <a:endParaRPr lang="en-US" dirty="0"/>
          </a:p>
        </p:txBody>
      </p:sp>
    </p:spTree>
    <p:extLst>
      <p:ext uri="{BB962C8B-B14F-4D97-AF65-F5344CB8AC3E}">
        <p14:creationId xmlns:p14="http://schemas.microsoft.com/office/powerpoint/2010/main" val="247683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D702-6DEA-48C9-8DE2-45B8049A7A6D}"/>
              </a:ext>
            </a:extLst>
          </p:cNvPr>
          <p:cNvSpPr>
            <a:spLocks noGrp="1"/>
          </p:cNvSpPr>
          <p:nvPr>
            <p:ph type="title"/>
          </p:nvPr>
        </p:nvSpPr>
        <p:spPr/>
        <p:txBody>
          <a:bodyPr/>
          <a:lstStyle/>
          <a:p>
            <a:r>
              <a:rPr lang="en-US" dirty="0"/>
              <a:t>Francisco Pizarro </a:t>
            </a:r>
          </a:p>
        </p:txBody>
      </p:sp>
      <p:sp>
        <p:nvSpPr>
          <p:cNvPr id="3" name="Content Placeholder 2">
            <a:extLst>
              <a:ext uri="{FF2B5EF4-FFF2-40B4-BE49-F238E27FC236}">
                <a16:creationId xmlns:a16="http://schemas.microsoft.com/office/drawing/2014/main" id="{921CE60E-37D8-46C4-9335-AB62E30B80D9}"/>
              </a:ext>
            </a:extLst>
          </p:cNvPr>
          <p:cNvSpPr>
            <a:spLocks noGrp="1"/>
          </p:cNvSpPr>
          <p:nvPr>
            <p:ph idx="1"/>
          </p:nvPr>
        </p:nvSpPr>
        <p:spPr/>
        <p:txBody>
          <a:bodyPr/>
          <a:lstStyle/>
          <a:p>
            <a:r>
              <a:rPr lang="en-US" dirty="0"/>
              <a:t>(c.1475- 1541). Landed on the Pacific coast of South America with a band of about 180 men. He had steal weapons, gunpowder, and horses, none of which were familiar to his hosts. </a:t>
            </a:r>
          </a:p>
          <a:p>
            <a:r>
              <a:rPr lang="en-US" dirty="0"/>
              <a:t>Inca emperor died of disease and his two sons claimed the throne, and a civil war broke out. </a:t>
            </a:r>
          </a:p>
          <a:p>
            <a:endParaRPr lang="en-US" dirty="0"/>
          </a:p>
        </p:txBody>
      </p:sp>
    </p:spTree>
    <p:extLst>
      <p:ext uri="{BB962C8B-B14F-4D97-AF65-F5344CB8AC3E}">
        <p14:creationId xmlns:p14="http://schemas.microsoft.com/office/powerpoint/2010/main" val="330858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79B4-F0F1-4CE7-8C83-246627035A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B3BA64-1D97-478F-B508-35E7F51D26A6}"/>
              </a:ext>
            </a:extLst>
          </p:cNvPr>
          <p:cNvSpPr>
            <a:spLocks noGrp="1"/>
          </p:cNvSpPr>
          <p:nvPr>
            <p:ph idx="1"/>
          </p:nvPr>
        </p:nvSpPr>
        <p:spPr/>
        <p:txBody>
          <a:bodyPr/>
          <a:lstStyle/>
          <a:p>
            <a:r>
              <a:rPr lang="en-US" dirty="0"/>
              <a:t>Pizarro took advantage of the situation and seized Atahualpa, whose forces had defeated his brother’s army. </a:t>
            </a:r>
          </a:p>
          <a:p>
            <a:r>
              <a:rPr lang="en-US" dirty="0"/>
              <a:t>Killed Atahualpa, and using guns and steal </a:t>
            </a:r>
          </a:p>
          <a:p>
            <a:r>
              <a:rPr lang="en-US" dirty="0"/>
              <a:t>Marched on Cuzco and captured the Incan Capital. </a:t>
            </a:r>
          </a:p>
          <a:p>
            <a:r>
              <a:rPr lang="en-US" dirty="0"/>
              <a:t>By 1535, Pizarro had established a capital at Lima for a new colony of the Spanish Empire. </a:t>
            </a:r>
          </a:p>
          <a:p>
            <a:endParaRPr lang="en-US" dirty="0"/>
          </a:p>
        </p:txBody>
      </p:sp>
    </p:spTree>
    <p:extLst>
      <p:ext uri="{BB962C8B-B14F-4D97-AF65-F5344CB8AC3E}">
        <p14:creationId xmlns:p14="http://schemas.microsoft.com/office/powerpoint/2010/main" val="312532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58F4C-FDF0-4C80-A065-CB37CD49EA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2B664B-F4CC-49B2-9865-B6F85A9476BF}"/>
              </a:ext>
            </a:extLst>
          </p:cNvPr>
          <p:cNvSpPr>
            <a:spLocks noGrp="1"/>
          </p:cNvSpPr>
          <p:nvPr>
            <p:ph idx="1"/>
          </p:nvPr>
        </p:nvSpPr>
        <p:spPr>
          <a:xfrm>
            <a:off x="1180214" y="1233377"/>
            <a:ext cx="9389925" cy="4816567"/>
          </a:xfrm>
        </p:spPr>
        <p:txBody>
          <a:bodyPr/>
          <a:lstStyle/>
          <a:p>
            <a:r>
              <a:rPr lang="en-US" dirty="0"/>
              <a:t>Although the Spanish came to overseas discovery and exploration after the initial efforts of Henry the Navigator, their greater resources enabled them to establish a far grander overseas empire quiet different from that of the Portuguese. </a:t>
            </a:r>
          </a:p>
        </p:txBody>
      </p:sp>
    </p:spTree>
    <p:extLst>
      <p:ext uri="{BB962C8B-B14F-4D97-AF65-F5344CB8AC3E}">
        <p14:creationId xmlns:p14="http://schemas.microsoft.com/office/powerpoint/2010/main" val="3953973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BCF1C-C0DC-4E77-9CBC-9D7D2EC28AB3}"/>
              </a:ext>
            </a:extLst>
          </p:cNvPr>
          <p:cNvSpPr>
            <a:spLocks noGrp="1"/>
          </p:cNvSpPr>
          <p:nvPr>
            <p:ph type="title"/>
          </p:nvPr>
        </p:nvSpPr>
        <p:spPr/>
        <p:txBody>
          <a:bodyPr/>
          <a:lstStyle/>
          <a:p>
            <a:r>
              <a:rPr lang="en-US" dirty="0"/>
              <a:t>Atahualpa </a:t>
            </a:r>
          </a:p>
        </p:txBody>
      </p:sp>
      <p:sp>
        <p:nvSpPr>
          <p:cNvPr id="3" name="Content Placeholder 2">
            <a:extLst>
              <a:ext uri="{FF2B5EF4-FFF2-40B4-BE49-F238E27FC236}">
                <a16:creationId xmlns:a16="http://schemas.microsoft.com/office/drawing/2014/main" id="{CBE6DC88-E090-422A-AA78-F51973D0732E}"/>
              </a:ext>
            </a:extLst>
          </p:cNvPr>
          <p:cNvSpPr>
            <a:spLocks noGrp="1"/>
          </p:cNvSpPr>
          <p:nvPr>
            <p:ph idx="1"/>
          </p:nvPr>
        </p:nvSpPr>
        <p:spPr/>
        <p:txBody>
          <a:bodyPr>
            <a:normAutofit/>
          </a:bodyPr>
          <a:lstStyle/>
          <a:p>
            <a:r>
              <a:rPr lang="en-US" sz="3600" dirty="0"/>
              <a:t>Killed by Pizarro </a:t>
            </a:r>
          </a:p>
          <a:p>
            <a:r>
              <a:rPr lang="en-US" sz="3600" dirty="0"/>
              <a:t>Encomienda </a:t>
            </a:r>
          </a:p>
        </p:txBody>
      </p:sp>
    </p:spTree>
    <p:extLst>
      <p:ext uri="{BB962C8B-B14F-4D97-AF65-F5344CB8AC3E}">
        <p14:creationId xmlns:p14="http://schemas.microsoft.com/office/powerpoint/2010/main" val="2783007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0BE7-9577-485F-8242-8B9D74B8F4CC}"/>
              </a:ext>
            </a:extLst>
          </p:cNvPr>
          <p:cNvSpPr>
            <a:spLocks noGrp="1"/>
          </p:cNvSpPr>
          <p:nvPr>
            <p:ph type="title"/>
          </p:nvPr>
        </p:nvSpPr>
        <p:spPr/>
        <p:txBody>
          <a:bodyPr/>
          <a:lstStyle/>
          <a:p>
            <a:r>
              <a:rPr lang="en-US" dirty="0"/>
              <a:t>	Encomienda</a:t>
            </a:r>
          </a:p>
        </p:txBody>
      </p:sp>
      <p:sp>
        <p:nvSpPr>
          <p:cNvPr id="3" name="Content Placeholder 2">
            <a:extLst>
              <a:ext uri="{FF2B5EF4-FFF2-40B4-BE49-F238E27FC236}">
                <a16:creationId xmlns:a16="http://schemas.microsoft.com/office/drawing/2014/main" id="{BE4D53D9-BF52-45D0-91D0-25953784D90D}"/>
              </a:ext>
            </a:extLst>
          </p:cNvPr>
          <p:cNvSpPr>
            <a:spLocks noGrp="1"/>
          </p:cNvSpPr>
          <p:nvPr>
            <p:ph idx="1"/>
          </p:nvPr>
        </p:nvSpPr>
        <p:spPr/>
        <p:txBody>
          <a:bodyPr>
            <a:noAutofit/>
          </a:bodyPr>
          <a:lstStyle/>
          <a:p>
            <a:r>
              <a:rPr lang="en-US" sz="3200" dirty="0"/>
              <a:t>A system that permitted the conquering Spaniards to collect tribute from the natives and use them as laborers. In return, the holders of an encomienda were supposed to protect the Indians, pay them wages, and supervise their spiritual needs. </a:t>
            </a:r>
          </a:p>
        </p:txBody>
      </p:sp>
    </p:spTree>
    <p:extLst>
      <p:ext uri="{BB962C8B-B14F-4D97-AF65-F5344CB8AC3E}">
        <p14:creationId xmlns:p14="http://schemas.microsoft.com/office/powerpoint/2010/main" val="264945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A0F7-D973-48FD-8A08-0A28DAC1B08C}"/>
              </a:ext>
            </a:extLst>
          </p:cNvPr>
          <p:cNvSpPr>
            <a:spLocks noGrp="1"/>
          </p:cNvSpPr>
          <p:nvPr>
            <p:ph type="title"/>
          </p:nvPr>
        </p:nvSpPr>
        <p:spPr/>
        <p:txBody>
          <a:bodyPr/>
          <a:lstStyle/>
          <a:p>
            <a:r>
              <a:rPr lang="en-US" dirty="0"/>
              <a:t>Henry the Navigator </a:t>
            </a:r>
          </a:p>
        </p:txBody>
      </p:sp>
      <p:sp>
        <p:nvSpPr>
          <p:cNvPr id="3" name="Content Placeholder 2">
            <a:extLst>
              <a:ext uri="{FF2B5EF4-FFF2-40B4-BE49-F238E27FC236}">
                <a16:creationId xmlns:a16="http://schemas.microsoft.com/office/drawing/2014/main" id="{ACDF15C3-2768-4A0F-BC4B-70323DD8E283}"/>
              </a:ext>
            </a:extLst>
          </p:cNvPr>
          <p:cNvSpPr>
            <a:spLocks noGrp="1"/>
          </p:cNvSpPr>
          <p:nvPr>
            <p:ph idx="1"/>
          </p:nvPr>
        </p:nvSpPr>
        <p:spPr>
          <a:xfrm>
            <a:off x="1903228" y="2052116"/>
            <a:ext cx="8666911" cy="3997828"/>
          </a:xfrm>
        </p:spPr>
        <p:txBody>
          <a:bodyPr>
            <a:normAutofit/>
          </a:bodyPr>
          <a:lstStyle/>
          <a:p>
            <a:r>
              <a:rPr lang="en-US" sz="2800" dirty="0"/>
              <a:t>Although the Spanish came to overseas discovery and exploration after the initials efforts of Henry the Navigator, their greater resources enabled them to establish a far grander overseas empire quite different from that of Portuguese. </a:t>
            </a:r>
          </a:p>
        </p:txBody>
      </p:sp>
    </p:spTree>
    <p:extLst>
      <p:ext uri="{BB962C8B-B14F-4D97-AF65-F5344CB8AC3E}">
        <p14:creationId xmlns:p14="http://schemas.microsoft.com/office/powerpoint/2010/main" val="202851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0A982-197C-4FA6-B927-1E5A1A1C5940}"/>
              </a:ext>
            </a:extLst>
          </p:cNvPr>
          <p:cNvSpPr>
            <a:spLocks noGrp="1"/>
          </p:cNvSpPr>
          <p:nvPr>
            <p:ph type="title"/>
          </p:nvPr>
        </p:nvSpPr>
        <p:spPr/>
        <p:txBody>
          <a:bodyPr/>
          <a:lstStyle/>
          <a:p>
            <a:r>
              <a:rPr lang="en-US" dirty="0"/>
              <a:t>Christopher Columbus </a:t>
            </a:r>
          </a:p>
        </p:txBody>
      </p:sp>
      <p:sp>
        <p:nvSpPr>
          <p:cNvPr id="3" name="Content Placeholder 2">
            <a:extLst>
              <a:ext uri="{FF2B5EF4-FFF2-40B4-BE49-F238E27FC236}">
                <a16:creationId xmlns:a16="http://schemas.microsoft.com/office/drawing/2014/main" id="{516639FA-C1B3-46A6-A2D6-E2124EA95110}"/>
              </a:ext>
            </a:extLst>
          </p:cNvPr>
          <p:cNvSpPr>
            <a:spLocks noGrp="1"/>
          </p:cNvSpPr>
          <p:nvPr>
            <p:ph idx="1"/>
          </p:nvPr>
        </p:nvSpPr>
        <p:spPr/>
        <p:txBody>
          <a:bodyPr>
            <a:normAutofit/>
          </a:bodyPr>
          <a:lstStyle/>
          <a:p>
            <a:r>
              <a:rPr lang="en-US" sz="2800" dirty="0"/>
              <a:t>(1451- 1506) Italian explorer</a:t>
            </a:r>
          </a:p>
          <a:p>
            <a:r>
              <a:rPr lang="en-US" sz="2800" dirty="0"/>
              <a:t>Felt that Asia could be reached by sailing west instead of around Africa. </a:t>
            </a:r>
          </a:p>
          <a:p>
            <a:r>
              <a:rPr lang="en-US" sz="2800" dirty="0"/>
              <a:t>After being rejected by the Portuguese, he persuaded Queen Isabella of Spain to finance his exploratory expedition. </a:t>
            </a:r>
          </a:p>
        </p:txBody>
      </p:sp>
    </p:spTree>
    <p:extLst>
      <p:ext uri="{BB962C8B-B14F-4D97-AF65-F5344CB8AC3E}">
        <p14:creationId xmlns:p14="http://schemas.microsoft.com/office/powerpoint/2010/main" val="254661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A3CF-F856-4B62-BCDC-E293362189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FA261A-6A2B-42BB-81FA-10C4D4708368}"/>
              </a:ext>
            </a:extLst>
          </p:cNvPr>
          <p:cNvSpPr>
            <a:spLocks noGrp="1"/>
          </p:cNvSpPr>
          <p:nvPr>
            <p:ph idx="1"/>
          </p:nvPr>
        </p:nvSpPr>
        <p:spPr/>
        <p:txBody>
          <a:bodyPr/>
          <a:lstStyle/>
          <a:p>
            <a:r>
              <a:rPr lang="en-US" sz="3200" dirty="0"/>
              <a:t>Queen Isabella of Spain </a:t>
            </a:r>
          </a:p>
          <a:p>
            <a:r>
              <a:rPr lang="en-US" sz="3200" dirty="0"/>
              <a:t>	Financed the expedition of Christopher Columbus </a:t>
            </a:r>
          </a:p>
          <a:p>
            <a:endParaRPr lang="en-US" dirty="0"/>
          </a:p>
        </p:txBody>
      </p:sp>
    </p:spTree>
    <p:extLst>
      <p:ext uri="{BB962C8B-B14F-4D97-AF65-F5344CB8AC3E}">
        <p14:creationId xmlns:p14="http://schemas.microsoft.com/office/powerpoint/2010/main" val="1124578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53D1-6BA7-49CB-AE11-B2A4E8013A11}"/>
              </a:ext>
            </a:extLst>
          </p:cNvPr>
          <p:cNvSpPr>
            <a:spLocks noGrp="1"/>
          </p:cNvSpPr>
          <p:nvPr>
            <p:ph type="title"/>
          </p:nvPr>
        </p:nvSpPr>
        <p:spPr/>
        <p:txBody>
          <a:bodyPr/>
          <a:lstStyle/>
          <a:p>
            <a:r>
              <a:rPr lang="en-US" dirty="0"/>
              <a:t>The voyages of Christopher Columbus. </a:t>
            </a:r>
          </a:p>
        </p:txBody>
      </p:sp>
      <p:sp>
        <p:nvSpPr>
          <p:cNvPr id="3" name="Content Placeholder 2">
            <a:extLst>
              <a:ext uri="{FF2B5EF4-FFF2-40B4-BE49-F238E27FC236}">
                <a16:creationId xmlns:a16="http://schemas.microsoft.com/office/drawing/2014/main" id="{514F5CBE-EACC-4B97-BBED-1522F8134FA3}"/>
              </a:ext>
            </a:extLst>
          </p:cNvPr>
          <p:cNvSpPr>
            <a:spLocks noGrp="1"/>
          </p:cNvSpPr>
          <p:nvPr>
            <p:ph idx="1"/>
          </p:nvPr>
        </p:nvSpPr>
        <p:spPr/>
        <p:txBody>
          <a:bodyPr/>
          <a:lstStyle/>
          <a:p>
            <a:r>
              <a:rPr lang="en-US" dirty="0"/>
              <a:t>	Took three ships – Santa Maria, Nina, </a:t>
            </a:r>
            <a:r>
              <a:rPr lang="en-US" dirty="0" err="1"/>
              <a:t>Pinta</a:t>
            </a:r>
            <a:r>
              <a:rPr lang="en-US" dirty="0"/>
              <a:t>. Manned by ninety men, Columbus set sail on August 3rd, 1492.</a:t>
            </a:r>
          </a:p>
          <a:p>
            <a:r>
              <a:rPr lang="en-US" dirty="0"/>
              <a:t> On October 12th. He reached the Bahamas and then went on the explore the coastline of Cuba and the northern shores of Hispaniola (present day Haiti and the Dominican Republic). </a:t>
            </a:r>
          </a:p>
        </p:txBody>
      </p:sp>
    </p:spTree>
    <p:extLst>
      <p:ext uri="{BB962C8B-B14F-4D97-AF65-F5344CB8AC3E}">
        <p14:creationId xmlns:p14="http://schemas.microsoft.com/office/powerpoint/2010/main" val="66755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B20A-1322-4C4D-8303-5E1AA897F3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D7873E-4B2D-4CA0-87F1-3CE85284D436}"/>
              </a:ext>
            </a:extLst>
          </p:cNvPr>
          <p:cNvSpPr>
            <a:spLocks noGrp="1"/>
          </p:cNvSpPr>
          <p:nvPr>
            <p:ph idx="1"/>
          </p:nvPr>
        </p:nvSpPr>
        <p:spPr>
          <a:xfrm>
            <a:off x="1414130" y="2052116"/>
            <a:ext cx="9156009" cy="3997828"/>
          </a:xfrm>
        </p:spPr>
        <p:txBody>
          <a:bodyPr/>
          <a:lstStyle/>
          <a:p>
            <a:r>
              <a:rPr lang="en-US" dirty="0"/>
              <a:t>Columbus believed he had reached Asia, and in in his reports to Queen Isabella and King Ferdinand, he assured them not only that he would eventually find gold, but also that they had a golden opportunity to convert the natives – whom Columbus persisted in calling “Indians” – to Christianity. </a:t>
            </a:r>
          </a:p>
        </p:txBody>
      </p:sp>
    </p:spTree>
    <p:extLst>
      <p:ext uri="{BB962C8B-B14F-4D97-AF65-F5344CB8AC3E}">
        <p14:creationId xmlns:p14="http://schemas.microsoft.com/office/powerpoint/2010/main" val="2813618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F54AC-B06C-4B5B-AB57-E31C0EFD97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883190-8564-4A75-A23A-FEFBAEE74C73}"/>
              </a:ext>
            </a:extLst>
          </p:cNvPr>
          <p:cNvSpPr>
            <a:spLocks noGrp="1"/>
          </p:cNvSpPr>
          <p:nvPr>
            <p:ph idx="1"/>
          </p:nvPr>
        </p:nvSpPr>
        <p:spPr>
          <a:xfrm>
            <a:off x="1222744" y="2052116"/>
            <a:ext cx="9347395" cy="3997828"/>
          </a:xfrm>
        </p:spPr>
        <p:txBody>
          <a:bodyPr/>
          <a:lstStyle/>
          <a:p>
            <a:r>
              <a:rPr lang="en-US" dirty="0"/>
              <a:t>In three subsequent voyages (1493, 1498, and 1502) Columbus sought in vain to find a route through the outer lands to the Asia mainland. In his four voyages, Columbus reached all the major islands of the Caribbean and the mainland of Central America. </a:t>
            </a:r>
          </a:p>
          <a:p>
            <a:endParaRPr lang="en-US" dirty="0"/>
          </a:p>
          <a:p>
            <a:r>
              <a:rPr lang="en-US" dirty="0"/>
              <a:t>Although Columbus clung to his belief until his death, other explorers soon realized that he had discovered a new frontier altogether. </a:t>
            </a:r>
          </a:p>
        </p:txBody>
      </p:sp>
    </p:spTree>
    <p:extLst>
      <p:ext uri="{BB962C8B-B14F-4D97-AF65-F5344CB8AC3E}">
        <p14:creationId xmlns:p14="http://schemas.microsoft.com/office/powerpoint/2010/main" val="3146654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139</TotalTime>
  <Words>1458</Words>
  <Application>Microsoft Office PowerPoint</Application>
  <PresentationFormat>Widescreen</PresentationFormat>
  <Paragraphs>94</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MS Shell Dlg 2</vt:lpstr>
      <vt:lpstr>Wingdings</vt:lpstr>
      <vt:lpstr>Wingdings 3</vt:lpstr>
      <vt:lpstr>Madison</vt:lpstr>
      <vt:lpstr>Chapter 14 Section 2 Part 2 </vt:lpstr>
      <vt:lpstr>Voyages to the New World </vt:lpstr>
      <vt:lpstr>PowerPoint Presentation</vt:lpstr>
      <vt:lpstr>Henry the Navigator </vt:lpstr>
      <vt:lpstr>Christopher Columbus </vt:lpstr>
      <vt:lpstr>PowerPoint Presentation</vt:lpstr>
      <vt:lpstr>The voyages of Christopher Columbus. </vt:lpstr>
      <vt:lpstr>PowerPoint Presentation</vt:lpstr>
      <vt:lpstr>PowerPoint Presentation</vt:lpstr>
      <vt:lpstr>John Cabot </vt:lpstr>
      <vt:lpstr>Pedro Cabral </vt:lpstr>
      <vt:lpstr>Amerigo Vespucci </vt:lpstr>
      <vt:lpstr>Vasco Nunez de Balboa </vt:lpstr>
      <vt:lpstr>Ferdinand Magellan </vt:lpstr>
      <vt:lpstr>Treaty of Tordesillas </vt:lpstr>
      <vt:lpstr>The Spanish Empire in the New World </vt:lpstr>
      <vt:lpstr>Mesoamerica</vt:lpstr>
      <vt:lpstr>Maya </vt:lpstr>
      <vt:lpstr>PowerPoint Presentation</vt:lpstr>
      <vt:lpstr>Aztecs </vt:lpstr>
      <vt:lpstr>PowerPoint Presentation</vt:lpstr>
      <vt:lpstr>Hernan Cortes </vt:lpstr>
      <vt:lpstr>Moctezuma </vt:lpstr>
      <vt:lpstr>Inca </vt:lpstr>
      <vt:lpstr>Packakuti</vt:lpstr>
      <vt:lpstr> Topa Inca</vt:lpstr>
      <vt:lpstr>Huayna Inca </vt:lpstr>
      <vt:lpstr>Francisco Pizarro </vt:lpstr>
      <vt:lpstr>PowerPoint Presentation</vt:lpstr>
      <vt:lpstr>Atahualpa </vt:lpstr>
      <vt:lpstr> Encomienda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Section 2 Part 2 </dc:title>
  <dc:creator>Tyler Moudry</dc:creator>
  <cp:lastModifiedBy>Tyler Moudry</cp:lastModifiedBy>
  <cp:revision>4</cp:revision>
  <dcterms:created xsi:type="dcterms:W3CDTF">2018-10-09T19:44:30Z</dcterms:created>
  <dcterms:modified xsi:type="dcterms:W3CDTF">2018-10-21T17:46:39Z</dcterms:modified>
</cp:coreProperties>
</file>