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10/21/2018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10/21/2018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10/21/2018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10/21/2018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10/21/2018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10/21/2018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10/21/2018</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67C9F-A43F-4D1E-86F4-EB52E9CF8E3B}"/>
              </a:ext>
            </a:extLst>
          </p:cNvPr>
          <p:cNvSpPr>
            <a:spLocks noGrp="1"/>
          </p:cNvSpPr>
          <p:nvPr>
            <p:ph type="ctrTitle"/>
          </p:nvPr>
        </p:nvSpPr>
        <p:spPr>
          <a:xfrm>
            <a:off x="1488558" y="1148316"/>
            <a:ext cx="6641316" cy="4549241"/>
          </a:xfrm>
        </p:spPr>
        <p:txBody>
          <a:bodyPr>
            <a:normAutofit/>
          </a:bodyPr>
          <a:lstStyle/>
          <a:p>
            <a:pPr algn="l"/>
            <a:r>
              <a:rPr lang="en-US" dirty="0"/>
              <a:t>Chapter 14 Section 2: New Horizons: The Portuguese and Spanish Empires </a:t>
            </a:r>
          </a:p>
        </p:txBody>
      </p:sp>
      <p:sp>
        <p:nvSpPr>
          <p:cNvPr id="3" name="Subtitle 2">
            <a:extLst>
              <a:ext uri="{FF2B5EF4-FFF2-40B4-BE49-F238E27FC236}">
                <a16:creationId xmlns:a16="http://schemas.microsoft.com/office/drawing/2014/main" id="{CD5E86E3-DC95-47D4-8926-76154A73541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09178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40A22-7629-4945-810B-F4B842B48E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6CAAAA-9989-4E03-ABF6-AC1B544D331C}"/>
              </a:ext>
            </a:extLst>
          </p:cNvPr>
          <p:cNvSpPr>
            <a:spLocks noGrp="1"/>
          </p:cNvSpPr>
          <p:nvPr>
            <p:ph idx="1"/>
          </p:nvPr>
        </p:nvSpPr>
        <p:spPr>
          <a:xfrm>
            <a:off x="988828" y="1329070"/>
            <a:ext cx="10377377" cy="4720874"/>
          </a:xfrm>
        </p:spPr>
        <p:txBody>
          <a:bodyPr>
            <a:normAutofit/>
          </a:bodyPr>
          <a:lstStyle/>
          <a:p>
            <a:r>
              <a:rPr lang="en-US" sz="2800" dirty="0"/>
              <a:t>For the next several years, Portuguese fleets returned annually to the area, seeking to destroy Arabic shipping and establish a monopoly in the spice trade. </a:t>
            </a:r>
          </a:p>
        </p:txBody>
      </p:sp>
    </p:spTree>
    <p:extLst>
      <p:ext uri="{BB962C8B-B14F-4D97-AF65-F5344CB8AC3E}">
        <p14:creationId xmlns:p14="http://schemas.microsoft.com/office/powerpoint/2010/main" val="149377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0E1A6-D062-466A-B039-EA5BFCAC70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7D153F-1350-4863-BA20-D38AB5C4B420}"/>
              </a:ext>
            </a:extLst>
          </p:cNvPr>
          <p:cNvSpPr>
            <a:spLocks noGrp="1"/>
          </p:cNvSpPr>
          <p:nvPr>
            <p:ph idx="1"/>
          </p:nvPr>
        </p:nvSpPr>
        <p:spPr>
          <a:xfrm>
            <a:off x="1052623" y="712381"/>
            <a:ext cx="10090298" cy="5337563"/>
          </a:xfrm>
        </p:spPr>
        <p:txBody>
          <a:bodyPr/>
          <a:lstStyle/>
          <a:p>
            <a:r>
              <a:rPr lang="en-US" dirty="0"/>
              <a:t>Admiral Alfonso de Albuquerque (c.1462-1515) set up port facilities at Goa, on the western coast of India south of the present-day Bombay. </a:t>
            </a:r>
          </a:p>
          <a:p>
            <a:r>
              <a:rPr lang="en-US" dirty="0"/>
              <a:t>Goa henceforth became the headquarters for Portuguese operations throughout the entire region. </a:t>
            </a:r>
          </a:p>
          <a:p>
            <a:endParaRPr lang="en-US" dirty="0"/>
          </a:p>
          <a:p>
            <a:r>
              <a:rPr lang="en-US" dirty="0"/>
              <a:t>The Portuguese now began to range more widely in search of the source of the spice trade. </a:t>
            </a:r>
          </a:p>
        </p:txBody>
      </p:sp>
    </p:spTree>
    <p:extLst>
      <p:ext uri="{BB962C8B-B14F-4D97-AF65-F5344CB8AC3E}">
        <p14:creationId xmlns:p14="http://schemas.microsoft.com/office/powerpoint/2010/main" val="148841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EF54-37F4-484B-9455-E2F9DF4044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070B14-9F3B-44AC-B059-3886020F429E}"/>
              </a:ext>
            </a:extLst>
          </p:cNvPr>
          <p:cNvSpPr>
            <a:spLocks noGrp="1"/>
          </p:cNvSpPr>
          <p:nvPr>
            <p:ph idx="1"/>
          </p:nvPr>
        </p:nvSpPr>
        <p:spPr>
          <a:xfrm>
            <a:off x="1148316" y="552893"/>
            <a:ext cx="9867014" cy="5869172"/>
          </a:xfrm>
        </p:spPr>
        <p:txBody>
          <a:bodyPr>
            <a:normAutofit/>
          </a:bodyPr>
          <a:lstStyle/>
          <a:p>
            <a:r>
              <a:rPr lang="en-US" sz="2800" dirty="0"/>
              <a:t>In 1511, Albuquerque  sailed into the harbor of Malacca on the Malay peninsula. </a:t>
            </a:r>
          </a:p>
          <a:p>
            <a:r>
              <a:rPr lang="en-US" sz="2800" dirty="0"/>
              <a:t>Malacca had been transformed by its Muslim rulers into a thriving port and a major stopping point for the spice trade. </a:t>
            </a:r>
          </a:p>
        </p:txBody>
      </p:sp>
    </p:spTree>
    <p:extLst>
      <p:ext uri="{BB962C8B-B14F-4D97-AF65-F5344CB8AC3E}">
        <p14:creationId xmlns:p14="http://schemas.microsoft.com/office/powerpoint/2010/main" val="1708410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57338-D49B-4E55-8ADA-61ADB6D4EB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E60A20-5CE9-4863-A548-B6495EFEC4B2}"/>
              </a:ext>
            </a:extLst>
          </p:cNvPr>
          <p:cNvSpPr>
            <a:spLocks noGrp="1"/>
          </p:cNvSpPr>
          <p:nvPr>
            <p:ph idx="1"/>
          </p:nvPr>
        </p:nvSpPr>
        <p:spPr>
          <a:xfrm>
            <a:off x="1052623" y="1339702"/>
            <a:ext cx="10175358" cy="4710242"/>
          </a:xfrm>
        </p:spPr>
        <p:txBody>
          <a:bodyPr>
            <a:normAutofit/>
          </a:bodyPr>
          <a:lstStyle/>
          <a:p>
            <a:r>
              <a:rPr lang="en-US" sz="2800" dirty="0"/>
              <a:t>For Albuquerque, control of Malacca would serve two purposes…</a:t>
            </a:r>
          </a:p>
          <a:p>
            <a:pPr lvl="1"/>
            <a:r>
              <a:rPr lang="en-US" sz="2800" dirty="0"/>
              <a:t>1. It could help destroy the Arab spice trade </a:t>
            </a:r>
          </a:p>
          <a:p>
            <a:pPr lvl="1"/>
            <a:r>
              <a:rPr lang="en-US" sz="2800" dirty="0"/>
              <a:t>2. Provide the Portuguese with a way station on the route to the Moluccas, then known as the Spice Islands. </a:t>
            </a:r>
          </a:p>
        </p:txBody>
      </p:sp>
    </p:spTree>
    <p:extLst>
      <p:ext uri="{BB962C8B-B14F-4D97-AF65-F5344CB8AC3E}">
        <p14:creationId xmlns:p14="http://schemas.microsoft.com/office/powerpoint/2010/main" val="1780798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048A8-2BF7-40BF-9830-7EFBD95DB5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C797B4-695C-47F8-96BE-9A39B1C45FE3}"/>
              </a:ext>
            </a:extLst>
          </p:cNvPr>
          <p:cNvSpPr>
            <a:spLocks noGrp="1"/>
          </p:cNvSpPr>
          <p:nvPr>
            <p:ph idx="1"/>
          </p:nvPr>
        </p:nvSpPr>
        <p:spPr>
          <a:xfrm>
            <a:off x="1020726" y="893135"/>
            <a:ext cx="10313581" cy="5156809"/>
          </a:xfrm>
        </p:spPr>
        <p:txBody>
          <a:bodyPr/>
          <a:lstStyle/>
          <a:p>
            <a:r>
              <a:rPr lang="en-US" dirty="0"/>
              <a:t>After a short but bloody battle, the Portuguese seized the city and massacred the local Arab population. This slaughter initiated a fierce  and brutal struggle between the Portuguese and the Arabs. </a:t>
            </a:r>
          </a:p>
          <a:p>
            <a:endParaRPr lang="en-US" dirty="0"/>
          </a:p>
          <a:p>
            <a:r>
              <a:rPr lang="en-US" dirty="0"/>
              <a:t>From Malacca, the Portuguese launched expeditions farther east, to China and the Spice Islands. </a:t>
            </a:r>
          </a:p>
          <a:p>
            <a:r>
              <a:rPr lang="en-US" dirty="0"/>
              <a:t>There they signed a treaty with a local ruler for the purchase and export of cloves to the European market. </a:t>
            </a:r>
          </a:p>
        </p:txBody>
      </p:sp>
    </p:spTree>
    <p:extLst>
      <p:ext uri="{BB962C8B-B14F-4D97-AF65-F5344CB8AC3E}">
        <p14:creationId xmlns:p14="http://schemas.microsoft.com/office/powerpoint/2010/main" val="464851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09A01-C239-49D9-B350-512CB1D9DF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6D4FF2-A248-4CE5-9137-C5D9F21A2CDF}"/>
              </a:ext>
            </a:extLst>
          </p:cNvPr>
          <p:cNvSpPr>
            <a:spLocks noGrp="1"/>
          </p:cNvSpPr>
          <p:nvPr>
            <p:ph idx="1"/>
          </p:nvPr>
        </p:nvSpPr>
        <p:spPr>
          <a:xfrm>
            <a:off x="988828" y="478465"/>
            <a:ext cx="10377377" cy="5571479"/>
          </a:xfrm>
        </p:spPr>
        <p:txBody>
          <a:bodyPr>
            <a:normAutofit/>
          </a:bodyPr>
          <a:lstStyle/>
          <a:p>
            <a:r>
              <a:rPr lang="en-US" sz="3200" dirty="0"/>
              <a:t>The new trading empire was not complete. Within a few years, the Portuguese had managed to seize control of the spice trade from Muslim traders and had garnered substantial profits for the Portuguese monarchy. </a:t>
            </a:r>
          </a:p>
        </p:txBody>
      </p:sp>
    </p:spTree>
    <p:extLst>
      <p:ext uri="{BB962C8B-B14F-4D97-AF65-F5344CB8AC3E}">
        <p14:creationId xmlns:p14="http://schemas.microsoft.com/office/powerpoint/2010/main" val="100562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3331-383A-405F-B749-366A5039C1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170E4E-2C6C-46F0-A5D6-F4A02B138964}"/>
              </a:ext>
            </a:extLst>
          </p:cNvPr>
          <p:cNvSpPr>
            <a:spLocks noGrp="1"/>
          </p:cNvSpPr>
          <p:nvPr>
            <p:ph idx="1"/>
          </p:nvPr>
        </p:nvSpPr>
        <p:spPr>
          <a:xfrm>
            <a:off x="1052623" y="808056"/>
            <a:ext cx="10100930" cy="5241888"/>
          </a:xfrm>
        </p:spPr>
        <p:txBody>
          <a:bodyPr>
            <a:normAutofit/>
          </a:bodyPr>
          <a:lstStyle/>
          <a:p>
            <a:r>
              <a:rPr lang="en-US" sz="3600" dirty="0"/>
              <a:t>The Portuguese Empire remained limited, consisting only of trading posts on the coasts of India and China. The Portuguese lacked the power, population, and the desire to colonize the Asian regions. </a:t>
            </a:r>
          </a:p>
        </p:txBody>
      </p:sp>
    </p:spTree>
    <p:extLst>
      <p:ext uri="{BB962C8B-B14F-4D97-AF65-F5344CB8AC3E}">
        <p14:creationId xmlns:p14="http://schemas.microsoft.com/office/powerpoint/2010/main" val="2988568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1BBC-CAA5-4E10-AED3-EADB07823E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4116B8-C594-4CCA-8649-58895CBB9A5D}"/>
              </a:ext>
            </a:extLst>
          </p:cNvPr>
          <p:cNvSpPr>
            <a:spLocks noGrp="1"/>
          </p:cNvSpPr>
          <p:nvPr>
            <p:ph idx="1"/>
          </p:nvPr>
        </p:nvSpPr>
        <p:spPr>
          <a:xfrm>
            <a:off x="988828" y="2052116"/>
            <a:ext cx="10366744" cy="3997828"/>
          </a:xfrm>
        </p:spPr>
        <p:txBody>
          <a:bodyPr>
            <a:normAutofit/>
          </a:bodyPr>
          <a:lstStyle/>
          <a:p>
            <a:r>
              <a:rPr lang="en-US" sz="5400" dirty="0"/>
              <a:t>Why were the Portuguese so successful? </a:t>
            </a:r>
          </a:p>
        </p:txBody>
      </p:sp>
    </p:spTree>
    <p:extLst>
      <p:ext uri="{BB962C8B-B14F-4D97-AF65-F5344CB8AC3E}">
        <p14:creationId xmlns:p14="http://schemas.microsoft.com/office/powerpoint/2010/main" val="3927441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C088C-3924-405C-97B9-6DC5E0E883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235674-670D-4198-BEF7-EFE5047666BD}"/>
              </a:ext>
            </a:extLst>
          </p:cNvPr>
          <p:cNvSpPr>
            <a:spLocks noGrp="1"/>
          </p:cNvSpPr>
          <p:nvPr>
            <p:ph idx="1"/>
          </p:nvPr>
        </p:nvSpPr>
        <p:spPr>
          <a:xfrm>
            <a:off x="999460" y="935665"/>
            <a:ext cx="10451805" cy="5667154"/>
          </a:xfrm>
        </p:spPr>
        <p:txBody>
          <a:bodyPr>
            <a:normAutofit/>
          </a:bodyPr>
          <a:lstStyle/>
          <a:p>
            <a:r>
              <a:rPr lang="en-US" sz="2800" dirty="0"/>
              <a:t>Their success was a matter of guns and seamanship. </a:t>
            </a:r>
          </a:p>
          <a:p>
            <a:r>
              <a:rPr lang="en-US" sz="2800" dirty="0"/>
              <a:t>Could intimidate and inflict severe defeats. </a:t>
            </a:r>
          </a:p>
          <a:p>
            <a:r>
              <a:rPr lang="en-US" sz="2800" dirty="0"/>
              <a:t>Their effective use of naval technology, their heavy guns that could be mounted in the hulls of their sturdy vessels, and their tactics gave them military superiority  over lightly armed rivals that they were able to  exploit until the arrival of other European forces several decades later. </a:t>
            </a:r>
          </a:p>
        </p:txBody>
      </p:sp>
    </p:spTree>
    <p:extLst>
      <p:ext uri="{BB962C8B-B14F-4D97-AF65-F5344CB8AC3E}">
        <p14:creationId xmlns:p14="http://schemas.microsoft.com/office/powerpoint/2010/main" val="2484530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72377-776E-497B-A1EB-A95F684CE6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98BFDD-76F1-44EF-AAF8-0C885C113D78}"/>
              </a:ext>
            </a:extLst>
          </p:cNvPr>
          <p:cNvSpPr>
            <a:spLocks noGrp="1"/>
          </p:cNvSpPr>
          <p:nvPr>
            <p:ph idx="1"/>
          </p:nvPr>
        </p:nvSpPr>
        <p:spPr>
          <a:xfrm>
            <a:off x="1254642" y="350873"/>
            <a:ext cx="9315497" cy="6326373"/>
          </a:xfrm>
        </p:spPr>
        <p:txBody>
          <a:bodyPr>
            <a:normAutofit/>
          </a:bodyPr>
          <a:lstStyle/>
          <a:p>
            <a:r>
              <a:rPr lang="en-US" sz="2800" dirty="0"/>
              <a:t>Portugal took the lead in the European age of expansion when it began to explore the coast of Africa under the sponsorship of Prince Henry the Navigator (1394- 1460). </a:t>
            </a:r>
          </a:p>
          <a:p>
            <a:endParaRPr lang="en-US" sz="2800" dirty="0"/>
          </a:p>
          <a:p>
            <a:r>
              <a:rPr lang="en-US" sz="2800" dirty="0"/>
              <a:t>His motives were a blend of seeking a Christian kingdom as an ally against the Muslims, acquiring trade opportunities for Portugal, and extending Christianity. </a:t>
            </a:r>
          </a:p>
        </p:txBody>
      </p:sp>
    </p:spTree>
    <p:extLst>
      <p:ext uri="{BB962C8B-B14F-4D97-AF65-F5344CB8AC3E}">
        <p14:creationId xmlns:p14="http://schemas.microsoft.com/office/powerpoint/2010/main" val="255992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04B00-6259-495E-8D7B-C3D9E2346C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EF556B-DDE1-4A78-AE2E-EB59A61334DC}"/>
              </a:ext>
            </a:extLst>
          </p:cNvPr>
          <p:cNvSpPr>
            <a:spLocks noGrp="1"/>
          </p:cNvSpPr>
          <p:nvPr>
            <p:ph idx="1"/>
          </p:nvPr>
        </p:nvSpPr>
        <p:spPr>
          <a:xfrm>
            <a:off x="1127050" y="2052116"/>
            <a:ext cx="10069033" cy="4571968"/>
          </a:xfrm>
        </p:spPr>
        <p:txBody>
          <a:bodyPr>
            <a:normAutofit/>
          </a:bodyPr>
          <a:lstStyle/>
          <a:p>
            <a:r>
              <a:rPr lang="en-US" sz="3200" u="sng" dirty="0"/>
              <a:t>The Development of a Portuguese Maritime Empire </a:t>
            </a:r>
          </a:p>
          <a:p>
            <a:r>
              <a:rPr lang="en-US" sz="3200" dirty="0"/>
              <a:t>In 1441, Portuguese ships reached the Senegal River, just north of Cape Verde, and brought home a cargo of black Africans, most of whom were then sold as slaves to wealthy buyers elsewhere in Europe. </a:t>
            </a:r>
          </a:p>
        </p:txBody>
      </p:sp>
    </p:spTree>
    <p:extLst>
      <p:ext uri="{BB962C8B-B14F-4D97-AF65-F5344CB8AC3E}">
        <p14:creationId xmlns:p14="http://schemas.microsoft.com/office/powerpoint/2010/main" val="2608592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B682D-7684-4008-AD46-6FDAA59259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F72EBC-F8FC-4456-A859-66C2B0A551FC}"/>
              </a:ext>
            </a:extLst>
          </p:cNvPr>
          <p:cNvSpPr>
            <a:spLocks noGrp="1"/>
          </p:cNvSpPr>
          <p:nvPr>
            <p:ph idx="1"/>
          </p:nvPr>
        </p:nvSpPr>
        <p:spPr>
          <a:xfrm>
            <a:off x="1424762" y="2052116"/>
            <a:ext cx="9548037" cy="3997828"/>
          </a:xfrm>
        </p:spPr>
        <p:txBody>
          <a:bodyPr>
            <a:normAutofit/>
          </a:bodyPr>
          <a:lstStyle/>
          <a:p>
            <a:r>
              <a:rPr lang="en-US" sz="3200" dirty="0"/>
              <a:t>Within a few years, an estimated one thousand slaves were shipped annually from the area back to Lisbon. </a:t>
            </a:r>
          </a:p>
        </p:txBody>
      </p:sp>
    </p:spTree>
    <p:extLst>
      <p:ext uri="{BB962C8B-B14F-4D97-AF65-F5344CB8AC3E}">
        <p14:creationId xmlns:p14="http://schemas.microsoft.com/office/powerpoint/2010/main" val="899902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2056F-B9DA-4910-B0A6-55DC7BED18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9E25F8-4806-4417-8555-04AC41351241}"/>
              </a:ext>
            </a:extLst>
          </p:cNvPr>
          <p:cNvSpPr>
            <a:spLocks noGrp="1"/>
          </p:cNvSpPr>
          <p:nvPr>
            <p:ph idx="1"/>
          </p:nvPr>
        </p:nvSpPr>
        <p:spPr/>
        <p:txBody>
          <a:bodyPr>
            <a:noAutofit/>
          </a:bodyPr>
          <a:lstStyle/>
          <a:p>
            <a:r>
              <a:rPr lang="en-US" sz="2400" dirty="0"/>
              <a:t>The Gold Coast </a:t>
            </a:r>
          </a:p>
          <a:p>
            <a:r>
              <a:rPr lang="en-US" sz="2400" dirty="0"/>
              <a:t>The Portuguese gradually crept down the African coast, and in 1471, they discovered a new source of gold along the southern coast of the hump of West Africa. </a:t>
            </a:r>
          </a:p>
          <a:p>
            <a:endParaRPr lang="en-US" sz="2400" dirty="0"/>
          </a:p>
          <a:p>
            <a:r>
              <a:rPr lang="en-US" sz="2400" dirty="0"/>
              <a:t>A few years later they established contact with the state of </a:t>
            </a:r>
            <a:r>
              <a:rPr lang="en-US" sz="2400" dirty="0" err="1"/>
              <a:t>Bakongo</a:t>
            </a:r>
            <a:r>
              <a:rPr lang="en-US" sz="2400" dirty="0"/>
              <a:t>, near the mouth of the Zaire (Congo) River in Central Africa. </a:t>
            </a:r>
          </a:p>
        </p:txBody>
      </p:sp>
    </p:spTree>
    <p:extLst>
      <p:ext uri="{BB962C8B-B14F-4D97-AF65-F5344CB8AC3E}">
        <p14:creationId xmlns:p14="http://schemas.microsoft.com/office/powerpoint/2010/main" val="2297598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BC64A-2DA4-40C1-A256-2A303CEB82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1BA35C-E9EC-4BD1-B480-D3909C14B25D}"/>
              </a:ext>
            </a:extLst>
          </p:cNvPr>
          <p:cNvSpPr>
            <a:spLocks noGrp="1"/>
          </p:cNvSpPr>
          <p:nvPr>
            <p:ph idx="1"/>
          </p:nvPr>
        </p:nvSpPr>
        <p:spPr/>
        <p:txBody>
          <a:bodyPr>
            <a:normAutofit/>
          </a:bodyPr>
          <a:lstStyle/>
          <a:p>
            <a:r>
              <a:rPr lang="en-US" sz="4000" dirty="0"/>
              <a:t>To facilitate trade in gold, ivory, and slaves, the Portuguese leased land from local rulers and built stone forts along the coast. </a:t>
            </a:r>
          </a:p>
        </p:txBody>
      </p:sp>
    </p:spTree>
    <p:extLst>
      <p:ext uri="{BB962C8B-B14F-4D97-AF65-F5344CB8AC3E}">
        <p14:creationId xmlns:p14="http://schemas.microsoft.com/office/powerpoint/2010/main" val="1240953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F9FB4-8C3D-4EA9-AB95-009323024F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49BB0C-A630-4D2B-A477-B5FA4159D6CF}"/>
              </a:ext>
            </a:extLst>
          </p:cNvPr>
          <p:cNvSpPr>
            <a:spLocks noGrp="1"/>
          </p:cNvSpPr>
          <p:nvPr>
            <p:ph idx="1"/>
          </p:nvPr>
        </p:nvSpPr>
        <p:spPr>
          <a:xfrm>
            <a:off x="946298" y="0"/>
            <a:ext cx="10419907" cy="6049944"/>
          </a:xfrm>
        </p:spPr>
        <p:txBody>
          <a:bodyPr>
            <a:normAutofit/>
          </a:bodyPr>
          <a:lstStyle/>
          <a:p>
            <a:r>
              <a:rPr lang="en-US" sz="3200" dirty="0"/>
              <a:t>In 1488, </a:t>
            </a:r>
            <a:r>
              <a:rPr lang="en-US" sz="3200" dirty="0" err="1"/>
              <a:t>Bartholomeu</a:t>
            </a:r>
            <a:r>
              <a:rPr lang="en-US" sz="3200" dirty="0"/>
              <a:t> Dias (c.1450-1500) took advantage of westerly winds in the South Atlantic to round the Cape of Good Hope, but he feared mutiny from his crew and returned. </a:t>
            </a:r>
          </a:p>
        </p:txBody>
      </p:sp>
    </p:spTree>
    <p:extLst>
      <p:ext uri="{BB962C8B-B14F-4D97-AF65-F5344CB8AC3E}">
        <p14:creationId xmlns:p14="http://schemas.microsoft.com/office/powerpoint/2010/main" val="1929325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D045D-A953-40BA-9629-9BBD77F31F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4BEA07-2191-441D-9992-431CD216D933}"/>
              </a:ext>
            </a:extLst>
          </p:cNvPr>
          <p:cNvSpPr>
            <a:spLocks noGrp="1"/>
          </p:cNvSpPr>
          <p:nvPr>
            <p:ph idx="1"/>
          </p:nvPr>
        </p:nvSpPr>
        <p:spPr/>
        <p:txBody>
          <a:bodyPr>
            <a:noAutofit/>
          </a:bodyPr>
          <a:lstStyle/>
          <a:p>
            <a:r>
              <a:rPr lang="en-US" sz="2800" dirty="0"/>
              <a:t>Ten years later, a fleet under the command of Vasco da Gama (c.1460-1524) rounded the cape and stopped at several ports controlled by Muslim merchants along the coast of East Africa. </a:t>
            </a:r>
          </a:p>
          <a:p>
            <a:endParaRPr lang="en-US" sz="2800" dirty="0"/>
          </a:p>
          <a:p>
            <a:r>
              <a:rPr lang="en-US" sz="2800" dirty="0"/>
              <a:t>On arriving in Calicut, da Gama announced to his surprised hosts that he had arrived in search of Christians and spices. </a:t>
            </a:r>
          </a:p>
        </p:txBody>
      </p:sp>
    </p:spTree>
    <p:extLst>
      <p:ext uri="{BB962C8B-B14F-4D97-AF65-F5344CB8AC3E}">
        <p14:creationId xmlns:p14="http://schemas.microsoft.com/office/powerpoint/2010/main" val="1438091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B005-7FB1-414D-A00A-8AAE99FFC7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3872E4-8630-4FC4-8BD8-6A6576E307AD}"/>
              </a:ext>
            </a:extLst>
          </p:cNvPr>
          <p:cNvSpPr>
            <a:spLocks noGrp="1"/>
          </p:cNvSpPr>
          <p:nvPr>
            <p:ph idx="1"/>
          </p:nvPr>
        </p:nvSpPr>
        <p:spPr>
          <a:xfrm>
            <a:off x="1063256" y="2052116"/>
            <a:ext cx="10302949" cy="3997828"/>
          </a:xfrm>
        </p:spPr>
        <p:txBody>
          <a:bodyPr>
            <a:normAutofit/>
          </a:bodyPr>
          <a:lstStyle/>
          <a:p>
            <a:r>
              <a:rPr lang="en-US" sz="3600" dirty="0"/>
              <a:t>No Christians were found, however, da Gama’s remaining vessels returned to Europe with their holds filled with ginger and cinnamon, a cargo that earned the investors a profit of several thousand percent. </a:t>
            </a:r>
          </a:p>
        </p:txBody>
      </p:sp>
    </p:spTree>
    <p:extLst>
      <p:ext uri="{BB962C8B-B14F-4D97-AF65-F5344CB8AC3E}">
        <p14:creationId xmlns:p14="http://schemas.microsoft.com/office/powerpoint/2010/main" val="16296138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2C2D1F"/>
      </a:dk2>
      <a:lt2>
        <a:srgbClr val="FAF2C5"/>
      </a:lt2>
      <a:accent1>
        <a:srgbClr val="EA9736"/>
      </a:accent1>
      <a:accent2>
        <a:srgbClr val="EACF56"/>
      </a:accent2>
      <a:accent3>
        <a:srgbClr val="77D4D6"/>
      </a:accent3>
      <a:accent4>
        <a:srgbClr val="54AFDC"/>
      </a:accent4>
      <a:accent5>
        <a:srgbClr val="88C363"/>
      </a:accent5>
      <a:accent6>
        <a:srgbClr val="D9D899"/>
      </a:accent6>
      <a:hlink>
        <a:srgbClr val="A7A574"/>
      </a:hlink>
      <a:folHlink>
        <a:srgbClr val="8B887A"/>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9B359FC9-1E88-4883-B31D-CCECAE2A7B38}"/>
    </a:ext>
  </a:extLst>
</a:theme>
</file>

<file path=docProps/app.xml><?xml version="1.0" encoding="utf-8"?>
<Properties xmlns="http://schemas.openxmlformats.org/officeDocument/2006/extended-properties" xmlns:vt="http://schemas.openxmlformats.org/officeDocument/2006/docPropsVTypes">
  <Template>TM16401375[[fn=Madison]]</Template>
  <TotalTime>45</TotalTime>
  <Words>745</Words>
  <Application>Microsoft Office PowerPoint</Application>
  <PresentationFormat>Widescreen</PresentationFormat>
  <Paragraphs>37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MS Shell Dlg 2</vt:lpstr>
      <vt:lpstr>Wingdings</vt:lpstr>
      <vt:lpstr>Wingdings 3</vt:lpstr>
      <vt:lpstr>Madison</vt:lpstr>
      <vt:lpstr>Chapter 14 Section 2: New Horizons: The Portuguese and Spanish Empires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Section 2: New Horizons: The Portuguese and Spanish Empires </dc:title>
  <dc:creator>Tyler Moudry</dc:creator>
  <cp:lastModifiedBy>Tyler Moudry</cp:lastModifiedBy>
  <cp:revision>6</cp:revision>
  <dcterms:created xsi:type="dcterms:W3CDTF">2018-10-09T18:59:59Z</dcterms:created>
  <dcterms:modified xsi:type="dcterms:W3CDTF">2018-10-21T15:30:09Z</dcterms:modified>
</cp:coreProperties>
</file>