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2" r:id="rId5"/>
    <p:sldId id="283" r:id="rId6"/>
    <p:sldId id="295" r:id="rId7"/>
    <p:sldId id="262" r:id="rId8"/>
    <p:sldId id="259"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4" r:id="rId31"/>
    <p:sldId id="285" r:id="rId32"/>
    <p:sldId id="286" r:id="rId33"/>
    <p:sldId id="287" r:id="rId34"/>
    <p:sldId id="288" r:id="rId35"/>
    <p:sldId id="289" r:id="rId36"/>
    <p:sldId id="290" r:id="rId37"/>
    <p:sldId id="291" r:id="rId38"/>
    <p:sldId id="292" r:id="rId39"/>
    <p:sldId id="293" r:id="rId40"/>
    <p:sldId id="294"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12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10/21/2018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10/21/2018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10/21/2018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10/21/2018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F3C0-A505-420F-B9BD-48EE682DC7A7}"/>
              </a:ext>
            </a:extLst>
          </p:cNvPr>
          <p:cNvSpPr>
            <a:spLocks noGrp="1"/>
          </p:cNvSpPr>
          <p:nvPr>
            <p:ph type="ctrTitle"/>
          </p:nvPr>
        </p:nvSpPr>
        <p:spPr>
          <a:xfrm>
            <a:off x="1881963" y="765544"/>
            <a:ext cx="7017488" cy="5858540"/>
          </a:xfrm>
        </p:spPr>
        <p:txBody>
          <a:bodyPr>
            <a:normAutofit/>
          </a:bodyPr>
          <a:lstStyle/>
          <a:p>
            <a:pPr algn="l"/>
            <a:r>
              <a:rPr lang="en-US" sz="5400" b="1" i="1" dirty="0">
                <a:effectLst>
                  <a:outerShdw blurRad="38100" dist="38100" dir="2700000" algn="tl">
                    <a:srgbClr val="000000">
                      <a:alpha val="43137"/>
                    </a:srgbClr>
                  </a:outerShdw>
                </a:effectLst>
              </a:rPr>
              <a:t>Unit 3 </a:t>
            </a:r>
            <a:br>
              <a:rPr lang="en-US" sz="3200" dirty="0"/>
            </a:br>
            <a:r>
              <a:rPr lang="en-US" sz="3200" u="sng" dirty="0"/>
              <a:t>Chapter 14 </a:t>
            </a:r>
            <a:r>
              <a:rPr lang="en-US" sz="3200" dirty="0"/>
              <a:t>– Europe and the World: New Encounters, 1500 - 1800 </a:t>
            </a:r>
            <a:br>
              <a:rPr lang="en-US" sz="3200" dirty="0"/>
            </a:br>
            <a:r>
              <a:rPr lang="en-US" sz="3200" dirty="0"/>
              <a:t>Section 1: On the Brink of a New World </a:t>
            </a:r>
          </a:p>
        </p:txBody>
      </p:sp>
      <p:sp>
        <p:nvSpPr>
          <p:cNvPr id="3" name="Subtitle 2">
            <a:extLst>
              <a:ext uri="{FF2B5EF4-FFF2-40B4-BE49-F238E27FC236}">
                <a16:creationId xmlns:a16="http://schemas.microsoft.com/office/drawing/2014/main" id="{BFB34AFC-05C9-48E5-9D63-E32088DAAEED}"/>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50C4A92-106C-44E9-B6BC-BB951356CF72}"/>
              </a:ext>
            </a:extLst>
          </p:cNvPr>
          <p:cNvPicPr>
            <a:picLocks noChangeAspect="1"/>
          </p:cNvPicPr>
          <p:nvPr/>
        </p:nvPicPr>
        <p:blipFill>
          <a:blip r:embed="rId2"/>
          <a:stretch>
            <a:fillRect/>
          </a:stretch>
        </p:blipFill>
        <p:spPr>
          <a:xfrm>
            <a:off x="3334107" y="2948168"/>
            <a:ext cx="3333750" cy="3238500"/>
          </a:xfrm>
          <a:prstGeom prst="rect">
            <a:avLst/>
          </a:prstGeom>
          <a:ln>
            <a:noFill/>
          </a:ln>
          <a:effectLst>
            <a:softEdge rad="112500"/>
          </a:effectLst>
        </p:spPr>
      </p:pic>
    </p:spTree>
    <p:extLst>
      <p:ext uri="{BB962C8B-B14F-4D97-AF65-F5344CB8AC3E}">
        <p14:creationId xmlns:p14="http://schemas.microsoft.com/office/powerpoint/2010/main" val="260143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7C7A-02EE-411E-B1D5-E886CB264C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520D7A-0171-4919-AD1E-3FCFEE3F170A}"/>
              </a:ext>
            </a:extLst>
          </p:cNvPr>
          <p:cNvSpPr>
            <a:spLocks noGrp="1"/>
          </p:cNvSpPr>
          <p:nvPr>
            <p:ph idx="1"/>
          </p:nvPr>
        </p:nvSpPr>
        <p:spPr>
          <a:xfrm>
            <a:off x="1190847" y="606056"/>
            <a:ext cx="9379292" cy="5443888"/>
          </a:xfrm>
        </p:spPr>
        <p:txBody>
          <a:bodyPr>
            <a:normAutofit/>
          </a:bodyPr>
          <a:lstStyle/>
          <a:p>
            <a:r>
              <a:rPr lang="en-US" sz="3200" dirty="0"/>
              <a:t>European transition from the </a:t>
            </a:r>
            <a:r>
              <a:rPr lang="en-US" sz="3200" u="sng" dirty="0"/>
              <a:t>agrarian economy </a:t>
            </a:r>
            <a:r>
              <a:rPr lang="en-US" sz="3200" dirty="0"/>
              <a:t>of the Middle Ages to a commercial and </a:t>
            </a:r>
            <a:r>
              <a:rPr lang="en-US" sz="3200" u="sng" dirty="0"/>
              <a:t>industrial capitalistic system</a:t>
            </a:r>
            <a:r>
              <a:rPr lang="en-US" sz="3200" dirty="0"/>
              <a:t>. </a:t>
            </a:r>
          </a:p>
        </p:txBody>
      </p:sp>
    </p:spTree>
    <p:extLst>
      <p:ext uri="{BB962C8B-B14F-4D97-AF65-F5344CB8AC3E}">
        <p14:creationId xmlns:p14="http://schemas.microsoft.com/office/powerpoint/2010/main" val="245934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E5C4-C1C7-48E5-8314-0C5D6A2B22B8}"/>
              </a:ext>
            </a:extLst>
          </p:cNvPr>
          <p:cNvSpPr>
            <a:spLocks noGrp="1"/>
          </p:cNvSpPr>
          <p:nvPr>
            <p:ph type="title"/>
          </p:nvPr>
        </p:nvSpPr>
        <p:spPr/>
        <p:txBody>
          <a:bodyPr>
            <a:normAutofit/>
          </a:bodyPr>
          <a:lstStyle/>
          <a:p>
            <a:pPr algn="l"/>
            <a:r>
              <a:rPr lang="en-US" sz="2800" dirty="0"/>
              <a:t>Sub Category: The Motives </a:t>
            </a:r>
          </a:p>
        </p:txBody>
      </p:sp>
      <p:sp>
        <p:nvSpPr>
          <p:cNvPr id="3" name="Content Placeholder 2">
            <a:extLst>
              <a:ext uri="{FF2B5EF4-FFF2-40B4-BE49-F238E27FC236}">
                <a16:creationId xmlns:a16="http://schemas.microsoft.com/office/drawing/2014/main" id="{160AB500-1DE9-4EC6-9FC6-A27DB4F9935D}"/>
              </a:ext>
            </a:extLst>
          </p:cNvPr>
          <p:cNvSpPr>
            <a:spLocks noGrp="1"/>
          </p:cNvSpPr>
          <p:nvPr>
            <p:ph idx="1"/>
          </p:nvPr>
        </p:nvSpPr>
        <p:spPr>
          <a:xfrm>
            <a:off x="1127051" y="1435395"/>
            <a:ext cx="9856382" cy="5252484"/>
          </a:xfrm>
        </p:spPr>
        <p:txBody>
          <a:bodyPr>
            <a:normAutofit/>
          </a:bodyPr>
          <a:lstStyle/>
          <a:p>
            <a:r>
              <a:rPr lang="en-US" sz="3200" dirty="0"/>
              <a:t>For almost a millennium, Catholic Europe had been confined to one geographical area. Its one major attempt to expand beyond those frontiers, the Crusades, had largely failed. </a:t>
            </a:r>
          </a:p>
        </p:txBody>
      </p:sp>
    </p:spTree>
    <p:extLst>
      <p:ext uri="{BB962C8B-B14F-4D97-AF65-F5344CB8AC3E}">
        <p14:creationId xmlns:p14="http://schemas.microsoft.com/office/powerpoint/2010/main" val="15263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2AA4-F32B-4A75-BA8D-B72C15D255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8165FE-0CC3-45DA-94E5-CB3BDC8B64E1}"/>
              </a:ext>
            </a:extLst>
          </p:cNvPr>
          <p:cNvSpPr>
            <a:spLocks noGrp="1"/>
          </p:cNvSpPr>
          <p:nvPr>
            <p:ph idx="1"/>
          </p:nvPr>
        </p:nvSpPr>
        <p:spPr/>
        <p:txBody>
          <a:bodyPr>
            <a:normAutofit/>
          </a:bodyPr>
          <a:lstStyle/>
          <a:p>
            <a:r>
              <a:rPr lang="en-US" sz="3200" b="1" i="1" dirty="0">
                <a:effectLst>
                  <a:outerShdw blurRad="38100" dist="38100" dir="2700000" algn="tl">
                    <a:srgbClr val="000000">
                      <a:alpha val="43137"/>
                    </a:srgbClr>
                  </a:outerShdw>
                </a:effectLst>
              </a:rPr>
              <a:t>The Travels of John Mandeville </a:t>
            </a:r>
          </a:p>
          <a:p>
            <a:pPr lvl="1"/>
            <a:r>
              <a:rPr lang="en-US" sz="3200" dirty="0"/>
              <a:t>Written text and spoke of realms (which he had never seen) filled with precious stones and gold. </a:t>
            </a:r>
          </a:p>
        </p:txBody>
      </p:sp>
    </p:spTree>
    <p:extLst>
      <p:ext uri="{BB962C8B-B14F-4D97-AF65-F5344CB8AC3E}">
        <p14:creationId xmlns:p14="http://schemas.microsoft.com/office/powerpoint/2010/main" val="230337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38D3-A1E5-43B1-BC8C-CB962BDC75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D40252-6337-4099-A62B-28697F12135B}"/>
              </a:ext>
            </a:extLst>
          </p:cNvPr>
          <p:cNvSpPr>
            <a:spLocks noGrp="1"/>
          </p:cNvSpPr>
          <p:nvPr>
            <p:ph idx="1"/>
          </p:nvPr>
        </p:nvSpPr>
        <p:spPr/>
        <p:txBody>
          <a:bodyPr/>
          <a:lstStyle/>
          <a:p>
            <a:r>
              <a:rPr lang="en-US" dirty="0"/>
              <a:t>Although Muslim control of Central Asia cut Europe off from the countries father east, the Mongol conquests in the thirteenth century had reopened the doors. </a:t>
            </a:r>
          </a:p>
        </p:txBody>
      </p:sp>
    </p:spTree>
    <p:extLst>
      <p:ext uri="{BB962C8B-B14F-4D97-AF65-F5344CB8AC3E}">
        <p14:creationId xmlns:p14="http://schemas.microsoft.com/office/powerpoint/2010/main" val="271624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9F83-ECEC-4C37-8E0F-CF17D7697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8CC491-2978-4620-8E10-47BF4827EC42}"/>
              </a:ext>
            </a:extLst>
          </p:cNvPr>
          <p:cNvSpPr>
            <a:spLocks noGrp="1"/>
          </p:cNvSpPr>
          <p:nvPr>
            <p:ph idx="1"/>
          </p:nvPr>
        </p:nvSpPr>
        <p:spPr>
          <a:xfrm>
            <a:off x="1212112" y="2052116"/>
            <a:ext cx="9358027" cy="3997828"/>
          </a:xfrm>
        </p:spPr>
        <p:txBody>
          <a:bodyPr>
            <a:normAutofit/>
          </a:bodyPr>
          <a:lstStyle/>
          <a:p>
            <a:r>
              <a:rPr lang="en-US" sz="3200" dirty="0"/>
              <a:t>The most famous medieval travelers to the East were the Polos of Venice. </a:t>
            </a:r>
          </a:p>
        </p:txBody>
      </p:sp>
    </p:spTree>
    <p:extLst>
      <p:ext uri="{BB962C8B-B14F-4D97-AF65-F5344CB8AC3E}">
        <p14:creationId xmlns:p14="http://schemas.microsoft.com/office/powerpoint/2010/main" val="3215622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C064-6F8C-4E65-8AF3-2BA8591B90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5FFACD-01E5-4829-9B03-79B3DCA38404}"/>
              </a:ext>
            </a:extLst>
          </p:cNvPr>
          <p:cNvSpPr>
            <a:spLocks noGrp="1"/>
          </p:cNvSpPr>
          <p:nvPr>
            <p:ph idx="1"/>
          </p:nvPr>
        </p:nvSpPr>
        <p:spPr>
          <a:xfrm>
            <a:off x="1743740" y="2052116"/>
            <a:ext cx="8826399" cy="3997828"/>
          </a:xfrm>
        </p:spPr>
        <p:txBody>
          <a:bodyPr>
            <a:normAutofit/>
          </a:bodyPr>
          <a:lstStyle/>
          <a:p>
            <a:r>
              <a:rPr lang="en-US" sz="4000" dirty="0"/>
              <a:t>Niccolo Polo : Marco Polo’s father  </a:t>
            </a:r>
          </a:p>
          <a:p>
            <a:r>
              <a:rPr lang="en-US" sz="4000" dirty="0" err="1"/>
              <a:t>Maffeo</a:t>
            </a:r>
            <a:r>
              <a:rPr lang="en-US" sz="4000" dirty="0"/>
              <a:t> Polo: Marco Polo’s uncle  </a:t>
            </a:r>
          </a:p>
        </p:txBody>
      </p:sp>
    </p:spTree>
    <p:extLst>
      <p:ext uri="{BB962C8B-B14F-4D97-AF65-F5344CB8AC3E}">
        <p14:creationId xmlns:p14="http://schemas.microsoft.com/office/powerpoint/2010/main" val="246099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93C0-952F-4EB1-BA38-17C54C0B93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A890F2-EDF1-4097-9373-AB78C8E5408C}"/>
              </a:ext>
            </a:extLst>
          </p:cNvPr>
          <p:cNvSpPr>
            <a:spLocks noGrp="1"/>
          </p:cNvSpPr>
          <p:nvPr>
            <p:ph idx="1"/>
          </p:nvPr>
        </p:nvSpPr>
        <p:spPr>
          <a:xfrm>
            <a:off x="935665" y="233916"/>
            <a:ext cx="9634474" cy="6400800"/>
          </a:xfrm>
        </p:spPr>
        <p:txBody>
          <a:bodyPr>
            <a:normAutofit/>
          </a:bodyPr>
          <a:lstStyle/>
          <a:p>
            <a:r>
              <a:rPr lang="en-US" sz="2800" dirty="0"/>
              <a:t>In 1266 Venetian traders </a:t>
            </a:r>
            <a:r>
              <a:rPr lang="en-US" sz="2800" u="sng" dirty="0" err="1"/>
              <a:t>Niccolò</a:t>
            </a:r>
            <a:r>
              <a:rPr lang="en-US" sz="2800" u="sng" dirty="0"/>
              <a:t> and </a:t>
            </a:r>
            <a:r>
              <a:rPr lang="en-US" sz="2800" u="sng" dirty="0" err="1"/>
              <a:t>Maffeo</a:t>
            </a:r>
            <a:r>
              <a:rPr lang="en-US" sz="2800" u="sng" dirty="0"/>
              <a:t> Polo</a:t>
            </a:r>
            <a:r>
              <a:rPr lang="en-US" sz="2800" dirty="0"/>
              <a:t>, the father and uncle of </a:t>
            </a:r>
            <a:r>
              <a:rPr lang="en-US" sz="2800" u="sng" dirty="0"/>
              <a:t>Marco Polo</a:t>
            </a:r>
            <a:r>
              <a:rPr lang="en-US" sz="2800" dirty="0"/>
              <a:t>, were among the first Westerners to travel the Silk Road to China. </a:t>
            </a:r>
          </a:p>
          <a:p>
            <a:r>
              <a:rPr lang="en-US" sz="2800" dirty="0"/>
              <a:t>Before the birth of Marco, they established trading posts in Constantinople, in the Crimea, and in a western part of the Mongol Empire. </a:t>
            </a:r>
          </a:p>
          <a:p>
            <a:r>
              <a:rPr lang="en-US" sz="2800" dirty="0"/>
              <a:t>In 1266 the Polos reached the seat of Kublai Kahn in the Mongol capital Khanbaliq, Khanbaliq or </a:t>
            </a:r>
            <a:r>
              <a:rPr lang="en-US" sz="2800" dirty="0" err="1"/>
              <a:t>Dadu</a:t>
            </a:r>
            <a:r>
              <a:rPr lang="en-US" sz="2800" dirty="0"/>
              <a:t> (also Ta-Tu or </a:t>
            </a:r>
            <a:r>
              <a:rPr lang="en-US" sz="2800" dirty="0" err="1"/>
              <a:t>Daidu</a:t>
            </a:r>
            <a:r>
              <a:rPr lang="en-US" sz="2800" dirty="0"/>
              <a:t>), now Beijing.</a:t>
            </a:r>
          </a:p>
        </p:txBody>
      </p:sp>
    </p:spTree>
    <p:extLst>
      <p:ext uri="{BB962C8B-B14F-4D97-AF65-F5344CB8AC3E}">
        <p14:creationId xmlns:p14="http://schemas.microsoft.com/office/powerpoint/2010/main" val="290919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0AB6-0668-4673-80FE-119522C1767D}"/>
              </a:ext>
            </a:extLst>
          </p:cNvPr>
          <p:cNvSpPr>
            <a:spLocks noGrp="1"/>
          </p:cNvSpPr>
          <p:nvPr>
            <p:ph type="title"/>
          </p:nvPr>
        </p:nvSpPr>
        <p:spPr/>
        <p:txBody>
          <a:bodyPr/>
          <a:lstStyle/>
          <a:p>
            <a:pPr algn="l"/>
            <a:r>
              <a:rPr lang="en-US" dirty="0"/>
              <a:t>Niccolo Polo (</a:t>
            </a:r>
            <a:r>
              <a:rPr lang="en-US" i="1" dirty="0"/>
              <a:t>Marco Polo’s Father</a:t>
            </a:r>
            <a:r>
              <a:rPr lang="en-US" dirty="0"/>
              <a:t>)  </a:t>
            </a:r>
          </a:p>
        </p:txBody>
      </p:sp>
      <p:pic>
        <p:nvPicPr>
          <p:cNvPr id="4" name="Content Placeholder 3">
            <a:extLst>
              <a:ext uri="{FF2B5EF4-FFF2-40B4-BE49-F238E27FC236}">
                <a16:creationId xmlns:a16="http://schemas.microsoft.com/office/drawing/2014/main" id="{D0C7DC9D-88FC-478D-AA07-9EC5F3AEE8A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3265969" y="1561509"/>
            <a:ext cx="5029200" cy="5029200"/>
          </a:xfrm>
          <a:prstGeom prst="rect">
            <a:avLst/>
          </a:prstGeom>
          <a:ln>
            <a:noFill/>
          </a:ln>
          <a:effectLst>
            <a:softEdge rad="112500"/>
          </a:effectLst>
        </p:spPr>
      </p:pic>
    </p:spTree>
    <p:extLst>
      <p:ext uri="{BB962C8B-B14F-4D97-AF65-F5344CB8AC3E}">
        <p14:creationId xmlns:p14="http://schemas.microsoft.com/office/powerpoint/2010/main" val="47466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C1D3-1A43-41B0-8EEE-041C202930D3}"/>
              </a:ext>
            </a:extLst>
          </p:cNvPr>
          <p:cNvSpPr>
            <a:spLocks noGrp="1"/>
          </p:cNvSpPr>
          <p:nvPr>
            <p:ph type="title"/>
          </p:nvPr>
        </p:nvSpPr>
        <p:spPr/>
        <p:txBody>
          <a:bodyPr/>
          <a:lstStyle/>
          <a:p>
            <a:pPr algn="l"/>
            <a:r>
              <a:rPr lang="en-US" dirty="0" err="1"/>
              <a:t>Maffeo</a:t>
            </a:r>
            <a:r>
              <a:rPr lang="en-US" dirty="0"/>
              <a:t> Polo (</a:t>
            </a:r>
            <a:r>
              <a:rPr lang="en-US" i="1" dirty="0"/>
              <a:t>Marco Polo’s Uncle</a:t>
            </a:r>
            <a:r>
              <a:rPr lang="en-US" dirty="0"/>
              <a:t>) </a:t>
            </a:r>
          </a:p>
        </p:txBody>
      </p:sp>
      <p:pic>
        <p:nvPicPr>
          <p:cNvPr id="4" name="Content Placeholder 3">
            <a:extLst>
              <a:ext uri="{FF2B5EF4-FFF2-40B4-BE49-F238E27FC236}">
                <a16:creationId xmlns:a16="http://schemas.microsoft.com/office/drawing/2014/main" id="{78547596-8FA6-4059-A0C7-820659DD89B7}"/>
              </a:ext>
            </a:extLst>
          </p:cNvPr>
          <p:cNvPicPr>
            <a:picLocks noGrp="1" noChangeAspect="1"/>
          </p:cNvPicPr>
          <p:nvPr>
            <p:ph idx="1"/>
          </p:nvPr>
        </p:nvPicPr>
        <p:blipFill>
          <a:blip r:embed="rId2"/>
          <a:stretch>
            <a:fillRect/>
          </a:stretch>
        </p:blipFill>
        <p:spPr>
          <a:xfrm>
            <a:off x="4256760" y="1730981"/>
            <a:ext cx="3181089" cy="4754880"/>
          </a:xfrm>
          <a:prstGeom prst="rect">
            <a:avLst/>
          </a:prstGeom>
          <a:ln>
            <a:noFill/>
          </a:ln>
          <a:effectLst>
            <a:softEdge rad="112500"/>
          </a:effectLst>
        </p:spPr>
      </p:pic>
    </p:spTree>
    <p:extLst>
      <p:ext uri="{BB962C8B-B14F-4D97-AF65-F5344CB8AC3E}">
        <p14:creationId xmlns:p14="http://schemas.microsoft.com/office/powerpoint/2010/main" val="16468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9243-A63B-4BCA-A45E-CCCCE13637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49E98D4-074A-4EEA-8384-A37E5F67B58C}"/>
              </a:ext>
            </a:extLst>
          </p:cNvPr>
          <p:cNvSpPr>
            <a:spLocks noGrp="1"/>
          </p:cNvSpPr>
          <p:nvPr>
            <p:ph idx="1"/>
          </p:nvPr>
        </p:nvSpPr>
        <p:spPr>
          <a:xfrm>
            <a:off x="1201479" y="2052116"/>
            <a:ext cx="9760688" cy="3997828"/>
          </a:xfrm>
        </p:spPr>
        <p:txBody>
          <a:bodyPr>
            <a:normAutofit/>
          </a:bodyPr>
          <a:lstStyle/>
          <a:p>
            <a:r>
              <a:rPr lang="en-US" sz="3200" dirty="0"/>
              <a:t>Niccolo and </a:t>
            </a:r>
            <a:r>
              <a:rPr lang="en-US" sz="3200" dirty="0" err="1"/>
              <a:t>Maffeo</a:t>
            </a:r>
            <a:r>
              <a:rPr lang="en-US" sz="3200" dirty="0"/>
              <a:t>, merchants from Venice accompanied by Niccolo’s son Marco, undertook the lengthy journey to the court of the great Mongol ruler </a:t>
            </a:r>
            <a:r>
              <a:rPr lang="en-US" sz="3200" dirty="0" err="1"/>
              <a:t>Khubilai</a:t>
            </a:r>
            <a:r>
              <a:rPr lang="en-US" sz="3200" dirty="0"/>
              <a:t> Kahn (1259- 1294) in 1271. </a:t>
            </a:r>
          </a:p>
        </p:txBody>
      </p:sp>
    </p:spTree>
    <p:extLst>
      <p:ext uri="{BB962C8B-B14F-4D97-AF65-F5344CB8AC3E}">
        <p14:creationId xmlns:p14="http://schemas.microsoft.com/office/powerpoint/2010/main" val="302217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B20B-962B-4641-BF0B-9B1003BBD27C}"/>
              </a:ext>
            </a:extLst>
          </p:cNvPr>
          <p:cNvSpPr>
            <a:spLocks noGrp="1"/>
          </p:cNvSpPr>
          <p:nvPr>
            <p:ph type="title"/>
          </p:nvPr>
        </p:nvSpPr>
        <p:spPr/>
        <p:txBody>
          <a:bodyPr/>
          <a:lstStyle/>
          <a:p>
            <a:pPr algn="l"/>
            <a:r>
              <a:rPr lang="en-US" u="sng" dirty="0"/>
              <a:t>Chapter Outline </a:t>
            </a:r>
          </a:p>
        </p:txBody>
      </p:sp>
      <p:sp>
        <p:nvSpPr>
          <p:cNvPr id="3" name="Content Placeholder 2">
            <a:extLst>
              <a:ext uri="{FF2B5EF4-FFF2-40B4-BE49-F238E27FC236}">
                <a16:creationId xmlns:a16="http://schemas.microsoft.com/office/drawing/2014/main" id="{9D39B35D-B9FF-43DC-90B5-789A5F2A4C0C}"/>
              </a:ext>
            </a:extLst>
          </p:cNvPr>
          <p:cNvSpPr>
            <a:spLocks noGrp="1"/>
          </p:cNvSpPr>
          <p:nvPr>
            <p:ph idx="1"/>
          </p:nvPr>
        </p:nvSpPr>
        <p:spPr>
          <a:xfrm>
            <a:off x="1531088" y="1477926"/>
            <a:ext cx="9039051" cy="5188688"/>
          </a:xfrm>
        </p:spPr>
        <p:txBody>
          <a:bodyPr>
            <a:normAutofit/>
          </a:bodyPr>
          <a:lstStyle/>
          <a:p>
            <a:r>
              <a:rPr lang="en-US" sz="3600" dirty="0"/>
              <a:t>On the Brink of a New World </a:t>
            </a:r>
          </a:p>
          <a:p>
            <a:r>
              <a:rPr lang="en-US" sz="3600" dirty="0"/>
              <a:t>New Horizons: The Portuguese and Spanish Empires </a:t>
            </a:r>
          </a:p>
          <a:p>
            <a:r>
              <a:rPr lang="en-US" sz="3600" dirty="0"/>
              <a:t>New Rivals on the World Stage</a:t>
            </a:r>
          </a:p>
          <a:p>
            <a:r>
              <a:rPr lang="en-US" sz="3600" dirty="0"/>
              <a:t>Toward a World Economy </a:t>
            </a:r>
          </a:p>
          <a:p>
            <a:r>
              <a:rPr lang="en-US" sz="3600" dirty="0"/>
              <a:t>The Impact of European Expansion </a:t>
            </a:r>
          </a:p>
          <a:p>
            <a:pPr marL="0" indent="0">
              <a:buNone/>
            </a:pPr>
            <a:endParaRPr lang="en-US" dirty="0"/>
          </a:p>
        </p:txBody>
      </p:sp>
    </p:spTree>
    <p:extLst>
      <p:ext uri="{BB962C8B-B14F-4D97-AF65-F5344CB8AC3E}">
        <p14:creationId xmlns:p14="http://schemas.microsoft.com/office/powerpoint/2010/main" val="3049920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16FC-A6CB-4432-B132-FE89A9CB43BE}"/>
              </a:ext>
            </a:extLst>
          </p:cNvPr>
          <p:cNvSpPr>
            <a:spLocks noGrp="1"/>
          </p:cNvSpPr>
          <p:nvPr>
            <p:ph type="title"/>
          </p:nvPr>
        </p:nvSpPr>
        <p:spPr/>
        <p:txBody>
          <a:bodyPr>
            <a:normAutofit/>
          </a:bodyPr>
          <a:lstStyle/>
          <a:p>
            <a:pPr algn="l"/>
            <a:r>
              <a:rPr lang="en-US" sz="4400" dirty="0"/>
              <a:t>Marco Polo </a:t>
            </a:r>
          </a:p>
        </p:txBody>
      </p:sp>
      <p:pic>
        <p:nvPicPr>
          <p:cNvPr id="4" name="Content Placeholder 3">
            <a:extLst>
              <a:ext uri="{FF2B5EF4-FFF2-40B4-BE49-F238E27FC236}">
                <a16:creationId xmlns:a16="http://schemas.microsoft.com/office/drawing/2014/main" id="{F1619511-564B-466A-9CC8-A79110EBA271}"/>
              </a:ext>
            </a:extLst>
          </p:cNvPr>
          <p:cNvPicPr>
            <a:picLocks noGrp="1" noChangeAspect="1"/>
          </p:cNvPicPr>
          <p:nvPr>
            <p:ph idx="1"/>
          </p:nvPr>
        </p:nvPicPr>
        <p:blipFill>
          <a:blip r:embed="rId2"/>
          <a:stretch>
            <a:fillRect/>
          </a:stretch>
        </p:blipFill>
        <p:spPr>
          <a:xfrm>
            <a:off x="2611808" y="1590052"/>
            <a:ext cx="7598552" cy="4846320"/>
          </a:xfrm>
          <a:prstGeom prst="rect">
            <a:avLst/>
          </a:prstGeom>
          <a:ln>
            <a:noFill/>
          </a:ln>
          <a:effectLst>
            <a:softEdge rad="112500"/>
          </a:effectLst>
        </p:spPr>
      </p:pic>
    </p:spTree>
    <p:extLst>
      <p:ext uri="{BB962C8B-B14F-4D97-AF65-F5344CB8AC3E}">
        <p14:creationId xmlns:p14="http://schemas.microsoft.com/office/powerpoint/2010/main" val="554325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E5F7-82DC-4AE6-B33B-CEE58DEB045B}"/>
              </a:ext>
            </a:extLst>
          </p:cNvPr>
          <p:cNvSpPr>
            <a:spLocks noGrp="1"/>
          </p:cNvSpPr>
          <p:nvPr>
            <p:ph type="title"/>
          </p:nvPr>
        </p:nvSpPr>
        <p:spPr/>
        <p:txBody>
          <a:bodyPr>
            <a:normAutofit/>
          </a:bodyPr>
          <a:lstStyle/>
          <a:p>
            <a:pPr algn="l"/>
            <a:r>
              <a:rPr lang="en-US" sz="6000" dirty="0" err="1"/>
              <a:t>Khubilai</a:t>
            </a:r>
            <a:r>
              <a:rPr lang="en-US" sz="6000" dirty="0"/>
              <a:t> Khan </a:t>
            </a:r>
          </a:p>
        </p:txBody>
      </p:sp>
      <p:pic>
        <p:nvPicPr>
          <p:cNvPr id="4" name="Content Placeholder 3">
            <a:extLst>
              <a:ext uri="{FF2B5EF4-FFF2-40B4-BE49-F238E27FC236}">
                <a16:creationId xmlns:a16="http://schemas.microsoft.com/office/drawing/2014/main" id="{F6F7766B-18BB-433F-8E67-C73CE2558B9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985953" y="1736429"/>
            <a:ext cx="8456596" cy="4754880"/>
          </a:xfrm>
          <a:prstGeom prst="rect">
            <a:avLst/>
          </a:prstGeom>
          <a:ln>
            <a:noFill/>
          </a:ln>
          <a:effectLst>
            <a:softEdge rad="112500"/>
          </a:effectLst>
        </p:spPr>
      </p:pic>
    </p:spTree>
    <p:extLst>
      <p:ext uri="{BB962C8B-B14F-4D97-AF65-F5344CB8AC3E}">
        <p14:creationId xmlns:p14="http://schemas.microsoft.com/office/powerpoint/2010/main" val="29458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5638-5C4F-4876-A783-A8A4A0F08F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B05F00-6C57-43C5-A2B6-B98AADC96B6B}"/>
              </a:ext>
            </a:extLst>
          </p:cNvPr>
          <p:cNvSpPr>
            <a:spLocks noGrp="1"/>
          </p:cNvSpPr>
          <p:nvPr>
            <p:ph idx="1"/>
          </p:nvPr>
        </p:nvSpPr>
        <p:spPr/>
        <p:txBody>
          <a:bodyPr>
            <a:normAutofit/>
          </a:bodyPr>
          <a:lstStyle/>
          <a:p>
            <a:r>
              <a:rPr lang="en-US" sz="3200" dirty="0"/>
              <a:t>An account of Marco’s experiences, the </a:t>
            </a:r>
            <a:r>
              <a:rPr lang="en-US" sz="3200" i="1" u="sng" dirty="0"/>
              <a:t>Travels, </a:t>
            </a:r>
            <a:r>
              <a:rPr lang="en-US" sz="3200" dirty="0"/>
              <a:t>was the most informative of all the descriptions of Asia by medieval European travelers. </a:t>
            </a:r>
          </a:p>
          <a:p>
            <a:endParaRPr lang="en-US" sz="3200" dirty="0"/>
          </a:p>
          <a:p>
            <a:r>
              <a:rPr lang="en-US" sz="3200" dirty="0"/>
              <a:t>Christopher Columbus owned a copy. </a:t>
            </a:r>
          </a:p>
        </p:txBody>
      </p:sp>
    </p:spTree>
    <p:extLst>
      <p:ext uri="{BB962C8B-B14F-4D97-AF65-F5344CB8AC3E}">
        <p14:creationId xmlns:p14="http://schemas.microsoft.com/office/powerpoint/2010/main" val="258726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6831-DA81-4D25-8F79-3287E88DF0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A7EBF3-37B9-421F-9B35-F8CD285E0E53}"/>
              </a:ext>
            </a:extLst>
          </p:cNvPr>
          <p:cNvSpPr>
            <a:spLocks noGrp="1"/>
          </p:cNvSpPr>
          <p:nvPr>
            <p:ph idx="1"/>
          </p:nvPr>
        </p:nvSpPr>
        <p:spPr/>
        <p:txBody>
          <a:bodyPr>
            <a:normAutofit/>
          </a:bodyPr>
          <a:lstStyle/>
          <a:p>
            <a:r>
              <a:rPr lang="en-US" sz="3200" dirty="0"/>
              <a:t>Europe became interested in reaching Asia by sea to gain access to spices and other precious items to the region. </a:t>
            </a:r>
          </a:p>
        </p:txBody>
      </p:sp>
    </p:spTree>
    <p:extLst>
      <p:ext uri="{BB962C8B-B14F-4D97-AF65-F5344CB8AC3E}">
        <p14:creationId xmlns:p14="http://schemas.microsoft.com/office/powerpoint/2010/main" val="48928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020B-7A63-4CAE-AC5D-9CD9C0E7487D}"/>
              </a:ext>
            </a:extLst>
          </p:cNvPr>
          <p:cNvSpPr>
            <a:spLocks noGrp="1"/>
          </p:cNvSpPr>
          <p:nvPr>
            <p:ph type="title"/>
          </p:nvPr>
        </p:nvSpPr>
        <p:spPr/>
        <p:txBody>
          <a:bodyPr/>
          <a:lstStyle/>
          <a:p>
            <a:pPr algn="l"/>
            <a:r>
              <a:rPr lang="en-US" dirty="0"/>
              <a:t>Major Reason for Overseas Voyages </a:t>
            </a:r>
          </a:p>
        </p:txBody>
      </p:sp>
      <p:sp>
        <p:nvSpPr>
          <p:cNvPr id="3" name="Content Placeholder 2">
            <a:extLst>
              <a:ext uri="{FF2B5EF4-FFF2-40B4-BE49-F238E27FC236}">
                <a16:creationId xmlns:a16="http://schemas.microsoft.com/office/drawing/2014/main" id="{B8F00DDE-1B63-4518-B9F3-AC845BBA7493}"/>
              </a:ext>
            </a:extLst>
          </p:cNvPr>
          <p:cNvSpPr>
            <a:spLocks noGrp="1"/>
          </p:cNvSpPr>
          <p:nvPr>
            <p:ph idx="1"/>
          </p:nvPr>
        </p:nvSpPr>
        <p:spPr/>
        <p:txBody>
          <a:bodyPr>
            <a:normAutofit/>
          </a:bodyPr>
          <a:lstStyle/>
          <a:p>
            <a:r>
              <a:rPr lang="en-US" sz="3200" dirty="0"/>
              <a:t>Precious metals </a:t>
            </a:r>
          </a:p>
          <a:p>
            <a:r>
              <a:rPr lang="en-US" sz="3200" dirty="0"/>
              <a:t>New areas of Trade </a:t>
            </a:r>
          </a:p>
          <a:p>
            <a:r>
              <a:rPr lang="en-US" sz="3200" dirty="0"/>
              <a:t>Direct access to the spices of the East </a:t>
            </a:r>
          </a:p>
          <a:p>
            <a:r>
              <a:rPr lang="en-US" sz="3200" dirty="0"/>
              <a:t>Religious zeal </a:t>
            </a:r>
          </a:p>
        </p:txBody>
      </p:sp>
    </p:spTree>
    <p:extLst>
      <p:ext uri="{BB962C8B-B14F-4D97-AF65-F5344CB8AC3E}">
        <p14:creationId xmlns:p14="http://schemas.microsoft.com/office/powerpoint/2010/main" val="1836963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7B3B-2E31-41EA-BF4F-8899D91FD6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A10FE8-C6CE-4E9B-A8DC-C58984B06868}"/>
              </a:ext>
            </a:extLst>
          </p:cNvPr>
          <p:cNvSpPr>
            <a:spLocks noGrp="1"/>
          </p:cNvSpPr>
          <p:nvPr>
            <p:ph idx="1"/>
          </p:nvPr>
        </p:nvSpPr>
        <p:spPr>
          <a:xfrm>
            <a:off x="1222744" y="1318437"/>
            <a:ext cx="9347395" cy="4731507"/>
          </a:xfrm>
        </p:spPr>
        <p:txBody>
          <a:bodyPr>
            <a:normAutofit/>
          </a:bodyPr>
          <a:lstStyle/>
          <a:p>
            <a:r>
              <a:rPr lang="en-US" sz="3200" dirty="0"/>
              <a:t>A crusading mentality was particularly strong in Portugal and Spain, where the Muslims had largely been driven out in the Middle Ages. </a:t>
            </a:r>
          </a:p>
        </p:txBody>
      </p:sp>
    </p:spTree>
    <p:extLst>
      <p:ext uri="{BB962C8B-B14F-4D97-AF65-F5344CB8AC3E}">
        <p14:creationId xmlns:p14="http://schemas.microsoft.com/office/powerpoint/2010/main" val="2609672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A590-C7FB-46AB-852A-BF23799D2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0F8D41-A5AD-48A0-ABAB-72B2A2888DD8}"/>
              </a:ext>
            </a:extLst>
          </p:cNvPr>
          <p:cNvSpPr>
            <a:spLocks noGrp="1"/>
          </p:cNvSpPr>
          <p:nvPr>
            <p:ph idx="1"/>
          </p:nvPr>
        </p:nvSpPr>
        <p:spPr>
          <a:xfrm>
            <a:off x="1222744" y="2052116"/>
            <a:ext cx="9803219" cy="3997828"/>
          </a:xfrm>
        </p:spPr>
        <p:txBody>
          <a:bodyPr>
            <a:normAutofit/>
          </a:bodyPr>
          <a:lstStyle/>
          <a:p>
            <a:r>
              <a:rPr lang="en-US" sz="3200" dirty="0"/>
              <a:t>Prince Henry the Navigator of Portugal said that he was motivated by “his great desire to make increase in the faith or our Lord Jesus Christ and to bring him all the souls that should be saved.” </a:t>
            </a:r>
          </a:p>
        </p:txBody>
      </p:sp>
    </p:spTree>
    <p:extLst>
      <p:ext uri="{BB962C8B-B14F-4D97-AF65-F5344CB8AC3E}">
        <p14:creationId xmlns:p14="http://schemas.microsoft.com/office/powerpoint/2010/main" val="3464255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63FA-1BA6-4004-B815-13C714C246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D41E07-B76F-4E02-BBAC-312194BE4D8C}"/>
              </a:ext>
            </a:extLst>
          </p:cNvPr>
          <p:cNvSpPr>
            <a:spLocks noGrp="1"/>
          </p:cNvSpPr>
          <p:nvPr>
            <p:ph idx="1"/>
          </p:nvPr>
        </p:nvSpPr>
        <p:spPr>
          <a:xfrm>
            <a:off x="1158949" y="2052116"/>
            <a:ext cx="9792586" cy="3997828"/>
          </a:xfrm>
        </p:spPr>
        <p:txBody>
          <a:bodyPr>
            <a:normAutofit/>
          </a:bodyPr>
          <a:lstStyle/>
          <a:p>
            <a:r>
              <a:rPr lang="en-US" sz="2800" dirty="0"/>
              <a:t>Although most scholars believe that the religious motive was secondary to economic considerations, it would be foolish to overlook the genuine desire on the part of both explorers and conquistadors, let alone missionaries, to convert the heathen to Christianity. </a:t>
            </a:r>
          </a:p>
        </p:txBody>
      </p:sp>
    </p:spTree>
    <p:extLst>
      <p:ext uri="{BB962C8B-B14F-4D97-AF65-F5344CB8AC3E}">
        <p14:creationId xmlns:p14="http://schemas.microsoft.com/office/powerpoint/2010/main" val="178498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5D98-659C-4C56-944A-AC13E4C89F94}"/>
              </a:ext>
            </a:extLst>
          </p:cNvPr>
          <p:cNvSpPr>
            <a:spLocks noGrp="1"/>
          </p:cNvSpPr>
          <p:nvPr>
            <p:ph type="title"/>
          </p:nvPr>
        </p:nvSpPr>
        <p:spPr/>
        <p:txBody>
          <a:bodyPr/>
          <a:lstStyle/>
          <a:p>
            <a:pPr algn="l"/>
            <a:r>
              <a:rPr lang="en-US" dirty="0"/>
              <a:t>Hernan Cortes – the conqueror of Mexico  </a:t>
            </a:r>
          </a:p>
        </p:txBody>
      </p:sp>
      <p:sp>
        <p:nvSpPr>
          <p:cNvPr id="3" name="Content Placeholder 2">
            <a:extLst>
              <a:ext uri="{FF2B5EF4-FFF2-40B4-BE49-F238E27FC236}">
                <a16:creationId xmlns:a16="http://schemas.microsoft.com/office/drawing/2014/main" id="{7C0B3CCE-995F-4A7B-98E2-D3D5859A8E92}"/>
              </a:ext>
            </a:extLst>
          </p:cNvPr>
          <p:cNvSpPr>
            <a:spLocks noGrp="1"/>
          </p:cNvSpPr>
          <p:nvPr>
            <p:ph idx="1"/>
          </p:nvPr>
        </p:nvSpPr>
        <p:spPr>
          <a:xfrm>
            <a:off x="1297172" y="2052116"/>
            <a:ext cx="9526772" cy="4508172"/>
          </a:xfrm>
        </p:spPr>
        <p:txBody>
          <a:bodyPr>
            <a:normAutofit/>
          </a:bodyPr>
          <a:lstStyle/>
          <a:p>
            <a:r>
              <a:rPr lang="en-US" sz="2800" dirty="0"/>
              <a:t>Asked his Spanish rulers if it was not their duty to ensure that the native Mexicans “are introduced into and instructed in the holy Catholic faith” and predicted that if “ the devotion, trust and hope which they now have in their idols turned to as to repose with the divine power of the true God…they would work many miracles.” </a:t>
            </a:r>
          </a:p>
        </p:txBody>
      </p:sp>
    </p:spTree>
    <p:extLst>
      <p:ext uri="{BB962C8B-B14F-4D97-AF65-F5344CB8AC3E}">
        <p14:creationId xmlns:p14="http://schemas.microsoft.com/office/powerpoint/2010/main" val="428046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D3D8-9436-4CA7-8B3A-515FF9D29F59}"/>
              </a:ext>
            </a:extLst>
          </p:cNvPr>
          <p:cNvSpPr>
            <a:spLocks noGrp="1"/>
          </p:cNvSpPr>
          <p:nvPr>
            <p:ph type="title"/>
          </p:nvPr>
        </p:nvSpPr>
        <p:spPr/>
        <p:txBody>
          <a:bodyPr/>
          <a:lstStyle/>
          <a:p>
            <a:pPr algn="l"/>
            <a:r>
              <a:rPr lang="en-US" dirty="0"/>
              <a:t>Sub Category: The Means </a:t>
            </a:r>
          </a:p>
        </p:txBody>
      </p:sp>
      <p:sp>
        <p:nvSpPr>
          <p:cNvPr id="3" name="Content Placeholder 2">
            <a:extLst>
              <a:ext uri="{FF2B5EF4-FFF2-40B4-BE49-F238E27FC236}">
                <a16:creationId xmlns:a16="http://schemas.microsoft.com/office/drawing/2014/main" id="{5FF131B2-2416-4DDA-BA67-D0931B32D5D0}"/>
              </a:ext>
            </a:extLst>
          </p:cNvPr>
          <p:cNvSpPr>
            <a:spLocks noGrp="1"/>
          </p:cNvSpPr>
          <p:nvPr>
            <p:ph idx="1"/>
          </p:nvPr>
        </p:nvSpPr>
        <p:spPr/>
        <p:txBody>
          <a:bodyPr/>
          <a:lstStyle/>
          <a:p>
            <a:r>
              <a:rPr lang="en-US" sz="2800" dirty="0"/>
              <a:t>God, glory, and gold (Primary motives) </a:t>
            </a:r>
          </a:p>
          <a:p>
            <a:r>
              <a:rPr lang="en-US" sz="2800" dirty="0"/>
              <a:t>The expansion of Europe was connected to the growth of centralized monarchies during the Renaissance. </a:t>
            </a:r>
          </a:p>
          <a:p>
            <a:r>
              <a:rPr lang="en-US" sz="2800" dirty="0"/>
              <a:t>Renaissance expansion was a state enterprise. </a:t>
            </a:r>
          </a:p>
          <a:p>
            <a:endParaRPr lang="en-US" dirty="0"/>
          </a:p>
        </p:txBody>
      </p:sp>
    </p:spTree>
    <p:extLst>
      <p:ext uri="{BB962C8B-B14F-4D97-AF65-F5344CB8AC3E}">
        <p14:creationId xmlns:p14="http://schemas.microsoft.com/office/powerpoint/2010/main" val="27694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FCA2-4BC0-4B43-B2E5-87E29D3E49D6}"/>
              </a:ext>
            </a:extLst>
          </p:cNvPr>
          <p:cNvSpPr>
            <a:spLocks noGrp="1"/>
          </p:cNvSpPr>
          <p:nvPr>
            <p:ph type="title"/>
          </p:nvPr>
        </p:nvSpPr>
        <p:spPr/>
        <p:txBody>
          <a:bodyPr/>
          <a:lstStyle/>
          <a:p>
            <a:pPr algn="l"/>
            <a:r>
              <a:rPr lang="en-US" dirty="0"/>
              <a:t>Focus Questions </a:t>
            </a:r>
          </a:p>
        </p:txBody>
      </p:sp>
      <p:sp>
        <p:nvSpPr>
          <p:cNvPr id="3" name="Content Placeholder 2">
            <a:extLst>
              <a:ext uri="{FF2B5EF4-FFF2-40B4-BE49-F238E27FC236}">
                <a16:creationId xmlns:a16="http://schemas.microsoft.com/office/drawing/2014/main" id="{41183995-1EEF-4DEB-9C9A-36FEB56ECDDA}"/>
              </a:ext>
            </a:extLst>
          </p:cNvPr>
          <p:cNvSpPr>
            <a:spLocks noGrp="1"/>
          </p:cNvSpPr>
          <p:nvPr>
            <p:ph idx="1"/>
          </p:nvPr>
        </p:nvSpPr>
        <p:spPr>
          <a:xfrm>
            <a:off x="1031357" y="1477925"/>
            <a:ext cx="10409275" cy="5199321"/>
          </a:xfrm>
        </p:spPr>
        <p:txBody>
          <a:bodyPr>
            <a:normAutofit lnSpcReduction="10000"/>
          </a:bodyPr>
          <a:lstStyle/>
          <a:p>
            <a:r>
              <a:rPr lang="en-US" dirty="0"/>
              <a:t>Why did Europeans begin to embark on voyages of discovery and expansion at the end of the fifteenth century? </a:t>
            </a:r>
          </a:p>
          <a:p>
            <a:r>
              <a:rPr lang="en-US" dirty="0"/>
              <a:t>How did Portugal and Spain acquire their overseas empires, and how did their empires differ? </a:t>
            </a:r>
          </a:p>
          <a:p>
            <a:r>
              <a:rPr lang="en-US" dirty="0"/>
              <a:t>How did the arrival of the Dutch, British, and French on the world scene in the seventeenth and eighteenth centuries affect Africa, India, Southeast Asia, China, and Japan? </a:t>
            </a:r>
          </a:p>
          <a:p>
            <a:r>
              <a:rPr lang="en-US" dirty="0"/>
              <a:t>What were the main features of the African slave trade, and what effects did it have on Africa? </a:t>
            </a:r>
          </a:p>
          <a:p>
            <a:r>
              <a:rPr lang="en-US" dirty="0"/>
              <a:t>What was mercantilism, and what was its relationship to colonial empires? </a:t>
            </a:r>
          </a:p>
          <a:p>
            <a:r>
              <a:rPr lang="en-US" dirty="0"/>
              <a:t>How was European expansion into the rest of the world both a positive and a negative experience for Europeans and non-Europeans? </a:t>
            </a:r>
          </a:p>
        </p:txBody>
      </p:sp>
    </p:spTree>
    <p:extLst>
      <p:ext uri="{BB962C8B-B14F-4D97-AF65-F5344CB8AC3E}">
        <p14:creationId xmlns:p14="http://schemas.microsoft.com/office/powerpoint/2010/main" val="3024005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04E3-65FB-4E1A-B021-9BC1D699E8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022E98-2FDB-4033-BED1-70E154751C93}"/>
              </a:ext>
            </a:extLst>
          </p:cNvPr>
          <p:cNvSpPr>
            <a:spLocks noGrp="1"/>
          </p:cNvSpPr>
          <p:nvPr>
            <p:ph idx="1"/>
          </p:nvPr>
        </p:nvSpPr>
        <p:spPr/>
        <p:txBody>
          <a:bodyPr>
            <a:normAutofit/>
          </a:bodyPr>
          <a:lstStyle/>
          <a:p>
            <a:r>
              <a:rPr lang="en-US" sz="3200" dirty="0"/>
              <a:t>European monarchies had increased both their authority and their resources and were in a position to turn their energies beyond their borders. </a:t>
            </a:r>
          </a:p>
        </p:txBody>
      </p:sp>
    </p:spTree>
    <p:extLst>
      <p:ext uri="{BB962C8B-B14F-4D97-AF65-F5344CB8AC3E}">
        <p14:creationId xmlns:p14="http://schemas.microsoft.com/office/powerpoint/2010/main" val="1724273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DEB60-0839-4B52-B0CF-B46145AD12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83E7AE-30A5-4033-A136-17B865631682}"/>
              </a:ext>
            </a:extLst>
          </p:cNvPr>
          <p:cNvSpPr>
            <a:spLocks noGrp="1"/>
          </p:cNvSpPr>
          <p:nvPr>
            <p:ph idx="1"/>
          </p:nvPr>
        </p:nvSpPr>
        <p:spPr/>
        <p:txBody>
          <a:bodyPr>
            <a:normAutofit/>
          </a:bodyPr>
          <a:lstStyle/>
          <a:p>
            <a:r>
              <a:rPr lang="en-US" sz="3600" dirty="0"/>
              <a:t>France invaded Italy.</a:t>
            </a:r>
          </a:p>
          <a:p>
            <a:r>
              <a:rPr lang="en-US" sz="3600" dirty="0"/>
              <a:t>Portugal, a state not strong enough to pursue power in Europe, it meant going abroad. </a:t>
            </a:r>
          </a:p>
        </p:txBody>
      </p:sp>
    </p:spTree>
    <p:extLst>
      <p:ext uri="{BB962C8B-B14F-4D97-AF65-F5344CB8AC3E}">
        <p14:creationId xmlns:p14="http://schemas.microsoft.com/office/powerpoint/2010/main" val="2692076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CC99-29EF-4C2E-8FA0-89FF62C404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2806AB-299D-46FD-842F-2BAE05EFB378}"/>
              </a:ext>
            </a:extLst>
          </p:cNvPr>
          <p:cNvSpPr>
            <a:spLocks noGrp="1"/>
          </p:cNvSpPr>
          <p:nvPr>
            <p:ph idx="1"/>
          </p:nvPr>
        </p:nvSpPr>
        <p:spPr/>
        <p:txBody>
          <a:bodyPr>
            <a:normAutofit/>
          </a:bodyPr>
          <a:lstStyle/>
          <a:p>
            <a:r>
              <a:rPr lang="en-US" sz="4000" dirty="0"/>
              <a:t>The Spanish monarchy was strong enough by the sixteenth century to pursue power in both Europe and beyond. </a:t>
            </a:r>
          </a:p>
        </p:txBody>
      </p:sp>
    </p:spTree>
    <p:extLst>
      <p:ext uri="{BB962C8B-B14F-4D97-AF65-F5344CB8AC3E}">
        <p14:creationId xmlns:p14="http://schemas.microsoft.com/office/powerpoint/2010/main" val="274584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E516-EDAD-43BF-8F23-9FDB7769E2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282B99-6C6A-45E7-82BB-05E39FD09231}"/>
              </a:ext>
            </a:extLst>
          </p:cNvPr>
          <p:cNvSpPr>
            <a:spLocks noGrp="1"/>
          </p:cNvSpPr>
          <p:nvPr>
            <p:ph idx="1"/>
          </p:nvPr>
        </p:nvSpPr>
        <p:spPr>
          <a:xfrm>
            <a:off x="999460" y="329609"/>
            <a:ext cx="9570679" cy="5720335"/>
          </a:xfrm>
        </p:spPr>
        <p:txBody>
          <a:bodyPr>
            <a:normAutofit/>
          </a:bodyPr>
          <a:lstStyle/>
          <a:p>
            <a:r>
              <a:rPr lang="en-US" sz="3200" dirty="0" err="1"/>
              <a:t>Portolani</a:t>
            </a:r>
            <a:r>
              <a:rPr lang="en-US" sz="3200" dirty="0"/>
              <a:t>, or detailed charts made by medieval navigators and mathematicians in the thirteenth and fourteenth centuries. </a:t>
            </a:r>
          </a:p>
          <a:p>
            <a:r>
              <a:rPr lang="en-US" sz="3200" dirty="0"/>
              <a:t>With detailed contours, distances between ports, and compass readings, these charts proved of great value for voyages in European waters. </a:t>
            </a:r>
          </a:p>
        </p:txBody>
      </p:sp>
    </p:spTree>
    <p:extLst>
      <p:ext uri="{BB962C8B-B14F-4D97-AF65-F5344CB8AC3E}">
        <p14:creationId xmlns:p14="http://schemas.microsoft.com/office/powerpoint/2010/main" val="3392111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1DE8-3BCA-40EE-BDC7-1F441004C2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066B44-1D59-46FD-98D1-6288325F6E56}"/>
              </a:ext>
            </a:extLst>
          </p:cNvPr>
          <p:cNvSpPr>
            <a:spLocks noGrp="1"/>
          </p:cNvSpPr>
          <p:nvPr>
            <p:ph idx="1"/>
          </p:nvPr>
        </p:nvSpPr>
        <p:spPr/>
        <p:txBody>
          <a:bodyPr>
            <a:normAutofit/>
          </a:bodyPr>
          <a:lstStyle/>
          <a:p>
            <a:r>
              <a:rPr lang="en-US" sz="3600" dirty="0" err="1"/>
              <a:t>Portolani</a:t>
            </a:r>
            <a:r>
              <a:rPr lang="en-US" sz="3600" dirty="0"/>
              <a:t> were drawn on a flat scale and took no account of the curvature of the earth, they were of little use for longer overseas voyages. </a:t>
            </a:r>
          </a:p>
        </p:txBody>
      </p:sp>
    </p:spTree>
    <p:extLst>
      <p:ext uri="{BB962C8B-B14F-4D97-AF65-F5344CB8AC3E}">
        <p14:creationId xmlns:p14="http://schemas.microsoft.com/office/powerpoint/2010/main" val="3378855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6AAB-513A-485E-AE04-5CACF1356E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86E176-3B4D-415B-8EB9-807AD4F4DF07}"/>
              </a:ext>
            </a:extLst>
          </p:cNvPr>
          <p:cNvSpPr>
            <a:spLocks noGrp="1"/>
          </p:cNvSpPr>
          <p:nvPr>
            <p:ph idx="1"/>
          </p:nvPr>
        </p:nvSpPr>
        <p:spPr>
          <a:xfrm>
            <a:off x="1360967" y="2052116"/>
            <a:ext cx="9209172" cy="3997828"/>
          </a:xfrm>
        </p:spPr>
        <p:txBody>
          <a:bodyPr>
            <a:noAutofit/>
          </a:bodyPr>
          <a:lstStyle/>
          <a:p>
            <a:r>
              <a:rPr lang="en-US" sz="3200" dirty="0"/>
              <a:t>Only when seafarers began to venture beyond the coast of Europe did they begin to accumulate information about the actual shape of the earth. </a:t>
            </a:r>
          </a:p>
          <a:p>
            <a:r>
              <a:rPr lang="en-US" sz="3200" dirty="0"/>
              <a:t>End of the fifteenth century- cartography had developed to the point that Europeans possessed fairly accurate maps of the known world. </a:t>
            </a:r>
          </a:p>
        </p:txBody>
      </p:sp>
    </p:spTree>
    <p:extLst>
      <p:ext uri="{BB962C8B-B14F-4D97-AF65-F5344CB8AC3E}">
        <p14:creationId xmlns:p14="http://schemas.microsoft.com/office/powerpoint/2010/main" val="2081127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4D4A-A31A-47FA-8DBC-79F7C53427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DA51D8-D353-4C36-AA04-7E1755D5773D}"/>
              </a:ext>
            </a:extLst>
          </p:cNvPr>
          <p:cNvSpPr>
            <a:spLocks noGrp="1"/>
          </p:cNvSpPr>
          <p:nvPr>
            <p:ph idx="1"/>
          </p:nvPr>
        </p:nvSpPr>
        <p:spPr/>
        <p:txBody>
          <a:bodyPr>
            <a:normAutofit lnSpcReduction="10000"/>
          </a:bodyPr>
          <a:lstStyle/>
          <a:p>
            <a:r>
              <a:rPr lang="en-US" sz="3200" dirty="0"/>
              <a:t>Ptolemy – the</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Geography</a:t>
            </a:r>
            <a:r>
              <a:rPr lang="en-US" sz="3200" dirty="0">
                <a:effectLst>
                  <a:outerShdw blurRad="38100" dist="38100" dir="2700000" algn="tl">
                    <a:srgbClr val="000000">
                      <a:alpha val="43137"/>
                    </a:srgbClr>
                  </a:outerShdw>
                </a:effectLst>
              </a:rPr>
              <a:t> </a:t>
            </a:r>
            <a:r>
              <a:rPr lang="en-US" dirty="0"/>
              <a:t>(one of the most </a:t>
            </a:r>
            <a:r>
              <a:rPr lang="en-US" sz="2800" dirty="0"/>
              <a:t>important world maps) </a:t>
            </a:r>
          </a:p>
          <a:p>
            <a:r>
              <a:rPr lang="en-US" sz="2800" dirty="0"/>
              <a:t>Astronomer of the second century A.D. </a:t>
            </a:r>
          </a:p>
          <a:p>
            <a:r>
              <a:rPr lang="en-US" sz="2800" dirty="0"/>
              <a:t>Had been known to Arab geographers as early as the eight century, but it was not until the fifteenth century that a Latin translation was made of the work. </a:t>
            </a:r>
          </a:p>
          <a:p>
            <a:endParaRPr lang="en-US" dirty="0"/>
          </a:p>
        </p:txBody>
      </p:sp>
    </p:spTree>
    <p:extLst>
      <p:ext uri="{BB962C8B-B14F-4D97-AF65-F5344CB8AC3E}">
        <p14:creationId xmlns:p14="http://schemas.microsoft.com/office/powerpoint/2010/main" val="1284701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EE39-CAF7-4D81-9BB8-C183742DE9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9D4C7C-259B-4A9E-B1CC-675523B82317}"/>
              </a:ext>
            </a:extLst>
          </p:cNvPr>
          <p:cNvSpPr>
            <a:spLocks noGrp="1"/>
          </p:cNvSpPr>
          <p:nvPr>
            <p:ph idx="1"/>
          </p:nvPr>
        </p:nvSpPr>
        <p:spPr>
          <a:xfrm>
            <a:off x="1371600" y="1414130"/>
            <a:ext cx="9198539" cy="5252484"/>
          </a:xfrm>
        </p:spPr>
        <p:txBody>
          <a:bodyPr>
            <a:normAutofit/>
          </a:bodyPr>
          <a:lstStyle/>
          <a:p>
            <a:r>
              <a:rPr lang="en-US" sz="2800" dirty="0"/>
              <a:t>Printed editions of Ptolemy’s Geography, which contained his world map, became available from 1477 on. </a:t>
            </a:r>
          </a:p>
          <a:p>
            <a:r>
              <a:rPr lang="en-US" sz="2800" dirty="0"/>
              <a:t>Ptolemy’s map showed the world as spherical with three major landmasses – Europe, Asia, and Africa- and only two oceans. </a:t>
            </a:r>
          </a:p>
        </p:txBody>
      </p:sp>
    </p:spTree>
    <p:extLst>
      <p:ext uri="{BB962C8B-B14F-4D97-AF65-F5344CB8AC3E}">
        <p14:creationId xmlns:p14="http://schemas.microsoft.com/office/powerpoint/2010/main" val="3515805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F72D-E2B9-4343-9B29-57412A03D9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6BEF62-0434-4B96-B513-018BF4F286AE}"/>
              </a:ext>
            </a:extLst>
          </p:cNvPr>
          <p:cNvSpPr>
            <a:spLocks noGrp="1"/>
          </p:cNvSpPr>
          <p:nvPr>
            <p:ph idx="1"/>
          </p:nvPr>
        </p:nvSpPr>
        <p:spPr>
          <a:xfrm>
            <a:off x="1339702" y="2052116"/>
            <a:ext cx="9230437" cy="3997828"/>
          </a:xfrm>
        </p:spPr>
        <p:txBody>
          <a:bodyPr>
            <a:noAutofit/>
          </a:bodyPr>
          <a:lstStyle/>
          <a:p>
            <a:r>
              <a:rPr lang="en-US" sz="3200" dirty="0"/>
              <a:t>In addition to showing the oceans as considerably smaller than the landmasses, Ptolemy had also dramatically underestimated the circumference of the earth, which led Columbus and other adventurers to believe that it would be feasible to sail west from Europe to reach Asia. </a:t>
            </a:r>
          </a:p>
        </p:txBody>
      </p:sp>
    </p:spTree>
    <p:extLst>
      <p:ext uri="{BB962C8B-B14F-4D97-AF65-F5344CB8AC3E}">
        <p14:creationId xmlns:p14="http://schemas.microsoft.com/office/powerpoint/2010/main" val="199059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BEB9-351E-4723-A917-FCEF876BE9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FF983A-FE3F-4747-AA33-B1FADECE246F}"/>
              </a:ext>
            </a:extLst>
          </p:cNvPr>
          <p:cNvSpPr>
            <a:spLocks noGrp="1"/>
          </p:cNvSpPr>
          <p:nvPr>
            <p:ph idx="1"/>
          </p:nvPr>
        </p:nvSpPr>
        <p:spPr>
          <a:xfrm>
            <a:off x="1562986" y="2052116"/>
            <a:ext cx="9007153" cy="4646396"/>
          </a:xfrm>
        </p:spPr>
        <p:txBody>
          <a:bodyPr/>
          <a:lstStyle/>
          <a:p>
            <a:r>
              <a:rPr lang="en-US" sz="4000" dirty="0"/>
              <a:t>European ships </a:t>
            </a:r>
          </a:p>
          <a:p>
            <a:pPr lvl="1"/>
            <a:r>
              <a:rPr lang="en-US" sz="2400" dirty="0"/>
              <a:t>Developed seaworthy ships</a:t>
            </a:r>
          </a:p>
          <a:p>
            <a:pPr lvl="1"/>
            <a:r>
              <a:rPr lang="en-US" sz="2400" dirty="0"/>
              <a:t>Navigational techniques</a:t>
            </a:r>
          </a:p>
          <a:p>
            <a:pPr lvl="1"/>
            <a:r>
              <a:rPr lang="en-US" sz="2400" dirty="0"/>
              <a:t>Mastered the use of axil rubber (an import from China) </a:t>
            </a:r>
          </a:p>
          <a:p>
            <a:pPr lvl="1"/>
            <a:r>
              <a:rPr lang="en-US" sz="2400" dirty="0"/>
              <a:t>Learned to combine the use of lateen sails (a triangular sail on a long yard at an angle of 45° to the mast) with a square rig. </a:t>
            </a:r>
          </a:p>
        </p:txBody>
      </p:sp>
    </p:spTree>
    <p:extLst>
      <p:ext uri="{BB962C8B-B14F-4D97-AF65-F5344CB8AC3E}">
        <p14:creationId xmlns:p14="http://schemas.microsoft.com/office/powerpoint/2010/main" val="393549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54D9-718F-4779-915F-590D59FCE03D}"/>
              </a:ext>
            </a:extLst>
          </p:cNvPr>
          <p:cNvSpPr>
            <a:spLocks noGrp="1"/>
          </p:cNvSpPr>
          <p:nvPr>
            <p:ph type="title"/>
          </p:nvPr>
        </p:nvSpPr>
        <p:spPr>
          <a:xfrm>
            <a:off x="1626781" y="808056"/>
            <a:ext cx="9321209" cy="1077229"/>
          </a:xfrm>
        </p:spPr>
        <p:txBody>
          <a:bodyPr>
            <a:normAutofit/>
          </a:bodyPr>
          <a:lstStyle/>
          <a:p>
            <a:pPr algn="l"/>
            <a:r>
              <a:rPr lang="en-US" sz="4800" dirty="0"/>
              <a:t>Power Point Presentations</a:t>
            </a:r>
          </a:p>
        </p:txBody>
      </p:sp>
      <p:sp>
        <p:nvSpPr>
          <p:cNvPr id="3" name="Content Placeholder 2">
            <a:extLst>
              <a:ext uri="{FF2B5EF4-FFF2-40B4-BE49-F238E27FC236}">
                <a16:creationId xmlns:a16="http://schemas.microsoft.com/office/drawing/2014/main" id="{6E2F1DB8-7DF6-4380-807C-843E99948982}"/>
              </a:ext>
            </a:extLst>
          </p:cNvPr>
          <p:cNvSpPr>
            <a:spLocks noGrp="1"/>
          </p:cNvSpPr>
          <p:nvPr>
            <p:ph idx="1"/>
          </p:nvPr>
        </p:nvSpPr>
        <p:spPr>
          <a:xfrm>
            <a:off x="1244009" y="1616149"/>
            <a:ext cx="9941442" cy="5114260"/>
          </a:xfrm>
        </p:spPr>
        <p:txBody>
          <a:bodyPr>
            <a:normAutofit lnSpcReduction="10000"/>
          </a:bodyPr>
          <a:lstStyle/>
          <a:p>
            <a:pPr marL="0" indent="0">
              <a:buNone/>
            </a:pPr>
            <a:r>
              <a:rPr lang="en-US" sz="2400" b="1" i="1" dirty="0">
                <a:effectLst>
                  <a:outerShdw blurRad="38100" dist="38100" dir="2700000" algn="tl">
                    <a:srgbClr val="000000">
                      <a:alpha val="43137"/>
                    </a:srgbClr>
                  </a:outerShdw>
                </a:effectLst>
              </a:rPr>
              <a:t>Emma</a:t>
            </a:r>
            <a:r>
              <a:rPr lang="en-US" dirty="0"/>
              <a:t> – On the Brink of a New World </a:t>
            </a:r>
          </a:p>
          <a:p>
            <a:pPr marL="0" indent="0">
              <a:buNone/>
            </a:pPr>
            <a:r>
              <a:rPr lang="en-US" dirty="0"/>
              <a:t>	The Motives, The Means </a:t>
            </a:r>
          </a:p>
          <a:p>
            <a:pPr marL="0" indent="0">
              <a:buNone/>
            </a:pPr>
            <a:endParaRPr lang="en-US" dirty="0"/>
          </a:p>
          <a:p>
            <a:pPr marL="0" indent="0">
              <a:buNone/>
            </a:pPr>
            <a:r>
              <a:rPr lang="en-US" sz="2400" b="1" i="1" dirty="0">
                <a:effectLst>
                  <a:outerShdw blurRad="38100" dist="38100" dir="2700000" algn="tl">
                    <a:srgbClr val="000000">
                      <a:alpha val="43137"/>
                    </a:srgbClr>
                  </a:outerShdw>
                </a:effectLst>
              </a:rPr>
              <a:t>Brody</a:t>
            </a:r>
            <a:r>
              <a:rPr lang="en-US" dirty="0"/>
              <a:t>- New Horizons: The Portuguese and Spanish Empires </a:t>
            </a:r>
          </a:p>
          <a:p>
            <a:pPr marL="0" indent="0">
              <a:buNone/>
            </a:pPr>
            <a:r>
              <a:rPr lang="en-US" dirty="0"/>
              <a:t>	The Development of a Portuguese Maritime Empire,</a:t>
            </a:r>
          </a:p>
          <a:p>
            <a:pPr marL="0" indent="0">
              <a:buNone/>
            </a:pPr>
            <a:r>
              <a:rPr lang="en-US" dirty="0"/>
              <a:t>	Voyages to the New World </a:t>
            </a:r>
          </a:p>
          <a:p>
            <a:pPr marL="0" indent="0">
              <a:buNone/>
            </a:pPr>
            <a:endParaRPr lang="en-US" dirty="0"/>
          </a:p>
          <a:p>
            <a:pPr marL="0" indent="0">
              <a:buNone/>
            </a:pPr>
            <a:r>
              <a:rPr lang="en-US" sz="2400" b="1" i="1" dirty="0"/>
              <a:t>Matt</a:t>
            </a:r>
            <a:r>
              <a:rPr lang="en-US" dirty="0"/>
              <a:t>- New Horizons: The Spanish Empire in the New World (includes Early Civilizations in Mesoamerica, Spanish Conquest of the Aztec Empire, The Inca and the Spanish </a:t>
            </a:r>
          </a:p>
        </p:txBody>
      </p:sp>
    </p:spTree>
    <p:extLst>
      <p:ext uri="{BB962C8B-B14F-4D97-AF65-F5344CB8AC3E}">
        <p14:creationId xmlns:p14="http://schemas.microsoft.com/office/powerpoint/2010/main" val="2229613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F818-D4BE-4086-88BF-5A9EBEEC57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ADE24F-1890-431F-A33E-059956D5B23C}"/>
              </a:ext>
            </a:extLst>
          </p:cNvPr>
          <p:cNvSpPr>
            <a:spLocks noGrp="1"/>
          </p:cNvSpPr>
          <p:nvPr>
            <p:ph idx="1"/>
          </p:nvPr>
        </p:nvSpPr>
        <p:spPr/>
        <p:txBody>
          <a:bodyPr>
            <a:noAutofit/>
          </a:bodyPr>
          <a:lstStyle/>
          <a:p>
            <a:r>
              <a:rPr lang="en-US" sz="2800" dirty="0"/>
              <a:t>Previously, sailors had used a quadrant and their knowledge of the position of the Pole Star to ascertain their latitude. </a:t>
            </a:r>
          </a:p>
          <a:p>
            <a:r>
              <a:rPr lang="en-US" sz="2800" dirty="0"/>
              <a:t>Below the equator, however, this technique was useless. </a:t>
            </a:r>
          </a:p>
          <a:p>
            <a:r>
              <a:rPr lang="en-US" sz="2800" dirty="0"/>
              <a:t>Only with the assistance of new navigational aids such as the compass and the astrolabe were they able to explore the high seas with confidence. </a:t>
            </a:r>
          </a:p>
        </p:txBody>
      </p:sp>
    </p:spTree>
    <p:extLst>
      <p:ext uri="{BB962C8B-B14F-4D97-AF65-F5344CB8AC3E}">
        <p14:creationId xmlns:p14="http://schemas.microsoft.com/office/powerpoint/2010/main" val="2262850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A6BC-FD30-439A-92B0-461EDB365F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B22D43-7CC8-43B4-A7C7-87A6270B0C62}"/>
              </a:ext>
            </a:extLst>
          </p:cNvPr>
          <p:cNvSpPr>
            <a:spLocks noGrp="1"/>
          </p:cNvSpPr>
          <p:nvPr>
            <p:ph idx="1"/>
          </p:nvPr>
        </p:nvSpPr>
        <p:spPr/>
        <p:txBody>
          <a:bodyPr>
            <a:normAutofit/>
          </a:bodyPr>
          <a:lstStyle/>
          <a:p>
            <a:r>
              <a:rPr lang="en-US" sz="2800" dirty="0"/>
              <a:t>Wind patterns </a:t>
            </a:r>
          </a:p>
          <a:p>
            <a:pPr lvl="1"/>
            <a:r>
              <a:rPr lang="en-US" sz="2800" dirty="0"/>
              <a:t>The first European fleets sailing southward along the coast of West Africa had found their efforts to return hindered by the strong winds that blew steadily from the north along the coast. </a:t>
            </a:r>
          </a:p>
        </p:txBody>
      </p:sp>
    </p:spTree>
    <p:extLst>
      <p:ext uri="{BB962C8B-B14F-4D97-AF65-F5344CB8AC3E}">
        <p14:creationId xmlns:p14="http://schemas.microsoft.com/office/powerpoint/2010/main" val="2620024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B1F6-F5F6-4436-BB48-2C58B0B50D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22CE3D-42A0-4E5B-B77B-25EC9B162264}"/>
              </a:ext>
            </a:extLst>
          </p:cNvPr>
          <p:cNvSpPr>
            <a:spLocks noGrp="1"/>
          </p:cNvSpPr>
          <p:nvPr>
            <p:ph idx="1"/>
          </p:nvPr>
        </p:nvSpPr>
        <p:spPr/>
        <p:txBody>
          <a:bodyPr>
            <a:normAutofit/>
          </a:bodyPr>
          <a:lstStyle/>
          <a:p>
            <a:r>
              <a:rPr lang="en-US" sz="2800" dirty="0"/>
              <a:t>By the late fifteenth century, however, sailors had learned to tack out into the ocean, where they were able to catch westerly winds in the vicinity of the Azores that brought them back to the coast of western Europe. </a:t>
            </a:r>
          </a:p>
        </p:txBody>
      </p:sp>
    </p:spTree>
    <p:extLst>
      <p:ext uri="{BB962C8B-B14F-4D97-AF65-F5344CB8AC3E}">
        <p14:creationId xmlns:p14="http://schemas.microsoft.com/office/powerpoint/2010/main" val="4028816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E69A-D947-4EC5-9F7C-3CBE5AD4DA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10EA80-7396-4A4F-A31E-0326507B2A3D}"/>
              </a:ext>
            </a:extLst>
          </p:cNvPr>
          <p:cNvSpPr>
            <a:spLocks noGrp="1"/>
          </p:cNvSpPr>
          <p:nvPr>
            <p:ph idx="1"/>
          </p:nvPr>
        </p:nvSpPr>
        <p:spPr>
          <a:xfrm>
            <a:off x="1414130" y="2052116"/>
            <a:ext cx="9156009" cy="3997828"/>
          </a:xfrm>
        </p:spPr>
        <p:txBody>
          <a:bodyPr>
            <a:normAutofit/>
          </a:bodyPr>
          <a:lstStyle/>
          <a:p>
            <a:r>
              <a:rPr lang="en-US" sz="3200" dirty="0"/>
              <a:t>Christopher Columbus used this technique in his voyages to the Americas, and others relied on their new knowledge of the winds to round the continent of Africa in search of the Spice Islands. </a:t>
            </a:r>
          </a:p>
        </p:txBody>
      </p:sp>
    </p:spTree>
    <p:extLst>
      <p:ext uri="{BB962C8B-B14F-4D97-AF65-F5344CB8AC3E}">
        <p14:creationId xmlns:p14="http://schemas.microsoft.com/office/powerpoint/2010/main" val="182747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DF11-56CA-47BD-977D-42C6DB30A28C}"/>
              </a:ext>
            </a:extLst>
          </p:cNvPr>
          <p:cNvSpPr>
            <a:spLocks noGrp="1"/>
          </p:cNvSpPr>
          <p:nvPr>
            <p:ph type="title"/>
          </p:nvPr>
        </p:nvSpPr>
        <p:spPr>
          <a:xfrm>
            <a:off x="1265274" y="808056"/>
            <a:ext cx="9304865" cy="1077229"/>
          </a:xfrm>
        </p:spPr>
        <p:txBody>
          <a:bodyPr/>
          <a:lstStyle/>
          <a:p>
            <a:pPr algn="l"/>
            <a:r>
              <a:rPr lang="en-US" sz="6600" dirty="0"/>
              <a:t>Instructions</a:t>
            </a:r>
            <a:r>
              <a:rPr lang="en-US" dirty="0"/>
              <a:t> </a:t>
            </a:r>
          </a:p>
        </p:txBody>
      </p:sp>
      <p:sp>
        <p:nvSpPr>
          <p:cNvPr id="3" name="Content Placeholder 2">
            <a:extLst>
              <a:ext uri="{FF2B5EF4-FFF2-40B4-BE49-F238E27FC236}">
                <a16:creationId xmlns:a16="http://schemas.microsoft.com/office/drawing/2014/main" id="{493AA1A5-A359-4BF2-9061-63F356DD844E}"/>
              </a:ext>
            </a:extLst>
          </p:cNvPr>
          <p:cNvSpPr>
            <a:spLocks noGrp="1"/>
          </p:cNvSpPr>
          <p:nvPr>
            <p:ph idx="1"/>
          </p:nvPr>
        </p:nvSpPr>
        <p:spPr>
          <a:xfrm>
            <a:off x="1073888" y="2052116"/>
            <a:ext cx="9496251" cy="3997828"/>
          </a:xfrm>
        </p:spPr>
        <p:txBody>
          <a:bodyPr>
            <a:normAutofit fontScale="85000" lnSpcReduction="10000"/>
          </a:bodyPr>
          <a:lstStyle/>
          <a:p>
            <a:r>
              <a:rPr lang="en-US" sz="4400" dirty="0"/>
              <a:t>Identify all key terms</a:t>
            </a:r>
          </a:p>
          <a:p>
            <a:r>
              <a:rPr lang="en-US" sz="4400" dirty="0"/>
              <a:t>Important Figures with dates </a:t>
            </a:r>
          </a:p>
          <a:p>
            <a:r>
              <a:rPr lang="en-US" sz="4400" dirty="0"/>
              <a:t>Major events </a:t>
            </a:r>
          </a:p>
          <a:p>
            <a:endParaRPr lang="en-US" sz="4400" dirty="0"/>
          </a:p>
          <a:p>
            <a:r>
              <a:rPr lang="en-US" sz="4400" b="1" i="1" dirty="0">
                <a:effectLst>
                  <a:outerShdw blurRad="38100" dist="38100" dir="2700000" algn="tl">
                    <a:srgbClr val="000000">
                      <a:alpha val="43137"/>
                    </a:srgbClr>
                  </a:outerShdw>
                </a:effectLst>
              </a:rPr>
              <a:t>Presentations will start on Monday. </a:t>
            </a:r>
          </a:p>
        </p:txBody>
      </p:sp>
    </p:spTree>
    <p:extLst>
      <p:ext uri="{BB962C8B-B14F-4D97-AF65-F5344CB8AC3E}">
        <p14:creationId xmlns:p14="http://schemas.microsoft.com/office/powerpoint/2010/main" val="312454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5438-D35F-4319-992A-5ABC8EB4E801}"/>
              </a:ext>
            </a:extLst>
          </p:cNvPr>
          <p:cNvSpPr>
            <a:spLocks noGrp="1"/>
          </p:cNvSpPr>
          <p:nvPr>
            <p:ph type="title"/>
          </p:nvPr>
        </p:nvSpPr>
        <p:spPr/>
        <p:txBody>
          <a:bodyPr/>
          <a:lstStyle/>
          <a:p>
            <a:pPr algn="l"/>
            <a:r>
              <a:rPr lang="en-US" b="1" i="1" dirty="0">
                <a:effectLst>
                  <a:outerShdw blurRad="38100" dist="38100" dir="2700000" algn="tl">
                    <a:srgbClr val="000000">
                      <a:alpha val="43137"/>
                    </a:srgbClr>
                  </a:outerShdw>
                </a:effectLst>
              </a:rPr>
              <a:t>Document Based Questions </a:t>
            </a:r>
          </a:p>
        </p:txBody>
      </p:sp>
      <p:sp>
        <p:nvSpPr>
          <p:cNvPr id="3" name="Content Placeholder 2">
            <a:extLst>
              <a:ext uri="{FF2B5EF4-FFF2-40B4-BE49-F238E27FC236}">
                <a16:creationId xmlns:a16="http://schemas.microsoft.com/office/drawing/2014/main" id="{5594D05A-FB70-4911-923D-207778E5D2EE}"/>
              </a:ext>
            </a:extLst>
          </p:cNvPr>
          <p:cNvSpPr>
            <a:spLocks noGrp="1"/>
          </p:cNvSpPr>
          <p:nvPr>
            <p:ph idx="1"/>
          </p:nvPr>
        </p:nvSpPr>
        <p:spPr>
          <a:xfrm>
            <a:off x="978195" y="1360967"/>
            <a:ext cx="10398642" cy="5497033"/>
          </a:xfrm>
        </p:spPr>
        <p:txBody>
          <a:bodyPr>
            <a:normAutofit/>
          </a:bodyPr>
          <a:lstStyle/>
          <a:p>
            <a:r>
              <a:rPr lang="en-US" sz="2400" dirty="0"/>
              <a:t>Has a relevant thesis and supports that thesis with evidence from the documents.</a:t>
            </a:r>
          </a:p>
          <a:p>
            <a:r>
              <a:rPr lang="en-US" sz="2400" dirty="0"/>
              <a:t>Uses a majority of the documents.</a:t>
            </a:r>
          </a:p>
          <a:p>
            <a:r>
              <a:rPr lang="en-US" sz="2400" dirty="0"/>
              <a:t>Analyzes the documents by grouping them in as many appropriate ways as possible. </a:t>
            </a:r>
          </a:p>
          <a:p>
            <a:r>
              <a:rPr lang="en-US" sz="2400" dirty="0"/>
              <a:t>Does not simply summarize the documents individually. </a:t>
            </a:r>
          </a:p>
          <a:p>
            <a:r>
              <a:rPr lang="en-US" sz="2400" dirty="0"/>
              <a:t>Takes into account both the sources of the documents and the authors’ points of view. </a:t>
            </a:r>
          </a:p>
        </p:txBody>
      </p:sp>
    </p:spTree>
    <p:extLst>
      <p:ext uri="{BB962C8B-B14F-4D97-AF65-F5344CB8AC3E}">
        <p14:creationId xmlns:p14="http://schemas.microsoft.com/office/powerpoint/2010/main" val="159336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0A9C-3A16-4148-AC14-E5F636631A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875877-50DF-4137-BB61-F99BCE231ADE}"/>
              </a:ext>
            </a:extLst>
          </p:cNvPr>
          <p:cNvSpPr>
            <a:spLocks noGrp="1"/>
          </p:cNvSpPr>
          <p:nvPr>
            <p:ph idx="1"/>
          </p:nvPr>
        </p:nvSpPr>
        <p:spPr>
          <a:xfrm>
            <a:off x="1063256" y="106325"/>
            <a:ext cx="10185991" cy="6570921"/>
          </a:xfrm>
        </p:spPr>
        <p:txBody>
          <a:bodyPr/>
          <a:lstStyle/>
          <a:p>
            <a:r>
              <a:rPr lang="en-US" dirty="0"/>
              <a:t>Key Terms</a:t>
            </a:r>
          </a:p>
          <a:p>
            <a:r>
              <a:rPr lang="en-US" dirty="0"/>
              <a:t> agrarian economy</a:t>
            </a:r>
          </a:p>
          <a:p>
            <a:r>
              <a:rPr lang="en-US" dirty="0"/>
              <a:t> industrial capitalistic system</a:t>
            </a:r>
          </a:p>
          <a:p>
            <a:r>
              <a:rPr lang="en-US" i="1" dirty="0" err="1"/>
              <a:t>Portolani</a:t>
            </a:r>
            <a:r>
              <a:rPr lang="en-US" dirty="0"/>
              <a:t> – detailed charts made by medieval navigators and </a:t>
            </a:r>
            <a:r>
              <a:rPr lang="en-US" dirty="0" err="1"/>
              <a:t>mathmematicians</a:t>
            </a:r>
            <a:r>
              <a:rPr lang="en-US" dirty="0"/>
              <a:t> in the thirteenth and fourteenth centuries (p.370) </a:t>
            </a:r>
          </a:p>
          <a:p>
            <a:r>
              <a:rPr lang="en-US" dirty="0" err="1"/>
              <a:t>Cartogarphy</a:t>
            </a:r>
            <a:r>
              <a:rPr lang="en-US" dirty="0"/>
              <a:t> (p.370). </a:t>
            </a:r>
          </a:p>
          <a:p>
            <a:endParaRPr lang="en-US" dirty="0"/>
          </a:p>
        </p:txBody>
      </p:sp>
    </p:spTree>
    <p:extLst>
      <p:ext uri="{BB962C8B-B14F-4D97-AF65-F5344CB8AC3E}">
        <p14:creationId xmlns:p14="http://schemas.microsoft.com/office/powerpoint/2010/main" val="278050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7A18-FF4B-4F3A-A465-4DA19B8184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56182E7-9E8F-4F6E-B2A7-BDB02C0AFE29}"/>
              </a:ext>
            </a:extLst>
          </p:cNvPr>
          <p:cNvSpPr>
            <a:spLocks noGrp="1"/>
          </p:cNvSpPr>
          <p:nvPr>
            <p:ph idx="1"/>
          </p:nvPr>
        </p:nvSpPr>
        <p:spPr>
          <a:xfrm>
            <a:off x="1180214" y="2052116"/>
            <a:ext cx="9389925" cy="3997828"/>
          </a:xfrm>
        </p:spPr>
        <p:txBody>
          <a:bodyPr>
            <a:normAutofit/>
          </a:bodyPr>
          <a:lstStyle/>
          <a:p>
            <a:r>
              <a:rPr lang="en-US" sz="2800" b="1" i="1" dirty="0">
                <a:effectLst>
                  <a:outerShdw blurRad="38100" dist="38100" dir="2700000" algn="tl">
                    <a:srgbClr val="000000">
                      <a:alpha val="43137"/>
                    </a:srgbClr>
                  </a:outerShdw>
                </a:effectLst>
              </a:rPr>
              <a:t>While many Europeans were occupied with the problems of dynastic expansion and religious reform, others were taking voyages that propelled Europeans far beyond the medieval walls in which they had been closed for almost a thousand years. </a:t>
            </a:r>
          </a:p>
        </p:txBody>
      </p:sp>
    </p:spTree>
    <p:extLst>
      <p:ext uri="{BB962C8B-B14F-4D97-AF65-F5344CB8AC3E}">
        <p14:creationId xmlns:p14="http://schemas.microsoft.com/office/powerpoint/2010/main" val="209143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7239-681C-41B7-A704-23C081482FBC}"/>
              </a:ext>
            </a:extLst>
          </p:cNvPr>
          <p:cNvSpPr>
            <a:spLocks noGrp="1"/>
          </p:cNvSpPr>
          <p:nvPr>
            <p:ph type="title"/>
          </p:nvPr>
        </p:nvSpPr>
        <p:spPr/>
        <p:txBody>
          <a:bodyPr/>
          <a:lstStyle/>
          <a:p>
            <a:pPr algn="l"/>
            <a:r>
              <a:rPr lang="en-US" dirty="0"/>
              <a:t>Section 1: On the Brink of a New World </a:t>
            </a:r>
          </a:p>
        </p:txBody>
      </p:sp>
      <p:sp>
        <p:nvSpPr>
          <p:cNvPr id="3" name="Content Placeholder 2">
            <a:extLst>
              <a:ext uri="{FF2B5EF4-FFF2-40B4-BE49-F238E27FC236}">
                <a16:creationId xmlns:a16="http://schemas.microsoft.com/office/drawing/2014/main" id="{0361B548-9030-4842-BAEF-3B67F8E3AA57}"/>
              </a:ext>
            </a:extLst>
          </p:cNvPr>
          <p:cNvSpPr>
            <a:spLocks noGrp="1"/>
          </p:cNvSpPr>
          <p:nvPr>
            <p:ph idx="1"/>
          </p:nvPr>
        </p:nvSpPr>
        <p:spPr>
          <a:xfrm>
            <a:off x="1382233" y="2052116"/>
            <a:ext cx="9187906" cy="3997828"/>
          </a:xfrm>
        </p:spPr>
        <p:txBody>
          <a:bodyPr>
            <a:normAutofit/>
          </a:bodyPr>
          <a:lstStyle/>
          <a:p>
            <a:r>
              <a:rPr lang="en-US" sz="3200" dirty="0"/>
              <a:t>Sixteenth Century </a:t>
            </a:r>
          </a:p>
          <a:p>
            <a:r>
              <a:rPr lang="en-US" sz="3200" dirty="0"/>
              <a:t>Portugal, Spain, Dutch Republic, England, and France </a:t>
            </a:r>
          </a:p>
          <a:p>
            <a:r>
              <a:rPr lang="en-US" sz="3200" dirty="0"/>
              <a:t>All were raised to prominence on the Atlantic seaboard. </a:t>
            </a:r>
          </a:p>
        </p:txBody>
      </p:sp>
    </p:spTree>
    <p:extLst>
      <p:ext uri="{BB962C8B-B14F-4D97-AF65-F5344CB8AC3E}">
        <p14:creationId xmlns:p14="http://schemas.microsoft.com/office/powerpoint/2010/main" val="2608363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6307</TotalTime>
  <Words>1465</Words>
  <Application>Microsoft Office PowerPoint</Application>
  <PresentationFormat>Widescreen</PresentationFormat>
  <Paragraphs>107</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MS Shell Dlg 2</vt:lpstr>
      <vt:lpstr>Wingdings</vt:lpstr>
      <vt:lpstr>Wingdings 3</vt:lpstr>
      <vt:lpstr>Madison</vt:lpstr>
      <vt:lpstr>Unit 3  Chapter 14 – Europe and the World: New Encounters, 1500 - 1800  Section 1: On the Brink of a New World </vt:lpstr>
      <vt:lpstr>Chapter Outline </vt:lpstr>
      <vt:lpstr>Focus Questions </vt:lpstr>
      <vt:lpstr>Power Point Presentations</vt:lpstr>
      <vt:lpstr>Instructions </vt:lpstr>
      <vt:lpstr>Document Based Questions </vt:lpstr>
      <vt:lpstr>PowerPoint Presentation</vt:lpstr>
      <vt:lpstr>PowerPoint Presentation</vt:lpstr>
      <vt:lpstr>Section 1: On the Brink of a New World </vt:lpstr>
      <vt:lpstr>PowerPoint Presentation</vt:lpstr>
      <vt:lpstr>Sub Category: The Motives </vt:lpstr>
      <vt:lpstr>PowerPoint Presentation</vt:lpstr>
      <vt:lpstr>PowerPoint Presentation</vt:lpstr>
      <vt:lpstr>PowerPoint Presentation</vt:lpstr>
      <vt:lpstr>PowerPoint Presentation</vt:lpstr>
      <vt:lpstr>PowerPoint Presentation</vt:lpstr>
      <vt:lpstr>Niccolo Polo (Marco Polo’s Father)  </vt:lpstr>
      <vt:lpstr>Maffeo Polo (Marco Polo’s Uncle) </vt:lpstr>
      <vt:lpstr>PowerPoint Presentation</vt:lpstr>
      <vt:lpstr>Marco Polo </vt:lpstr>
      <vt:lpstr>Khubilai Khan </vt:lpstr>
      <vt:lpstr>PowerPoint Presentation</vt:lpstr>
      <vt:lpstr>PowerPoint Presentation</vt:lpstr>
      <vt:lpstr>Major Reason for Overseas Voyages </vt:lpstr>
      <vt:lpstr>PowerPoint Presentation</vt:lpstr>
      <vt:lpstr>PowerPoint Presentation</vt:lpstr>
      <vt:lpstr>PowerPoint Presentation</vt:lpstr>
      <vt:lpstr>Hernan Cortes – the conqueror of Mexico  </vt:lpstr>
      <vt:lpstr>Sub Category: The Means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Chapter 14 – Europe and the World: New Encounters, 1500 - 1800 </dc:title>
  <dc:creator>Tyler Moudry</dc:creator>
  <cp:lastModifiedBy>Tyler Moudry</cp:lastModifiedBy>
  <cp:revision>20</cp:revision>
  <dcterms:created xsi:type="dcterms:W3CDTF">2018-09-29T23:29:16Z</dcterms:created>
  <dcterms:modified xsi:type="dcterms:W3CDTF">2018-10-21T15:26:18Z</dcterms:modified>
</cp:coreProperties>
</file>