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76" r:id="rId4"/>
    <p:sldId id="258" r:id="rId5"/>
    <p:sldId id="259" r:id="rId6"/>
    <p:sldId id="260" r:id="rId7"/>
    <p:sldId id="261" r:id="rId8"/>
    <p:sldId id="262" r:id="rId9"/>
    <p:sldId id="263" r:id="rId10"/>
    <p:sldId id="264" r:id="rId11"/>
    <p:sldId id="277" r:id="rId12"/>
    <p:sldId id="265" r:id="rId13"/>
    <p:sldId id="266" r:id="rId14"/>
    <p:sldId id="267" r:id="rId15"/>
    <p:sldId id="268" r:id="rId16"/>
    <p:sldId id="269" r:id="rId17"/>
    <p:sldId id="270" r:id="rId18"/>
    <p:sldId id="271" r:id="rId19"/>
    <p:sldId id="272" r:id="rId20"/>
    <p:sldId id="273" r:id="rId21"/>
    <p:sldId id="274" r:id="rId22"/>
    <p:sldId id="275"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0" d="100"/>
          <a:sy n="90" d="100"/>
        </p:scale>
        <p:origin x="57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9/28/2018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9/28/2018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9/28/2018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9/28/2018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9/28/2018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9/28/2018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9/28/2018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9/28/2018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9/28/2018</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9/28/2018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9/28/2018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9/28/2018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9/28/2018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9/28/2018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9/28/2018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9/28/2018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9/28/2018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9/28/2018</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3D86A-CA91-44FD-9C9F-F57BC398B40B}"/>
              </a:ext>
            </a:extLst>
          </p:cNvPr>
          <p:cNvSpPr>
            <a:spLocks noGrp="1"/>
          </p:cNvSpPr>
          <p:nvPr>
            <p:ph type="ctrTitle"/>
          </p:nvPr>
        </p:nvSpPr>
        <p:spPr/>
        <p:txBody>
          <a:bodyPr/>
          <a:lstStyle/>
          <a:p>
            <a:r>
              <a:rPr lang="en-US" dirty="0"/>
              <a:t>Chapter 13 Section 8 Part 2: The England of Elizabeth </a:t>
            </a:r>
          </a:p>
        </p:txBody>
      </p:sp>
      <p:sp>
        <p:nvSpPr>
          <p:cNvPr id="3" name="Subtitle 2">
            <a:extLst>
              <a:ext uri="{FF2B5EF4-FFF2-40B4-BE49-F238E27FC236}">
                <a16:creationId xmlns:a16="http://schemas.microsoft.com/office/drawing/2014/main" id="{79E58A1A-ED9A-4CBA-AD6E-F69EDAF112F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722797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01081-B727-4C76-B841-B460ECC17CAD}"/>
              </a:ext>
            </a:extLst>
          </p:cNvPr>
          <p:cNvSpPr>
            <a:spLocks noGrp="1"/>
          </p:cNvSpPr>
          <p:nvPr>
            <p:ph type="title"/>
          </p:nvPr>
        </p:nvSpPr>
        <p:spPr/>
        <p:txBody>
          <a:bodyPr/>
          <a:lstStyle/>
          <a:p>
            <a:r>
              <a:rPr lang="en-US" dirty="0"/>
              <a:t>Mary, Queen of Scots </a:t>
            </a:r>
          </a:p>
        </p:txBody>
      </p:sp>
      <p:sp>
        <p:nvSpPr>
          <p:cNvPr id="3" name="Content Placeholder 2">
            <a:extLst>
              <a:ext uri="{FF2B5EF4-FFF2-40B4-BE49-F238E27FC236}">
                <a16:creationId xmlns:a16="http://schemas.microsoft.com/office/drawing/2014/main" id="{44A08C48-2C19-41F9-8526-574942E19F45}"/>
              </a:ext>
            </a:extLst>
          </p:cNvPr>
          <p:cNvSpPr>
            <a:spLocks noGrp="1"/>
          </p:cNvSpPr>
          <p:nvPr>
            <p:ph idx="1"/>
          </p:nvPr>
        </p:nvSpPr>
        <p:spPr/>
        <p:txBody>
          <a:bodyPr>
            <a:normAutofit lnSpcReduction="10000"/>
          </a:bodyPr>
          <a:lstStyle/>
          <a:p>
            <a:r>
              <a:rPr lang="en-US" dirty="0"/>
              <a:t>One of Elizabeth’s greatest challenges came from her Catholic cousin, Mary, queen of Scots, who was next in line to the English throne. </a:t>
            </a:r>
          </a:p>
          <a:p>
            <a:endParaRPr lang="en-US" dirty="0"/>
          </a:p>
          <a:p>
            <a:r>
              <a:rPr lang="en-US" dirty="0"/>
              <a:t>Mary was ousted from Scotland by rebellious Calvinist nobles in 1568 and fled for her life to England. </a:t>
            </a:r>
          </a:p>
          <a:p>
            <a:r>
              <a:rPr lang="en-US" dirty="0"/>
              <a:t>There Elizabeth placed her under house arrest and for fourteen years tolerated her involvement in a number of ill-planted Catholic plots designed to kill Elizabeth and replace her on the throne with the Catholic Mary.</a:t>
            </a:r>
          </a:p>
        </p:txBody>
      </p:sp>
    </p:spTree>
    <p:extLst>
      <p:ext uri="{BB962C8B-B14F-4D97-AF65-F5344CB8AC3E}">
        <p14:creationId xmlns:p14="http://schemas.microsoft.com/office/powerpoint/2010/main" val="60777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2D89D-10B0-449A-B350-FAB55E1C3211}"/>
              </a:ext>
            </a:extLst>
          </p:cNvPr>
          <p:cNvSpPr>
            <a:spLocks noGrp="1"/>
          </p:cNvSpPr>
          <p:nvPr>
            <p:ph type="title"/>
          </p:nvPr>
        </p:nvSpPr>
        <p:spPr/>
        <p:txBody>
          <a:bodyPr/>
          <a:lstStyle/>
          <a:p>
            <a:r>
              <a:rPr lang="en-US" dirty="0"/>
              <a:t>Mary, Queen of Scots </a:t>
            </a:r>
          </a:p>
        </p:txBody>
      </p:sp>
      <p:pic>
        <p:nvPicPr>
          <p:cNvPr id="4" name="Content Placeholder 3">
            <a:extLst>
              <a:ext uri="{FF2B5EF4-FFF2-40B4-BE49-F238E27FC236}">
                <a16:creationId xmlns:a16="http://schemas.microsoft.com/office/drawing/2014/main" id="{1B4EDAD9-7362-4A34-B47C-EF4A23C6128C}"/>
              </a:ext>
            </a:extLst>
          </p:cNvPr>
          <p:cNvPicPr>
            <a:picLocks noGrp="1" noChangeAspect="1"/>
          </p:cNvPicPr>
          <p:nvPr>
            <p:ph idx="1"/>
          </p:nvPr>
        </p:nvPicPr>
        <p:blipFill>
          <a:blip r:embed="rId2"/>
          <a:stretch>
            <a:fillRect/>
          </a:stretch>
        </p:blipFill>
        <p:spPr>
          <a:xfrm>
            <a:off x="4440238" y="2516981"/>
            <a:ext cx="2095500" cy="3238500"/>
          </a:xfrm>
          <a:prstGeom prst="rect">
            <a:avLst/>
          </a:prstGeom>
        </p:spPr>
      </p:pic>
    </p:spTree>
    <p:extLst>
      <p:ext uri="{BB962C8B-B14F-4D97-AF65-F5344CB8AC3E}">
        <p14:creationId xmlns:p14="http://schemas.microsoft.com/office/powerpoint/2010/main" val="4063965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96C0F-E62D-4F0F-B073-BC69E80B7D2F}"/>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FF75F2E9-BD0F-4EBC-AC78-4325C7D3B961}"/>
              </a:ext>
            </a:extLst>
          </p:cNvPr>
          <p:cNvSpPr>
            <a:spLocks noGrp="1"/>
          </p:cNvSpPr>
          <p:nvPr>
            <p:ph idx="1"/>
          </p:nvPr>
        </p:nvSpPr>
        <p:spPr/>
        <p:txBody>
          <a:bodyPr/>
          <a:lstStyle/>
          <a:p>
            <a:r>
              <a:rPr lang="en-US" dirty="0"/>
              <a:t>In 1587, after Mary became embroiled in a far more serious plot, Elizabeth had her cousin beheaded to end the threats to he regime. </a:t>
            </a:r>
          </a:p>
          <a:p>
            <a:endParaRPr lang="en-US" dirty="0"/>
          </a:p>
          <a:p>
            <a:r>
              <a:rPr lang="en-US" dirty="0"/>
              <a:t>Potentially more dangerous to Anglicanism (Western Christian tradition that evolved out of the practices, liturgy and identity of the Church of England) in the long run were the </a:t>
            </a:r>
            <a:r>
              <a:rPr lang="en-US" b="1" i="1" dirty="0"/>
              <a:t>Puritans</a:t>
            </a:r>
            <a:r>
              <a:rPr lang="en-US" dirty="0"/>
              <a:t>. </a:t>
            </a:r>
          </a:p>
        </p:txBody>
      </p:sp>
    </p:spTree>
    <p:extLst>
      <p:ext uri="{BB962C8B-B14F-4D97-AF65-F5344CB8AC3E}">
        <p14:creationId xmlns:p14="http://schemas.microsoft.com/office/powerpoint/2010/main" val="1479220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5FC5C-5FCF-4635-BAF9-E663D80F86CE}"/>
              </a:ext>
            </a:extLst>
          </p:cNvPr>
          <p:cNvSpPr>
            <a:spLocks noGrp="1"/>
          </p:cNvSpPr>
          <p:nvPr>
            <p:ph type="title"/>
          </p:nvPr>
        </p:nvSpPr>
        <p:spPr/>
        <p:txBody>
          <a:bodyPr/>
          <a:lstStyle/>
          <a:p>
            <a:r>
              <a:rPr lang="en-US" dirty="0"/>
              <a:t>The Puritans </a:t>
            </a:r>
          </a:p>
        </p:txBody>
      </p:sp>
      <p:sp>
        <p:nvSpPr>
          <p:cNvPr id="3" name="Content Placeholder 2">
            <a:extLst>
              <a:ext uri="{FF2B5EF4-FFF2-40B4-BE49-F238E27FC236}">
                <a16:creationId xmlns:a16="http://schemas.microsoft.com/office/drawing/2014/main" id="{C4A0DFF1-4619-473C-99F0-D1A53CD1F02C}"/>
              </a:ext>
            </a:extLst>
          </p:cNvPr>
          <p:cNvSpPr>
            <a:spLocks noGrp="1"/>
          </p:cNvSpPr>
          <p:nvPr>
            <p:ph idx="1"/>
          </p:nvPr>
        </p:nvSpPr>
        <p:spPr/>
        <p:txBody>
          <a:bodyPr/>
          <a:lstStyle/>
          <a:p>
            <a:r>
              <a:rPr lang="en-US" dirty="0"/>
              <a:t>The word Puritan first appeared in 1564 when it was used to refer to Protestants within the Anglican church who, inspired by Calvinist theology, wanted to remove any trace of Catholicism from the Church of England. </a:t>
            </a:r>
          </a:p>
          <a:p>
            <a:endParaRPr lang="en-US" dirty="0"/>
          </a:p>
          <a:p>
            <a:r>
              <a:rPr lang="en-US" dirty="0"/>
              <a:t>Elizabeth managed to keep the Puritans in check during her reign. </a:t>
            </a:r>
          </a:p>
        </p:txBody>
      </p:sp>
    </p:spTree>
    <p:extLst>
      <p:ext uri="{BB962C8B-B14F-4D97-AF65-F5344CB8AC3E}">
        <p14:creationId xmlns:p14="http://schemas.microsoft.com/office/powerpoint/2010/main" val="3303136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61355-3B8B-42C3-91A6-1940F47C295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56AB7B0-E6E1-46B4-952E-5C4320922943}"/>
              </a:ext>
            </a:extLst>
          </p:cNvPr>
          <p:cNvSpPr>
            <a:spLocks noGrp="1"/>
          </p:cNvSpPr>
          <p:nvPr>
            <p:ph idx="1"/>
          </p:nvPr>
        </p:nvSpPr>
        <p:spPr/>
        <p:txBody>
          <a:bodyPr/>
          <a:lstStyle/>
          <a:p>
            <a:r>
              <a:rPr lang="en-US" dirty="0"/>
              <a:t>Elizabeth proved as adept in government and foreign policy as in religious affairs. </a:t>
            </a:r>
          </a:p>
          <a:p>
            <a:endParaRPr lang="en-US" dirty="0"/>
          </a:p>
          <a:p>
            <a:pPr lvl="1"/>
            <a:r>
              <a:rPr lang="en-US" dirty="0"/>
              <a:t>Well served administratively by the principal secretary of state. </a:t>
            </a:r>
          </a:p>
          <a:p>
            <a:pPr lvl="1"/>
            <a:r>
              <a:rPr lang="en-US" dirty="0"/>
              <a:t>Talents of Sir William Cecil and Sir Francis </a:t>
            </a:r>
            <a:r>
              <a:rPr lang="en-US" dirty="0" err="1"/>
              <a:t>Walsingham</a:t>
            </a:r>
            <a:r>
              <a:rPr lang="en-US" dirty="0"/>
              <a:t>, who together held the office for thirty-two years, ensured much of Elizabet’s success in foreign and domestic affairs. </a:t>
            </a:r>
          </a:p>
        </p:txBody>
      </p:sp>
    </p:spTree>
    <p:extLst>
      <p:ext uri="{BB962C8B-B14F-4D97-AF65-F5344CB8AC3E}">
        <p14:creationId xmlns:p14="http://schemas.microsoft.com/office/powerpoint/2010/main" val="1405342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F5109-C49B-4D5F-A7DE-7BED0E3899B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9455385-B1CD-452D-90B2-20B9AEA67A2A}"/>
              </a:ext>
            </a:extLst>
          </p:cNvPr>
          <p:cNvSpPr>
            <a:spLocks noGrp="1"/>
          </p:cNvSpPr>
          <p:nvPr>
            <p:ph idx="1"/>
          </p:nvPr>
        </p:nvSpPr>
        <p:spPr/>
        <p:txBody>
          <a:bodyPr/>
          <a:lstStyle/>
          <a:p>
            <a:r>
              <a:rPr lang="en-US" dirty="0"/>
              <a:t>Elizabeth also handled Parliament with much skill; it met only thirteen times during her entire reign. </a:t>
            </a:r>
          </a:p>
          <a:p>
            <a:endParaRPr lang="en-US" dirty="0"/>
          </a:p>
          <a:p>
            <a:r>
              <a:rPr lang="en-US" dirty="0"/>
              <a:t>Caution, moderation, and expediency also dictated Elizabeth’s foreign policy. </a:t>
            </a:r>
          </a:p>
          <a:p>
            <a:r>
              <a:rPr lang="en-US" dirty="0"/>
              <a:t>She realized war could be disastrous for her island kingdom and her own rule. </a:t>
            </a:r>
          </a:p>
        </p:txBody>
      </p:sp>
    </p:spTree>
    <p:extLst>
      <p:ext uri="{BB962C8B-B14F-4D97-AF65-F5344CB8AC3E}">
        <p14:creationId xmlns:p14="http://schemas.microsoft.com/office/powerpoint/2010/main" val="1969739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9DEF1-C353-463E-982E-D0B6E84DAECF}"/>
              </a:ext>
            </a:extLst>
          </p:cNvPr>
          <p:cNvSpPr>
            <a:spLocks noGrp="1"/>
          </p:cNvSpPr>
          <p:nvPr>
            <p:ph type="title"/>
          </p:nvPr>
        </p:nvSpPr>
        <p:spPr/>
        <p:txBody>
          <a:bodyPr/>
          <a:lstStyle/>
          <a:p>
            <a:r>
              <a:rPr lang="en-US" dirty="0"/>
              <a:t>Francis Drake – English piracy </a:t>
            </a:r>
          </a:p>
        </p:txBody>
      </p:sp>
      <p:sp>
        <p:nvSpPr>
          <p:cNvPr id="3" name="Content Placeholder 2">
            <a:extLst>
              <a:ext uri="{FF2B5EF4-FFF2-40B4-BE49-F238E27FC236}">
                <a16:creationId xmlns:a16="http://schemas.microsoft.com/office/drawing/2014/main" id="{BA0D8324-B164-4AEF-A37B-6FE92FE0F709}"/>
              </a:ext>
            </a:extLst>
          </p:cNvPr>
          <p:cNvSpPr>
            <a:spLocks noGrp="1"/>
          </p:cNvSpPr>
          <p:nvPr>
            <p:ph idx="1"/>
          </p:nvPr>
        </p:nvSpPr>
        <p:spPr/>
        <p:txBody>
          <a:bodyPr/>
          <a:lstStyle/>
          <a:p>
            <a:r>
              <a:rPr lang="en-US" dirty="0"/>
              <a:t>Unofficially, however, she encouraged English seamen to raid Spanish ships and colonies. </a:t>
            </a:r>
          </a:p>
          <a:p>
            <a:endParaRPr lang="en-US" dirty="0"/>
          </a:p>
          <a:p>
            <a:r>
              <a:rPr lang="en-US" dirty="0"/>
              <a:t>Francis Drake was especially adept at plundering Spanish fleets loaded with gold and silver from Spain’s New World empire. </a:t>
            </a:r>
          </a:p>
        </p:txBody>
      </p:sp>
      <p:pic>
        <p:nvPicPr>
          <p:cNvPr id="4" name="Picture 3">
            <a:extLst>
              <a:ext uri="{FF2B5EF4-FFF2-40B4-BE49-F238E27FC236}">
                <a16:creationId xmlns:a16="http://schemas.microsoft.com/office/drawing/2014/main" id="{E61B86B5-AB68-4352-8E7D-77A2E0A123B1}"/>
              </a:ext>
            </a:extLst>
          </p:cNvPr>
          <p:cNvPicPr>
            <a:picLocks noChangeAspect="1"/>
          </p:cNvPicPr>
          <p:nvPr/>
        </p:nvPicPr>
        <p:blipFill>
          <a:blip r:embed="rId2"/>
          <a:stretch>
            <a:fillRect/>
          </a:stretch>
        </p:blipFill>
        <p:spPr>
          <a:xfrm>
            <a:off x="9448800" y="0"/>
            <a:ext cx="2743200" cy="2774415"/>
          </a:xfrm>
          <a:prstGeom prst="rect">
            <a:avLst/>
          </a:prstGeom>
          <a:ln>
            <a:noFill/>
          </a:ln>
          <a:effectLst>
            <a:softEdge rad="112500"/>
          </a:effectLst>
        </p:spPr>
      </p:pic>
    </p:spTree>
    <p:extLst>
      <p:ext uri="{BB962C8B-B14F-4D97-AF65-F5344CB8AC3E}">
        <p14:creationId xmlns:p14="http://schemas.microsoft.com/office/powerpoint/2010/main" val="2523578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C90F0-0557-4525-9205-9A1E874D4A8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2CB5F6D-C59D-42C2-A437-58F12D30AB5E}"/>
              </a:ext>
            </a:extLst>
          </p:cNvPr>
          <p:cNvSpPr>
            <a:spLocks noGrp="1"/>
          </p:cNvSpPr>
          <p:nvPr>
            <p:ph idx="1"/>
          </p:nvPr>
        </p:nvSpPr>
        <p:spPr/>
        <p:txBody>
          <a:bodyPr/>
          <a:lstStyle/>
          <a:p>
            <a:r>
              <a:rPr lang="en-US" dirty="0"/>
              <a:t>While encouraging English piracy and providing clandestine aid to French Huguenots and Dutch Calvinists to weaken France and Spain, Elizabeth pretended complete aloofness and avoided alliances that would force her into war with any major power. </a:t>
            </a:r>
          </a:p>
        </p:txBody>
      </p:sp>
    </p:spTree>
    <p:extLst>
      <p:ext uri="{BB962C8B-B14F-4D97-AF65-F5344CB8AC3E}">
        <p14:creationId xmlns:p14="http://schemas.microsoft.com/office/powerpoint/2010/main" val="13175880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9A314-74D5-4140-8D4B-245DC07C983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BCF65B8-0B4C-49C0-9E36-FCC6BF152FC4}"/>
              </a:ext>
            </a:extLst>
          </p:cNvPr>
          <p:cNvSpPr>
            <a:spLocks noGrp="1"/>
          </p:cNvSpPr>
          <p:nvPr>
            <p:ph idx="1"/>
          </p:nvPr>
        </p:nvSpPr>
        <p:spPr/>
        <p:txBody>
          <a:bodyPr/>
          <a:lstStyle/>
          <a:p>
            <a:r>
              <a:rPr lang="en-US" dirty="0"/>
              <a:t>Elizabeth was drawn into more active involvement in the Netherlands. This move accelerated the already mounting  friction between Spain and England. </a:t>
            </a:r>
          </a:p>
          <a:p>
            <a:endParaRPr lang="en-US" dirty="0"/>
          </a:p>
          <a:p>
            <a:r>
              <a:rPr lang="en-US" dirty="0"/>
              <a:t>After years of resisting the idea of invading England as too impractical, Philip II of Spain was finally persuaded to do so by advisers who assured him that the people of England would rise against their queen when the Spaniards arrived. </a:t>
            </a:r>
          </a:p>
        </p:txBody>
      </p:sp>
    </p:spTree>
    <p:extLst>
      <p:ext uri="{BB962C8B-B14F-4D97-AF65-F5344CB8AC3E}">
        <p14:creationId xmlns:p14="http://schemas.microsoft.com/office/powerpoint/2010/main" val="18294593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D0D12-82FC-4416-9308-74BB51363C4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08D8964-CB4E-4861-AC8A-E445081BA2B9}"/>
              </a:ext>
            </a:extLst>
          </p:cNvPr>
          <p:cNvSpPr>
            <a:spLocks noGrp="1"/>
          </p:cNvSpPr>
          <p:nvPr>
            <p:ph idx="1"/>
          </p:nvPr>
        </p:nvSpPr>
        <p:spPr/>
        <p:txBody>
          <a:bodyPr/>
          <a:lstStyle/>
          <a:p>
            <a:r>
              <a:rPr lang="en-US" dirty="0"/>
              <a:t>Philip was convinced that the revolt in the Netherlands would never be crushed as long as England provided support for it. </a:t>
            </a:r>
          </a:p>
          <a:p>
            <a:endParaRPr lang="en-US" dirty="0"/>
          </a:p>
          <a:p>
            <a:pPr lvl="1"/>
            <a:r>
              <a:rPr lang="en-US" dirty="0"/>
              <a:t>A successful invasion of England would mean the overthrow of heresy and the return of England to Catholicism, surely an act in accordance with the will of God. </a:t>
            </a:r>
          </a:p>
        </p:txBody>
      </p:sp>
    </p:spTree>
    <p:extLst>
      <p:ext uri="{BB962C8B-B14F-4D97-AF65-F5344CB8AC3E}">
        <p14:creationId xmlns:p14="http://schemas.microsoft.com/office/powerpoint/2010/main" val="3258899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0CBC7-5C99-4023-9809-4FF98BFC6F6D}"/>
              </a:ext>
            </a:extLst>
          </p:cNvPr>
          <p:cNvSpPr>
            <a:spLocks noGrp="1"/>
          </p:cNvSpPr>
          <p:nvPr>
            <p:ph type="title"/>
          </p:nvPr>
        </p:nvSpPr>
        <p:spPr/>
        <p:txBody>
          <a:bodyPr/>
          <a:lstStyle/>
          <a:p>
            <a:r>
              <a:rPr lang="en-US" dirty="0"/>
              <a:t>Queen Elizabeth I</a:t>
            </a:r>
          </a:p>
        </p:txBody>
      </p:sp>
      <p:sp>
        <p:nvSpPr>
          <p:cNvPr id="3" name="Content Placeholder 2">
            <a:extLst>
              <a:ext uri="{FF2B5EF4-FFF2-40B4-BE49-F238E27FC236}">
                <a16:creationId xmlns:a16="http://schemas.microsoft.com/office/drawing/2014/main" id="{0C635A91-425E-41E6-B12A-20C8FCCBDB99}"/>
              </a:ext>
            </a:extLst>
          </p:cNvPr>
          <p:cNvSpPr>
            <a:spLocks noGrp="1"/>
          </p:cNvSpPr>
          <p:nvPr>
            <p:ph idx="1"/>
          </p:nvPr>
        </p:nvSpPr>
        <p:spPr/>
        <p:txBody>
          <a:bodyPr/>
          <a:lstStyle/>
          <a:p>
            <a:r>
              <a:rPr lang="en-US" dirty="0"/>
              <a:t>After the death of Queen Mary in 1558, her half-sister Elizabeth ascended the throne of England. </a:t>
            </a:r>
          </a:p>
          <a:p>
            <a:endParaRPr lang="en-US" dirty="0"/>
          </a:p>
          <a:p>
            <a:r>
              <a:rPr lang="en-US" dirty="0"/>
              <a:t>During Elizabeth’s reign, England rose to prominence as the relatively small island kingdom became the leader of the Protestant nations of Europe, laid the foundations for a world empire, and experienced a cultural renaissance. </a:t>
            </a:r>
          </a:p>
        </p:txBody>
      </p:sp>
    </p:spTree>
    <p:extLst>
      <p:ext uri="{BB962C8B-B14F-4D97-AF65-F5344CB8AC3E}">
        <p14:creationId xmlns:p14="http://schemas.microsoft.com/office/powerpoint/2010/main" val="10765499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20984-C20A-47BD-B4B3-A7AD776FA73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CFD6AB3-C4E7-47C9-B3B4-7FDDAC3B000D}"/>
              </a:ext>
            </a:extLst>
          </p:cNvPr>
          <p:cNvSpPr>
            <a:spLocks noGrp="1"/>
          </p:cNvSpPr>
          <p:nvPr>
            <p:ph idx="1"/>
          </p:nvPr>
        </p:nvSpPr>
        <p:spPr/>
        <p:txBody>
          <a:bodyPr/>
          <a:lstStyle/>
          <a:p>
            <a:r>
              <a:rPr lang="en-US" dirty="0"/>
              <a:t>Philip ordered preparations for a fleet of warships that would rendezvous with the army of the duke o Parma in Flanders (Belgium) and escort his troops across the English Channel for the invasion. </a:t>
            </a:r>
          </a:p>
        </p:txBody>
      </p:sp>
    </p:spTree>
    <p:extLst>
      <p:ext uri="{BB962C8B-B14F-4D97-AF65-F5344CB8AC3E}">
        <p14:creationId xmlns:p14="http://schemas.microsoft.com/office/powerpoint/2010/main" val="27286194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3B758-DB62-4A53-87EE-92DDA735BE23}"/>
              </a:ext>
            </a:extLst>
          </p:cNvPr>
          <p:cNvSpPr>
            <a:spLocks noGrp="1"/>
          </p:cNvSpPr>
          <p:nvPr>
            <p:ph type="title"/>
          </p:nvPr>
        </p:nvSpPr>
        <p:spPr/>
        <p:txBody>
          <a:bodyPr/>
          <a:lstStyle/>
          <a:p>
            <a:r>
              <a:rPr lang="en-US" dirty="0"/>
              <a:t>The armada was a disaster </a:t>
            </a:r>
          </a:p>
        </p:txBody>
      </p:sp>
      <p:sp>
        <p:nvSpPr>
          <p:cNvPr id="3" name="Content Placeholder 2">
            <a:extLst>
              <a:ext uri="{FF2B5EF4-FFF2-40B4-BE49-F238E27FC236}">
                <a16:creationId xmlns:a16="http://schemas.microsoft.com/office/drawing/2014/main" id="{FE0A1BA1-E7C8-44E9-A56E-39AA5A63A4E7}"/>
              </a:ext>
            </a:extLst>
          </p:cNvPr>
          <p:cNvSpPr>
            <a:spLocks noGrp="1"/>
          </p:cNvSpPr>
          <p:nvPr>
            <p:ph idx="1"/>
          </p:nvPr>
        </p:nvSpPr>
        <p:spPr/>
        <p:txBody>
          <a:bodyPr/>
          <a:lstStyle/>
          <a:p>
            <a:r>
              <a:rPr lang="en-US" dirty="0"/>
              <a:t>The Spanish fleet that finally set sail had neither the ships nor the troops that Philip had planned to send. </a:t>
            </a:r>
          </a:p>
          <a:p>
            <a:endParaRPr lang="en-US" dirty="0"/>
          </a:p>
          <a:p>
            <a:pPr lvl="1"/>
            <a:r>
              <a:rPr lang="en-US" dirty="0"/>
              <a:t>The flaw..</a:t>
            </a:r>
          </a:p>
          <a:p>
            <a:pPr lvl="2"/>
            <a:r>
              <a:rPr lang="en-US" dirty="0"/>
              <a:t>“We are sailing against England in the confident hope of a miracle.” </a:t>
            </a:r>
          </a:p>
        </p:txBody>
      </p:sp>
    </p:spTree>
    <p:extLst>
      <p:ext uri="{BB962C8B-B14F-4D97-AF65-F5344CB8AC3E}">
        <p14:creationId xmlns:p14="http://schemas.microsoft.com/office/powerpoint/2010/main" val="22253359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48773-F33D-4891-A601-3FB9AEDE834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ACDF5D4-3C20-41CB-8237-74B304AAD33B}"/>
              </a:ext>
            </a:extLst>
          </p:cNvPr>
          <p:cNvSpPr>
            <a:spLocks noGrp="1"/>
          </p:cNvSpPr>
          <p:nvPr>
            <p:ph idx="1"/>
          </p:nvPr>
        </p:nvSpPr>
        <p:spPr/>
        <p:txBody>
          <a:bodyPr/>
          <a:lstStyle/>
          <a:p>
            <a:r>
              <a:rPr lang="en-US" dirty="0"/>
              <a:t>The </a:t>
            </a:r>
            <a:r>
              <a:rPr lang="en-US" b="1" i="1" dirty="0">
                <a:effectLst>
                  <a:outerShdw blurRad="38100" dist="38100" dir="2700000" algn="tl">
                    <a:srgbClr val="000000">
                      <a:alpha val="43137"/>
                    </a:srgbClr>
                  </a:outerShdw>
                </a:effectLst>
              </a:rPr>
              <a:t>hoped-for</a:t>
            </a:r>
            <a:r>
              <a:rPr lang="en-US" dirty="0"/>
              <a:t> miracle never materialized. The Spanish fleet, battered by a number of encounters with the English, sailed back to Spain. </a:t>
            </a:r>
          </a:p>
          <a:p>
            <a:endParaRPr lang="en-US" dirty="0"/>
          </a:p>
          <a:p>
            <a:r>
              <a:rPr lang="en-US" dirty="0"/>
              <a:t>Although the English and Spanish would continue their war for another sixteen years, the defeat of the Spanish Armada guaranteed for the time being that England would remain a Protestant country. </a:t>
            </a:r>
          </a:p>
        </p:txBody>
      </p:sp>
    </p:spTree>
    <p:extLst>
      <p:ext uri="{BB962C8B-B14F-4D97-AF65-F5344CB8AC3E}">
        <p14:creationId xmlns:p14="http://schemas.microsoft.com/office/powerpoint/2010/main" val="3022230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0A151-2C57-46C9-A72E-C3384379EA69}"/>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960859E2-F526-4288-AA9D-C71013EEF27B}"/>
              </a:ext>
            </a:extLst>
          </p:cNvPr>
          <p:cNvPicPr>
            <a:picLocks noGrp="1" noChangeAspect="1"/>
          </p:cNvPicPr>
          <p:nvPr>
            <p:ph idx="1"/>
          </p:nvPr>
        </p:nvPicPr>
        <p:blipFill>
          <a:blip r:embed="rId2"/>
          <a:stretch>
            <a:fillRect/>
          </a:stretch>
        </p:blipFill>
        <p:spPr>
          <a:xfrm>
            <a:off x="4029928" y="1746490"/>
            <a:ext cx="3268761" cy="4663440"/>
          </a:xfrm>
          <a:prstGeom prst="rect">
            <a:avLst/>
          </a:prstGeom>
        </p:spPr>
      </p:pic>
    </p:spTree>
    <p:extLst>
      <p:ext uri="{BB962C8B-B14F-4D97-AF65-F5344CB8AC3E}">
        <p14:creationId xmlns:p14="http://schemas.microsoft.com/office/powerpoint/2010/main" val="1542000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D0B5C-65FE-40D0-BDB1-5FE810EBB2A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8B2AFE7-9CC4-4172-89DB-E7C0858E9473}"/>
              </a:ext>
            </a:extLst>
          </p:cNvPr>
          <p:cNvSpPr>
            <a:spLocks noGrp="1"/>
          </p:cNvSpPr>
          <p:nvPr>
            <p:ph idx="1"/>
          </p:nvPr>
        </p:nvSpPr>
        <p:spPr/>
        <p:txBody>
          <a:bodyPr/>
          <a:lstStyle/>
          <a:p>
            <a:r>
              <a:rPr lang="en-US" dirty="0"/>
              <a:t>The daughter of King Henry VIII and Ann Boleyn, Elizabeth had had a difficult early life. </a:t>
            </a:r>
          </a:p>
          <a:p>
            <a:endParaRPr lang="en-US" dirty="0"/>
          </a:p>
          <a:p>
            <a:r>
              <a:rPr lang="en-US" dirty="0"/>
              <a:t>During Mary’s reign, she had even been imprisoned for a while and had learned early to hide her true feelings from both private and public sight. </a:t>
            </a:r>
          </a:p>
        </p:txBody>
      </p:sp>
    </p:spTree>
    <p:extLst>
      <p:ext uri="{BB962C8B-B14F-4D97-AF65-F5344CB8AC3E}">
        <p14:creationId xmlns:p14="http://schemas.microsoft.com/office/powerpoint/2010/main" val="384267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B03E0-C984-4391-B8EC-2B47B958B83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8EAE89C-C32D-4EDA-9EC1-61273E27F1C5}"/>
              </a:ext>
            </a:extLst>
          </p:cNvPr>
          <p:cNvSpPr>
            <a:spLocks noGrp="1"/>
          </p:cNvSpPr>
          <p:nvPr>
            <p:ph idx="1"/>
          </p:nvPr>
        </p:nvSpPr>
        <p:spPr/>
        <p:txBody>
          <a:bodyPr/>
          <a:lstStyle/>
          <a:p>
            <a:r>
              <a:rPr lang="en-US" dirty="0"/>
              <a:t>She moved quickly to solve the difficult religious problem she had inherited from Mary, who had become extremely unpopular when she tried to return England to the Catholic fold. </a:t>
            </a:r>
          </a:p>
        </p:txBody>
      </p:sp>
    </p:spTree>
    <p:extLst>
      <p:ext uri="{BB962C8B-B14F-4D97-AF65-F5344CB8AC3E}">
        <p14:creationId xmlns:p14="http://schemas.microsoft.com/office/powerpoint/2010/main" val="3830478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50246-9E1F-40FF-8836-9A4AAC684B90}"/>
              </a:ext>
            </a:extLst>
          </p:cNvPr>
          <p:cNvSpPr>
            <a:spLocks noGrp="1"/>
          </p:cNvSpPr>
          <p:nvPr>
            <p:ph type="title"/>
          </p:nvPr>
        </p:nvSpPr>
        <p:spPr/>
        <p:txBody>
          <a:bodyPr/>
          <a:lstStyle/>
          <a:p>
            <a:r>
              <a:rPr lang="en-US" dirty="0"/>
              <a:t>Religious Policy </a:t>
            </a:r>
          </a:p>
        </p:txBody>
      </p:sp>
      <p:sp>
        <p:nvSpPr>
          <p:cNvPr id="3" name="Content Placeholder 2">
            <a:extLst>
              <a:ext uri="{FF2B5EF4-FFF2-40B4-BE49-F238E27FC236}">
                <a16:creationId xmlns:a16="http://schemas.microsoft.com/office/drawing/2014/main" id="{15D73ED2-D229-4C55-988A-5AC408562D42}"/>
              </a:ext>
            </a:extLst>
          </p:cNvPr>
          <p:cNvSpPr>
            <a:spLocks noGrp="1"/>
          </p:cNvSpPr>
          <p:nvPr>
            <p:ph idx="1"/>
          </p:nvPr>
        </p:nvSpPr>
        <p:spPr/>
        <p:txBody>
          <a:bodyPr/>
          <a:lstStyle/>
          <a:p>
            <a:r>
              <a:rPr lang="en-US" dirty="0"/>
              <a:t>Elizabeth’s religious policy was based on moderation and compromise. </a:t>
            </a:r>
          </a:p>
          <a:p>
            <a:endParaRPr lang="en-US" dirty="0"/>
          </a:p>
          <a:p>
            <a:r>
              <a:rPr lang="en-US" dirty="0"/>
              <a:t>She wanted to prevent England from being torn apart over matters of religion. </a:t>
            </a:r>
          </a:p>
          <a:p>
            <a:endParaRPr lang="en-US" dirty="0"/>
          </a:p>
          <a:p>
            <a:r>
              <a:rPr lang="en-US" dirty="0"/>
              <a:t>Parliament cooperated with the queen in initiating the Elizabethan religious settlement in 1559. </a:t>
            </a:r>
          </a:p>
        </p:txBody>
      </p:sp>
    </p:spTree>
    <p:extLst>
      <p:ext uri="{BB962C8B-B14F-4D97-AF65-F5344CB8AC3E}">
        <p14:creationId xmlns:p14="http://schemas.microsoft.com/office/powerpoint/2010/main" val="577200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CB9E0-10A1-4D2C-8492-BB0B641EEAC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343DCB9-FD22-47F7-A830-C749A4FBC763}"/>
              </a:ext>
            </a:extLst>
          </p:cNvPr>
          <p:cNvSpPr>
            <a:spLocks noGrp="1"/>
          </p:cNvSpPr>
          <p:nvPr>
            <p:ph idx="1"/>
          </p:nvPr>
        </p:nvSpPr>
        <p:spPr/>
        <p:txBody>
          <a:bodyPr/>
          <a:lstStyle/>
          <a:p>
            <a:r>
              <a:rPr lang="en-US" dirty="0"/>
              <a:t>The Catholic legislation of Mary’s reign was repealed, and the new Act of Supremacy designated Elizabeth as “the only supreme governor of this realm, as well in all spiritual or ecclesiastical things or causes, as temporal.” </a:t>
            </a:r>
          </a:p>
        </p:txBody>
      </p:sp>
    </p:spTree>
    <p:extLst>
      <p:ext uri="{BB962C8B-B14F-4D97-AF65-F5344CB8AC3E}">
        <p14:creationId xmlns:p14="http://schemas.microsoft.com/office/powerpoint/2010/main" val="2258996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A6AD5-1918-417C-845C-64A382DE8FFD}"/>
              </a:ext>
            </a:extLst>
          </p:cNvPr>
          <p:cNvSpPr>
            <a:spLocks noGrp="1"/>
          </p:cNvSpPr>
          <p:nvPr>
            <p:ph type="title"/>
          </p:nvPr>
        </p:nvSpPr>
        <p:spPr/>
        <p:txBody>
          <a:bodyPr/>
          <a:lstStyle/>
          <a:p>
            <a:r>
              <a:rPr lang="en-US" dirty="0"/>
              <a:t>Act of Uniformity </a:t>
            </a:r>
          </a:p>
        </p:txBody>
      </p:sp>
      <p:sp>
        <p:nvSpPr>
          <p:cNvPr id="3" name="Content Placeholder 2">
            <a:extLst>
              <a:ext uri="{FF2B5EF4-FFF2-40B4-BE49-F238E27FC236}">
                <a16:creationId xmlns:a16="http://schemas.microsoft.com/office/drawing/2014/main" id="{C48CAED9-4F87-4DBF-BD7A-6F8F7BC67CDB}"/>
              </a:ext>
            </a:extLst>
          </p:cNvPr>
          <p:cNvSpPr>
            <a:spLocks noGrp="1"/>
          </p:cNvSpPr>
          <p:nvPr>
            <p:ph idx="1"/>
          </p:nvPr>
        </p:nvSpPr>
        <p:spPr/>
        <p:txBody>
          <a:bodyPr/>
          <a:lstStyle/>
          <a:p>
            <a:r>
              <a:rPr lang="en-US" dirty="0"/>
              <a:t>This Act of Uniformity restored the church service of the Book of Common Prayer from the reign of Edward VI with some revisions to make it more acceptable to Catholics. </a:t>
            </a:r>
          </a:p>
          <a:p>
            <a:endParaRPr lang="en-US" dirty="0"/>
          </a:p>
          <a:p>
            <a:r>
              <a:rPr lang="en-US" sz="3200" b="1" i="1" dirty="0"/>
              <a:t>Elizabeth’s religious settlement was basically Protestant, but it was a moderate Protestantism that avoided overly subtle distinctions and extremes. </a:t>
            </a:r>
          </a:p>
        </p:txBody>
      </p:sp>
    </p:spTree>
    <p:extLst>
      <p:ext uri="{BB962C8B-B14F-4D97-AF65-F5344CB8AC3E}">
        <p14:creationId xmlns:p14="http://schemas.microsoft.com/office/powerpoint/2010/main" val="2595196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931FE-F5F6-4010-8FFD-36A47E7E320F}"/>
              </a:ext>
            </a:extLst>
          </p:cNvPr>
          <p:cNvSpPr>
            <a:spLocks noGrp="1"/>
          </p:cNvSpPr>
          <p:nvPr>
            <p:ph type="title"/>
          </p:nvPr>
        </p:nvSpPr>
        <p:spPr/>
        <p:txBody>
          <a:bodyPr/>
          <a:lstStyle/>
          <a:p>
            <a:r>
              <a:rPr lang="en-US" dirty="0"/>
              <a:t>The Catholics and the Puritans </a:t>
            </a:r>
          </a:p>
        </p:txBody>
      </p:sp>
      <p:sp>
        <p:nvSpPr>
          <p:cNvPr id="3" name="Content Placeholder 2">
            <a:extLst>
              <a:ext uri="{FF2B5EF4-FFF2-40B4-BE49-F238E27FC236}">
                <a16:creationId xmlns:a16="http://schemas.microsoft.com/office/drawing/2014/main" id="{5C2C1A1E-2B7F-4CB8-8E17-F9F5399ECC9F}"/>
              </a:ext>
            </a:extLst>
          </p:cNvPr>
          <p:cNvSpPr>
            <a:spLocks noGrp="1"/>
          </p:cNvSpPr>
          <p:nvPr>
            <p:ph idx="1"/>
          </p:nvPr>
        </p:nvSpPr>
        <p:spPr/>
        <p:txBody>
          <a:bodyPr/>
          <a:lstStyle/>
          <a:p>
            <a:r>
              <a:rPr lang="en-US" dirty="0"/>
              <a:t>The new religious settlement worked, at least to the extent that is smothered religious differences in England in the second half of the sixteenth century. </a:t>
            </a:r>
          </a:p>
          <a:p>
            <a:endParaRPr lang="en-US" dirty="0"/>
          </a:p>
          <a:p>
            <a:r>
              <a:rPr lang="en-US" dirty="0"/>
              <a:t>Two groups, however, the Catholics and the Puritans, continued to oppose it. </a:t>
            </a:r>
          </a:p>
          <a:p>
            <a:endParaRPr lang="en-US" dirty="0"/>
          </a:p>
        </p:txBody>
      </p:sp>
    </p:spTree>
    <p:extLst>
      <p:ext uri="{BB962C8B-B14F-4D97-AF65-F5344CB8AC3E}">
        <p14:creationId xmlns:p14="http://schemas.microsoft.com/office/powerpoint/2010/main" val="2125560023"/>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Berlin</Template>
  <TotalTime>182</TotalTime>
  <Words>968</Words>
  <Application>Microsoft Office PowerPoint</Application>
  <PresentationFormat>Widescreen</PresentationFormat>
  <Paragraphs>65</Paragraphs>
  <Slides>22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Trebuchet MS</vt:lpstr>
      <vt:lpstr>Berlin</vt:lpstr>
      <vt:lpstr>Chapter 13 Section 8 Part 2: The England of Elizabeth </vt:lpstr>
      <vt:lpstr>Queen Elizabeth I</vt:lpstr>
      <vt:lpstr>PowerPoint Presentation</vt:lpstr>
      <vt:lpstr>PowerPoint Presentation</vt:lpstr>
      <vt:lpstr>PowerPoint Presentation</vt:lpstr>
      <vt:lpstr>Religious Policy </vt:lpstr>
      <vt:lpstr>PowerPoint Presentation</vt:lpstr>
      <vt:lpstr>Act of Uniformity </vt:lpstr>
      <vt:lpstr>The Catholics and the Puritans </vt:lpstr>
      <vt:lpstr>Mary, Queen of Scots </vt:lpstr>
      <vt:lpstr>Mary, Queen of Scots </vt:lpstr>
      <vt:lpstr>PowerPoint Presentation</vt:lpstr>
      <vt:lpstr>The Puritans </vt:lpstr>
      <vt:lpstr>PowerPoint Presentation</vt:lpstr>
      <vt:lpstr>PowerPoint Presentation</vt:lpstr>
      <vt:lpstr>Francis Drake – English piracy </vt:lpstr>
      <vt:lpstr>PowerPoint Presentation</vt:lpstr>
      <vt:lpstr>PowerPoint Presentation</vt:lpstr>
      <vt:lpstr>PowerPoint Presentation</vt:lpstr>
      <vt:lpstr>PowerPoint Presentation</vt:lpstr>
      <vt:lpstr>The armada was a disaster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13 Section 8 Part 2: The England of Elizabeth </dc:title>
  <dc:creator>Tyler Moudry</dc:creator>
  <cp:lastModifiedBy>Tyler Moudry</cp:lastModifiedBy>
  <cp:revision>7</cp:revision>
  <dcterms:created xsi:type="dcterms:W3CDTF">2018-09-28T06:25:10Z</dcterms:created>
  <dcterms:modified xsi:type="dcterms:W3CDTF">2018-09-28T09:27:31Z</dcterms:modified>
</cp:coreProperties>
</file>