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7"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9/26/2018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9/26/2018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E16C-8E27-46DA-9708-9192B1067A6B}"/>
              </a:ext>
            </a:extLst>
          </p:cNvPr>
          <p:cNvSpPr>
            <a:spLocks noGrp="1"/>
          </p:cNvSpPr>
          <p:nvPr>
            <p:ph type="ctrTitle"/>
          </p:nvPr>
        </p:nvSpPr>
        <p:spPr/>
        <p:txBody>
          <a:bodyPr/>
          <a:lstStyle/>
          <a:p>
            <a:r>
              <a:rPr lang="en-US" dirty="0"/>
              <a:t>Chapter 13 Section 7: The Catholic Reformation </a:t>
            </a:r>
          </a:p>
        </p:txBody>
      </p:sp>
      <p:sp>
        <p:nvSpPr>
          <p:cNvPr id="3" name="Subtitle 2">
            <a:extLst>
              <a:ext uri="{FF2B5EF4-FFF2-40B4-BE49-F238E27FC236}">
                <a16:creationId xmlns:a16="http://schemas.microsoft.com/office/drawing/2014/main" id="{B11762EC-7393-45AF-BFA6-CFC82FF118A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0043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9B95-F0BD-4F7B-AB6B-E1E066752E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05F43C-EEF5-42F4-8018-AF45F591904A}"/>
              </a:ext>
            </a:extLst>
          </p:cNvPr>
          <p:cNvSpPr>
            <a:spLocks noGrp="1"/>
          </p:cNvSpPr>
          <p:nvPr>
            <p:ph idx="1"/>
          </p:nvPr>
        </p:nvSpPr>
        <p:spPr/>
        <p:txBody>
          <a:bodyPr/>
          <a:lstStyle/>
          <a:p>
            <a:r>
              <a:rPr lang="en-US" dirty="0"/>
              <a:t>The Ursulines, a new order of nuns founded in Italy in 1535, focused their attention on establishing schools for the education of girls. </a:t>
            </a:r>
          </a:p>
        </p:txBody>
      </p:sp>
    </p:spTree>
    <p:extLst>
      <p:ext uri="{BB962C8B-B14F-4D97-AF65-F5344CB8AC3E}">
        <p14:creationId xmlns:p14="http://schemas.microsoft.com/office/powerpoint/2010/main" val="1568723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BC58-3352-4FB6-9BFD-3A79CA6220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E6AABC-A55C-4383-A559-60B91B549C30}"/>
              </a:ext>
            </a:extLst>
          </p:cNvPr>
          <p:cNvSpPr>
            <a:spLocks noGrp="1"/>
          </p:cNvSpPr>
          <p:nvPr>
            <p:ph idx="1"/>
          </p:nvPr>
        </p:nvSpPr>
        <p:spPr/>
        <p:txBody>
          <a:bodyPr/>
          <a:lstStyle/>
          <a:p>
            <a:r>
              <a:rPr lang="en-US" dirty="0"/>
              <a:t>The Oratory of Divine Love, first organized in Italy in 1497, was not a new religious order but an informal group of clergy and laymen who worked to foster reform by emphasizing personal spiritual development and outward acts of charity. </a:t>
            </a:r>
          </a:p>
        </p:txBody>
      </p:sp>
    </p:spTree>
    <p:extLst>
      <p:ext uri="{BB962C8B-B14F-4D97-AF65-F5344CB8AC3E}">
        <p14:creationId xmlns:p14="http://schemas.microsoft.com/office/powerpoint/2010/main" val="286375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2894-21F2-4BB9-B115-75B3EBBFFB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9EECB6-1C41-4185-9BEE-6385C9E5ECA2}"/>
              </a:ext>
            </a:extLst>
          </p:cNvPr>
          <p:cNvSpPr>
            <a:spLocks noGrp="1"/>
          </p:cNvSpPr>
          <p:nvPr>
            <p:ph idx="1"/>
          </p:nvPr>
        </p:nvSpPr>
        <p:spPr/>
        <p:txBody>
          <a:bodyPr/>
          <a:lstStyle/>
          <a:p>
            <a:r>
              <a:rPr lang="en-US" dirty="0"/>
              <a:t>The “ philosophy of Christ,” advocated by the Christian humanist Erasmus, was especially appealing to many of them. </a:t>
            </a:r>
          </a:p>
          <a:p>
            <a:endParaRPr lang="en-US" dirty="0"/>
          </a:p>
          <a:p>
            <a:r>
              <a:rPr lang="en-US" dirty="0"/>
              <a:t>The Oratory’s members included a number of cardinals who favored the reform of the Catholic church. </a:t>
            </a:r>
          </a:p>
        </p:txBody>
      </p:sp>
    </p:spTree>
    <p:extLst>
      <p:ext uri="{BB962C8B-B14F-4D97-AF65-F5344CB8AC3E}">
        <p14:creationId xmlns:p14="http://schemas.microsoft.com/office/powerpoint/2010/main" val="41297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75AC-5C34-4420-BFA3-7CFB9130DE33}"/>
              </a:ext>
            </a:extLst>
          </p:cNvPr>
          <p:cNvSpPr>
            <a:spLocks noGrp="1"/>
          </p:cNvSpPr>
          <p:nvPr>
            <p:ph type="title"/>
          </p:nvPr>
        </p:nvSpPr>
        <p:spPr/>
        <p:txBody>
          <a:bodyPr/>
          <a:lstStyle/>
          <a:p>
            <a:r>
              <a:rPr lang="en-US" dirty="0"/>
              <a:t>The Society of Jesus </a:t>
            </a:r>
          </a:p>
        </p:txBody>
      </p:sp>
      <p:sp>
        <p:nvSpPr>
          <p:cNvPr id="3" name="Content Placeholder 2">
            <a:extLst>
              <a:ext uri="{FF2B5EF4-FFF2-40B4-BE49-F238E27FC236}">
                <a16:creationId xmlns:a16="http://schemas.microsoft.com/office/drawing/2014/main" id="{CB320202-7CA7-4D35-BAFF-D8CDF95BDD8A}"/>
              </a:ext>
            </a:extLst>
          </p:cNvPr>
          <p:cNvSpPr>
            <a:spLocks noGrp="1"/>
          </p:cNvSpPr>
          <p:nvPr>
            <p:ph idx="1"/>
          </p:nvPr>
        </p:nvSpPr>
        <p:spPr/>
        <p:txBody>
          <a:bodyPr/>
          <a:lstStyle/>
          <a:p>
            <a:r>
              <a:rPr lang="en-US" dirty="0"/>
              <a:t>Of all the new religious orders, the most important was the Society of Jesus, known as the Jesuits, who became the chief instrument of the Catholic Reformation. </a:t>
            </a:r>
          </a:p>
        </p:txBody>
      </p:sp>
      <p:pic>
        <p:nvPicPr>
          <p:cNvPr id="4" name="Picture 3">
            <a:extLst>
              <a:ext uri="{FF2B5EF4-FFF2-40B4-BE49-F238E27FC236}">
                <a16:creationId xmlns:a16="http://schemas.microsoft.com/office/drawing/2014/main" id="{F93F6B4E-D87E-4EEF-B147-26D69CCD6CCA}"/>
              </a:ext>
            </a:extLst>
          </p:cNvPr>
          <p:cNvPicPr>
            <a:picLocks noChangeAspect="1"/>
          </p:cNvPicPr>
          <p:nvPr/>
        </p:nvPicPr>
        <p:blipFill>
          <a:blip r:embed="rId2"/>
          <a:stretch>
            <a:fillRect/>
          </a:stretch>
        </p:blipFill>
        <p:spPr>
          <a:xfrm>
            <a:off x="6665359" y="3210157"/>
            <a:ext cx="4846320" cy="3378572"/>
          </a:xfrm>
          <a:prstGeom prst="rect">
            <a:avLst/>
          </a:prstGeom>
          <a:ln>
            <a:noFill/>
          </a:ln>
          <a:effectLst>
            <a:softEdge rad="112500"/>
          </a:effectLst>
        </p:spPr>
      </p:pic>
      <p:sp>
        <p:nvSpPr>
          <p:cNvPr id="5" name="Rectangle 4">
            <a:extLst>
              <a:ext uri="{FF2B5EF4-FFF2-40B4-BE49-F238E27FC236}">
                <a16:creationId xmlns:a16="http://schemas.microsoft.com/office/drawing/2014/main" id="{20F31A7D-D991-4844-B461-49797EBA44BC}"/>
              </a:ext>
            </a:extLst>
          </p:cNvPr>
          <p:cNvSpPr/>
          <p:nvPr/>
        </p:nvSpPr>
        <p:spPr>
          <a:xfrm>
            <a:off x="1897818" y="4866670"/>
            <a:ext cx="4856586" cy="369332"/>
          </a:xfrm>
          <a:prstGeom prst="rect">
            <a:avLst/>
          </a:prstGeom>
        </p:spPr>
        <p:txBody>
          <a:bodyPr wrap="none">
            <a:spAutoFit/>
          </a:bodyPr>
          <a:lstStyle/>
          <a:p>
            <a:r>
              <a:rPr lang="en-US" dirty="0" err="1"/>
              <a:t>Iesus</a:t>
            </a:r>
            <a:r>
              <a:rPr lang="en-US" dirty="0"/>
              <a:t> </a:t>
            </a:r>
            <a:r>
              <a:rPr lang="en-US" dirty="0" err="1"/>
              <a:t>Hominum</a:t>
            </a:r>
            <a:r>
              <a:rPr lang="en-US" dirty="0"/>
              <a:t> </a:t>
            </a:r>
            <a:r>
              <a:rPr lang="en-US" dirty="0" err="1"/>
              <a:t>Salvator</a:t>
            </a:r>
            <a:r>
              <a:rPr lang="en-US" dirty="0"/>
              <a:t>, Jesus, Savior of Men</a:t>
            </a:r>
          </a:p>
        </p:txBody>
      </p:sp>
    </p:spTree>
    <p:extLst>
      <p:ext uri="{BB962C8B-B14F-4D97-AF65-F5344CB8AC3E}">
        <p14:creationId xmlns:p14="http://schemas.microsoft.com/office/powerpoint/2010/main" val="412012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2E17-12F6-4A9F-BC43-FCD1892535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271820-44F7-4536-92B0-F3906FCCFE5E}"/>
              </a:ext>
            </a:extLst>
          </p:cNvPr>
          <p:cNvSpPr>
            <a:spLocks noGrp="1"/>
          </p:cNvSpPr>
          <p:nvPr>
            <p:ph idx="1"/>
          </p:nvPr>
        </p:nvSpPr>
        <p:spPr/>
        <p:txBody>
          <a:bodyPr/>
          <a:lstStyle/>
          <a:p>
            <a:r>
              <a:rPr lang="en-US" dirty="0"/>
              <a:t>Founded by a Spanish nobleman, Ignatius of Loyola (1491-1556), whose injuries in battle cut short his military career. </a:t>
            </a:r>
          </a:p>
          <a:p>
            <a:endParaRPr lang="en-US" dirty="0"/>
          </a:p>
          <a:p>
            <a:r>
              <a:rPr lang="en-US" dirty="0"/>
              <a:t>Loyola experienced a spiritual torment similar to Luther’s but, unlike Luther, resolved his problems not by a new doctrine but by a decision to submit his will to the will of the church. </a:t>
            </a:r>
          </a:p>
        </p:txBody>
      </p:sp>
    </p:spTree>
    <p:extLst>
      <p:ext uri="{BB962C8B-B14F-4D97-AF65-F5344CB8AC3E}">
        <p14:creationId xmlns:p14="http://schemas.microsoft.com/office/powerpoint/2010/main" val="126106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DDBD-FE3A-43F4-BC21-BBDB143EF7D8}"/>
              </a:ext>
            </a:extLst>
          </p:cNvPr>
          <p:cNvSpPr>
            <a:spLocks noGrp="1"/>
          </p:cNvSpPr>
          <p:nvPr>
            <p:ph type="title"/>
          </p:nvPr>
        </p:nvSpPr>
        <p:spPr/>
        <p:txBody>
          <a:bodyPr/>
          <a:lstStyle/>
          <a:p>
            <a:r>
              <a:rPr lang="en-US" dirty="0"/>
              <a:t>Ignatius of Loyola (Spain) (1491-1556), </a:t>
            </a:r>
          </a:p>
        </p:txBody>
      </p:sp>
      <p:pic>
        <p:nvPicPr>
          <p:cNvPr id="4" name="Content Placeholder 3">
            <a:extLst>
              <a:ext uri="{FF2B5EF4-FFF2-40B4-BE49-F238E27FC236}">
                <a16:creationId xmlns:a16="http://schemas.microsoft.com/office/drawing/2014/main" id="{66510446-A06B-42CA-9487-2A6EF5C989B5}"/>
              </a:ext>
            </a:extLst>
          </p:cNvPr>
          <p:cNvPicPr>
            <a:picLocks noGrp="1" noChangeAspect="1"/>
          </p:cNvPicPr>
          <p:nvPr>
            <p:ph idx="1"/>
          </p:nvPr>
        </p:nvPicPr>
        <p:blipFill>
          <a:blip r:embed="rId2"/>
          <a:stretch>
            <a:fillRect/>
          </a:stretch>
        </p:blipFill>
        <p:spPr>
          <a:xfrm>
            <a:off x="4297363" y="2378869"/>
            <a:ext cx="2381250" cy="3514725"/>
          </a:xfrm>
          <a:prstGeom prst="rect">
            <a:avLst/>
          </a:prstGeom>
        </p:spPr>
      </p:pic>
    </p:spTree>
    <p:extLst>
      <p:ext uri="{BB962C8B-B14F-4D97-AF65-F5344CB8AC3E}">
        <p14:creationId xmlns:p14="http://schemas.microsoft.com/office/powerpoint/2010/main" val="1521360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0554-074D-4488-A375-1E51934084F8}"/>
              </a:ext>
            </a:extLst>
          </p:cNvPr>
          <p:cNvSpPr>
            <a:spLocks noGrp="1"/>
          </p:cNvSpPr>
          <p:nvPr>
            <p:ph type="title"/>
          </p:nvPr>
        </p:nvSpPr>
        <p:spPr/>
        <p:txBody>
          <a:bodyPr/>
          <a:lstStyle/>
          <a:p>
            <a:r>
              <a:rPr lang="en-US" i="1" dirty="0"/>
              <a:t>The Spiritual Exercises </a:t>
            </a:r>
          </a:p>
        </p:txBody>
      </p:sp>
      <p:sp>
        <p:nvSpPr>
          <p:cNvPr id="3" name="Content Placeholder 2">
            <a:extLst>
              <a:ext uri="{FF2B5EF4-FFF2-40B4-BE49-F238E27FC236}">
                <a16:creationId xmlns:a16="http://schemas.microsoft.com/office/drawing/2014/main" id="{5A58157C-6836-4EDA-9B29-DE1E9B7452CE}"/>
              </a:ext>
            </a:extLst>
          </p:cNvPr>
          <p:cNvSpPr>
            <a:spLocks noGrp="1"/>
          </p:cNvSpPr>
          <p:nvPr>
            <p:ph idx="1"/>
          </p:nvPr>
        </p:nvSpPr>
        <p:spPr/>
        <p:txBody>
          <a:bodyPr/>
          <a:lstStyle/>
          <a:p>
            <a:r>
              <a:rPr lang="en-US" dirty="0"/>
              <a:t>Written by Ignatius of Loyola.</a:t>
            </a:r>
          </a:p>
          <a:p>
            <a:endParaRPr lang="en-US" dirty="0"/>
          </a:p>
          <a:p>
            <a:r>
              <a:rPr lang="en-US" dirty="0"/>
              <a:t>Was a training manual for spiritual development emphasizing exercises by which the human will could be strengthened and made to follow the will of God as manifested through his instrument, the Catholic Church. </a:t>
            </a:r>
          </a:p>
        </p:txBody>
      </p:sp>
    </p:spTree>
    <p:extLst>
      <p:ext uri="{BB962C8B-B14F-4D97-AF65-F5344CB8AC3E}">
        <p14:creationId xmlns:p14="http://schemas.microsoft.com/office/powerpoint/2010/main" val="4268866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1124-F46B-45C7-A269-B98D4B3B07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BC5465-2719-4FC0-8663-5FBC9ABA261A}"/>
              </a:ext>
            </a:extLst>
          </p:cNvPr>
          <p:cNvSpPr>
            <a:spLocks noGrp="1"/>
          </p:cNvSpPr>
          <p:nvPr>
            <p:ph idx="1"/>
          </p:nvPr>
        </p:nvSpPr>
        <p:spPr/>
        <p:txBody>
          <a:bodyPr/>
          <a:lstStyle/>
          <a:p>
            <a:r>
              <a:rPr lang="en-US" dirty="0"/>
              <a:t>Loyola gathered together a small group of individuals who were eventually recognized as a religious order, the Society of Jesus, by a papal bull in 1540. </a:t>
            </a:r>
          </a:p>
          <a:p>
            <a:endParaRPr lang="en-US" dirty="0"/>
          </a:p>
          <a:p>
            <a:r>
              <a:rPr lang="en-US" dirty="0"/>
              <a:t>Absolute obedience to the papacy.</a:t>
            </a:r>
          </a:p>
          <a:p>
            <a:r>
              <a:rPr lang="en-US" dirty="0"/>
              <a:t>Resembled the structure of a military command. </a:t>
            </a:r>
          </a:p>
        </p:txBody>
      </p:sp>
    </p:spTree>
    <p:extLst>
      <p:ext uri="{BB962C8B-B14F-4D97-AF65-F5344CB8AC3E}">
        <p14:creationId xmlns:p14="http://schemas.microsoft.com/office/powerpoint/2010/main" val="38583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0CC4-C272-451B-A287-246A2C556E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F5FBE3-C51E-4386-B066-FBA989F28E24}"/>
              </a:ext>
            </a:extLst>
          </p:cNvPr>
          <p:cNvSpPr>
            <a:spLocks noGrp="1"/>
          </p:cNvSpPr>
          <p:nvPr>
            <p:ph idx="1"/>
          </p:nvPr>
        </p:nvSpPr>
        <p:spPr/>
        <p:txBody>
          <a:bodyPr/>
          <a:lstStyle/>
          <a:p>
            <a:r>
              <a:rPr lang="en-US" dirty="0"/>
              <a:t>A two year novitiate (the period or state of being a novice, especially in a religious order) weeded out all but the most dedicated. </a:t>
            </a:r>
          </a:p>
        </p:txBody>
      </p:sp>
    </p:spTree>
    <p:extLst>
      <p:ext uri="{BB962C8B-B14F-4D97-AF65-F5344CB8AC3E}">
        <p14:creationId xmlns:p14="http://schemas.microsoft.com/office/powerpoint/2010/main" val="2675727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3851-EA7D-498D-AC35-0568AF0456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EE1F1A-7E19-4165-B945-047A045C9E17}"/>
              </a:ext>
            </a:extLst>
          </p:cNvPr>
          <p:cNvSpPr>
            <a:spLocks noGrp="1"/>
          </p:cNvSpPr>
          <p:nvPr>
            <p:ph idx="1"/>
          </p:nvPr>
        </p:nvSpPr>
        <p:spPr/>
        <p:txBody>
          <a:bodyPr>
            <a:noAutofit/>
          </a:bodyPr>
          <a:lstStyle/>
          <a:p>
            <a:r>
              <a:rPr lang="en-US" sz="2800" dirty="0"/>
              <a:t>The Jesuits pursued three major activities:</a:t>
            </a:r>
          </a:p>
          <a:p>
            <a:endParaRPr lang="en-US" sz="2800" dirty="0"/>
          </a:p>
          <a:p>
            <a:pPr lvl="1"/>
            <a:r>
              <a:rPr lang="en-US" sz="2800" dirty="0"/>
              <a:t>1. Established highly disciplined schools, borrowing freely from humanist schools for their educational methods</a:t>
            </a:r>
          </a:p>
          <a:p>
            <a:pPr lvl="1"/>
            <a:r>
              <a:rPr lang="en-US" sz="2800" dirty="0"/>
              <a:t>2. Propagation of the Catholic faith among non-Christians. </a:t>
            </a:r>
          </a:p>
          <a:p>
            <a:pPr lvl="1"/>
            <a:r>
              <a:rPr lang="en-US" sz="2800" dirty="0"/>
              <a:t>3. Determined to carry the Catholic banner and fight Protestantism. </a:t>
            </a:r>
          </a:p>
        </p:txBody>
      </p:sp>
    </p:spTree>
    <p:extLst>
      <p:ext uri="{BB962C8B-B14F-4D97-AF65-F5344CB8AC3E}">
        <p14:creationId xmlns:p14="http://schemas.microsoft.com/office/powerpoint/2010/main" val="2891930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C483C-3A01-4660-A8A0-1E5C0E4747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D84C3E-A46E-4C27-8F9B-15E020D3EE57}"/>
              </a:ext>
            </a:extLst>
          </p:cNvPr>
          <p:cNvSpPr>
            <a:spLocks noGrp="1"/>
          </p:cNvSpPr>
          <p:nvPr>
            <p:ph idx="1"/>
          </p:nvPr>
        </p:nvSpPr>
        <p:spPr/>
        <p:txBody>
          <a:bodyPr/>
          <a:lstStyle/>
          <a:p>
            <a:r>
              <a:rPr lang="en-US" dirty="0"/>
              <a:t>By the mid-sixteenth century, Lutheranism had become established in parts of Germany and Scandinavia, and Calvinism in parts of Switzerland, France, the Netherlands, and eastern Europe. </a:t>
            </a:r>
          </a:p>
          <a:p>
            <a:endParaRPr lang="en-US" dirty="0"/>
          </a:p>
          <a:p>
            <a:endParaRPr lang="en-US" dirty="0"/>
          </a:p>
        </p:txBody>
      </p:sp>
    </p:spTree>
    <p:extLst>
      <p:ext uri="{BB962C8B-B14F-4D97-AF65-F5344CB8AC3E}">
        <p14:creationId xmlns:p14="http://schemas.microsoft.com/office/powerpoint/2010/main" val="435777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BBC8-5C88-433D-86CF-9A18297470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BD8075-5CCA-4E58-84F0-9947830F024F}"/>
              </a:ext>
            </a:extLst>
          </p:cNvPr>
          <p:cNvSpPr>
            <a:spLocks noGrp="1"/>
          </p:cNvSpPr>
          <p:nvPr>
            <p:ph idx="1"/>
          </p:nvPr>
        </p:nvSpPr>
        <p:spPr/>
        <p:txBody>
          <a:bodyPr/>
          <a:lstStyle/>
          <a:p>
            <a:r>
              <a:rPr lang="en-US" dirty="0"/>
              <a:t>Francis Xavier (1506-1552), one of the original members of the Society of Jesus, carried the message to India and Japan before dying of fever. </a:t>
            </a:r>
          </a:p>
          <a:p>
            <a:endParaRPr lang="en-US" dirty="0"/>
          </a:p>
          <a:p>
            <a:r>
              <a:rPr lang="en-US" dirty="0"/>
              <a:t>Although conversion efforts in Japan proved short-lived, Jesuit activity in China, especially that of the Italian Matteo Ricci, was more long-lasting.  </a:t>
            </a:r>
          </a:p>
        </p:txBody>
      </p:sp>
      <p:pic>
        <p:nvPicPr>
          <p:cNvPr id="4" name="Picture 3">
            <a:extLst>
              <a:ext uri="{FF2B5EF4-FFF2-40B4-BE49-F238E27FC236}">
                <a16:creationId xmlns:a16="http://schemas.microsoft.com/office/drawing/2014/main" id="{EA1AC3A9-5389-4351-8208-BB67166B94FA}"/>
              </a:ext>
            </a:extLst>
          </p:cNvPr>
          <p:cNvPicPr>
            <a:picLocks noChangeAspect="1"/>
          </p:cNvPicPr>
          <p:nvPr/>
        </p:nvPicPr>
        <p:blipFill>
          <a:blip r:embed="rId2"/>
          <a:stretch>
            <a:fillRect/>
          </a:stretch>
        </p:blipFill>
        <p:spPr>
          <a:xfrm>
            <a:off x="9734309" y="0"/>
            <a:ext cx="2457691" cy="2673752"/>
          </a:xfrm>
          <a:prstGeom prst="rect">
            <a:avLst/>
          </a:prstGeom>
        </p:spPr>
      </p:pic>
    </p:spTree>
    <p:extLst>
      <p:ext uri="{BB962C8B-B14F-4D97-AF65-F5344CB8AC3E}">
        <p14:creationId xmlns:p14="http://schemas.microsoft.com/office/powerpoint/2010/main" val="1722635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2BDD-E13C-41F5-8B8A-9DA76A5E3579}"/>
              </a:ext>
            </a:extLst>
          </p:cNvPr>
          <p:cNvSpPr>
            <a:spLocks noGrp="1"/>
          </p:cNvSpPr>
          <p:nvPr>
            <p:ph type="title"/>
          </p:nvPr>
        </p:nvSpPr>
        <p:spPr/>
        <p:txBody>
          <a:bodyPr/>
          <a:lstStyle/>
          <a:p>
            <a:r>
              <a:rPr lang="en-US" dirty="0"/>
              <a:t>A Revived Papacy </a:t>
            </a:r>
          </a:p>
        </p:txBody>
      </p:sp>
      <p:sp>
        <p:nvSpPr>
          <p:cNvPr id="3" name="Content Placeholder 2">
            <a:extLst>
              <a:ext uri="{FF2B5EF4-FFF2-40B4-BE49-F238E27FC236}">
                <a16:creationId xmlns:a16="http://schemas.microsoft.com/office/drawing/2014/main" id="{B1421621-5686-4D2C-BC92-4E7EF01ADF68}"/>
              </a:ext>
            </a:extLst>
          </p:cNvPr>
          <p:cNvSpPr>
            <a:spLocks noGrp="1"/>
          </p:cNvSpPr>
          <p:nvPr>
            <p:ph idx="1"/>
          </p:nvPr>
        </p:nvSpPr>
        <p:spPr/>
        <p:txBody>
          <a:bodyPr/>
          <a:lstStyle/>
          <a:p>
            <a:r>
              <a:rPr lang="en-US" dirty="0"/>
              <a:t>The involvement of the Renaissance papacy in dubious finances and Italian political and military affairs had given rise to numerous sources of corruption. </a:t>
            </a:r>
          </a:p>
        </p:txBody>
      </p:sp>
    </p:spTree>
    <p:extLst>
      <p:ext uri="{BB962C8B-B14F-4D97-AF65-F5344CB8AC3E}">
        <p14:creationId xmlns:p14="http://schemas.microsoft.com/office/powerpoint/2010/main" val="498862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BD09-C777-48D0-8E67-C96233F2902F}"/>
              </a:ext>
            </a:extLst>
          </p:cNvPr>
          <p:cNvSpPr>
            <a:spLocks noGrp="1"/>
          </p:cNvSpPr>
          <p:nvPr>
            <p:ph type="title"/>
          </p:nvPr>
        </p:nvSpPr>
        <p:spPr/>
        <p:txBody>
          <a:bodyPr/>
          <a:lstStyle/>
          <a:p>
            <a:r>
              <a:rPr lang="en-US" dirty="0"/>
              <a:t>Pope Paul III </a:t>
            </a:r>
          </a:p>
        </p:txBody>
      </p:sp>
      <p:sp>
        <p:nvSpPr>
          <p:cNvPr id="3" name="Content Placeholder 2">
            <a:extLst>
              <a:ext uri="{FF2B5EF4-FFF2-40B4-BE49-F238E27FC236}">
                <a16:creationId xmlns:a16="http://schemas.microsoft.com/office/drawing/2014/main" id="{3100167B-1727-4972-8CB6-D2B3A8E6F056}"/>
              </a:ext>
            </a:extLst>
          </p:cNvPr>
          <p:cNvSpPr>
            <a:spLocks noGrp="1"/>
          </p:cNvSpPr>
          <p:nvPr>
            <p:ph idx="1"/>
          </p:nvPr>
        </p:nvSpPr>
        <p:spPr/>
        <p:txBody>
          <a:bodyPr/>
          <a:lstStyle/>
          <a:p>
            <a:r>
              <a:rPr lang="en-US" dirty="0"/>
              <a:t>The pontificate of Pope Paul III (1534-1549) proved to be a turning point in the reform of the papacy. </a:t>
            </a:r>
          </a:p>
          <a:p>
            <a:endParaRPr lang="en-US" dirty="0"/>
          </a:p>
          <a:p>
            <a:r>
              <a:rPr lang="en-US" dirty="0"/>
              <a:t>He continued Renaissance papal practices by appointing his nephews as cardinals, involving himself in politics, and </a:t>
            </a:r>
            <a:r>
              <a:rPr lang="en-US" dirty="0" err="1"/>
              <a:t>patroninzing</a:t>
            </a:r>
            <a:r>
              <a:rPr lang="en-US" dirty="0"/>
              <a:t> arts and letters on a lavish scale. </a:t>
            </a:r>
          </a:p>
        </p:txBody>
      </p:sp>
    </p:spTree>
    <p:extLst>
      <p:ext uri="{BB962C8B-B14F-4D97-AF65-F5344CB8AC3E}">
        <p14:creationId xmlns:p14="http://schemas.microsoft.com/office/powerpoint/2010/main" val="589210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9CFD-896F-48ED-91B1-AB63CC58F51D}"/>
              </a:ext>
            </a:extLst>
          </p:cNvPr>
          <p:cNvSpPr>
            <a:spLocks noGrp="1"/>
          </p:cNvSpPr>
          <p:nvPr>
            <p:ph type="title"/>
          </p:nvPr>
        </p:nvSpPr>
        <p:spPr/>
        <p:txBody>
          <a:bodyPr/>
          <a:lstStyle/>
          <a:p>
            <a:r>
              <a:rPr lang="en-US" dirty="0"/>
              <a:t>Pope Paul III </a:t>
            </a:r>
          </a:p>
        </p:txBody>
      </p:sp>
      <p:pic>
        <p:nvPicPr>
          <p:cNvPr id="4" name="Content Placeholder 3">
            <a:extLst>
              <a:ext uri="{FF2B5EF4-FFF2-40B4-BE49-F238E27FC236}">
                <a16:creationId xmlns:a16="http://schemas.microsoft.com/office/drawing/2014/main" id="{FD983B60-510A-4194-870E-3AE61D75D743}"/>
              </a:ext>
            </a:extLst>
          </p:cNvPr>
          <p:cNvPicPr>
            <a:picLocks noGrp="1" noChangeAspect="1"/>
          </p:cNvPicPr>
          <p:nvPr>
            <p:ph idx="1"/>
          </p:nvPr>
        </p:nvPicPr>
        <p:blipFill>
          <a:blip r:embed="rId2"/>
          <a:stretch>
            <a:fillRect/>
          </a:stretch>
        </p:blipFill>
        <p:spPr>
          <a:xfrm>
            <a:off x="3377495" y="1592520"/>
            <a:ext cx="4523231" cy="5120640"/>
          </a:xfrm>
          <a:prstGeom prst="rect">
            <a:avLst/>
          </a:prstGeom>
          <a:ln>
            <a:noFill/>
          </a:ln>
          <a:effectLst>
            <a:softEdge rad="112500"/>
          </a:effectLst>
        </p:spPr>
      </p:pic>
    </p:spTree>
    <p:extLst>
      <p:ext uri="{BB962C8B-B14F-4D97-AF65-F5344CB8AC3E}">
        <p14:creationId xmlns:p14="http://schemas.microsoft.com/office/powerpoint/2010/main" val="137685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D77B-81F8-4DBC-8494-86295C89DB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82C646-E205-44BD-88F3-DF97383A8989}"/>
              </a:ext>
            </a:extLst>
          </p:cNvPr>
          <p:cNvSpPr>
            <a:spLocks noGrp="1"/>
          </p:cNvSpPr>
          <p:nvPr>
            <p:ph idx="1"/>
          </p:nvPr>
        </p:nvSpPr>
        <p:spPr/>
        <p:txBody>
          <a:bodyPr/>
          <a:lstStyle/>
          <a:p>
            <a:r>
              <a:rPr lang="en-US" dirty="0"/>
              <a:t>Advocates of reform, such as </a:t>
            </a:r>
            <a:r>
              <a:rPr lang="en-US" dirty="0" err="1"/>
              <a:t>Gasparo</a:t>
            </a:r>
            <a:r>
              <a:rPr lang="en-US" dirty="0"/>
              <a:t> </a:t>
            </a:r>
            <a:r>
              <a:rPr lang="en-US" dirty="0" err="1"/>
              <a:t>Contarini</a:t>
            </a:r>
            <a:r>
              <a:rPr lang="en-US" dirty="0"/>
              <a:t> and Gain Pietro </a:t>
            </a:r>
            <a:r>
              <a:rPr lang="en-US" dirty="0" err="1"/>
              <a:t>Caraffa</a:t>
            </a:r>
            <a:r>
              <a:rPr lang="en-US" dirty="0"/>
              <a:t>, were made cardinals. </a:t>
            </a:r>
          </a:p>
          <a:p>
            <a:endParaRPr lang="en-US" dirty="0"/>
          </a:p>
          <a:p>
            <a:r>
              <a:rPr lang="en-US" dirty="0"/>
              <a:t>In 1535, Paul took the audacious step of appointing a reform commission to study the church’s condition. </a:t>
            </a:r>
          </a:p>
          <a:p>
            <a:r>
              <a:rPr lang="en-US" dirty="0"/>
              <a:t>The commission’s report in 1537 blamed the church’s problems on the corrupt policies of popes and cardinals. </a:t>
            </a:r>
          </a:p>
        </p:txBody>
      </p:sp>
    </p:spTree>
    <p:extLst>
      <p:ext uri="{BB962C8B-B14F-4D97-AF65-F5344CB8AC3E}">
        <p14:creationId xmlns:p14="http://schemas.microsoft.com/office/powerpoint/2010/main" val="753932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491A-D582-4F4B-B5BA-4F25DC8D1A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1B6E0D-00EA-4278-A746-C165C7699BC9}"/>
              </a:ext>
            </a:extLst>
          </p:cNvPr>
          <p:cNvSpPr>
            <a:spLocks noGrp="1"/>
          </p:cNvSpPr>
          <p:nvPr>
            <p:ph idx="1"/>
          </p:nvPr>
        </p:nvSpPr>
        <p:spPr/>
        <p:txBody>
          <a:bodyPr/>
          <a:lstStyle/>
          <a:p>
            <a:r>
              <a:rPr lang="en-US" dirty="0"/>
              <a:t>Paul III also formally recognized the Jesuits and summoned the council of </a:t>
            </a:r>
            <a:r>
              <a:rPr lang="en-US" dirty="0" err="1"/>
              <a:t>trent</a:t>
            </a:r>
            <a:r>
              <a:rPr lang="en-US" dirty="0"/>
              <a:t>. </a:t>
            </a:r>
          </a:p>
          <a:p>
            <a:endParaRPr lang="en-US" dirty="0"/>
          </a:p>
          <a:p>
            <a:r>
              <a:rPr lang="en-US" dirty="0"/>
              <a:t>In 1541, a colloquy  had been held at Regensburg in a final attempt to settle the religious division peacefully. </a:t>
            </a:r>
          </a:p>
        </p:txBody>
      </p:sp>
    </p:spTree>
    <p:extLst>
      <p:ext uri="{BB962C8B-B14F-4D97-AF65-F5344CB8AC3E}">
        <p14:creationId xmlns:p14="http://schemas.microsoft.com/office/powerpoint/2010/main" val="2927292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D93A2-79CC-4D0E-ABA7-3B58177FAAED}"/>
              </a:ext>
            </a:extLst>
          </p:cNvPr>
          <p:cNvSpPr>
            <a:spLocks noGrp="1"/>
          </p:cNvSpPr>
          <p:nvPr>
            <p:ph type="title"/>
          </p:nvPr>
        </p:nvSpPr>
        <p:spPr/>
        <p:txBody>
          <a:bodyPr/>
          <a:lstStyle/>
          <a:p>
            <a:r>
              <a:rPr lang="en-US" dirty="0"/>
              <a:t>Cardinal </a:t>
            </a:r>
            <a:r>
              <a:rPr lang="en-US" dirty="0" err="1"/>
              <a:t>Contarini</a:t>
            </a:r>
            <a:r>
              <a:rPr lang="en-US" dirty="0"/>
              <a:t> </a:t>
            </a:r>
          </a:p>
        </p:txBody>
      </p:sp>
      <p:sp>
        <p:nvSpPr>
          <p:cNvPr id="3" name="Content Placeholder 2">
            <a:extLst>
              <a:ext uri="{FF2B5EF4-FFF2-40B4-BE49-F238E27FC236}">
                <a16:creationId xmlns:a16="http://schemas.microsoft.com/office/drawing/2014/main" id="{63CDC577-2763-4249-9A5B-DF2DCD8B3986}"/>
              </a:ext>
            </a:extLst>
          </p:cNvPr>
          <p:cNvSpPr>
            <a:spLocks noGrp="1"/>
          </p:cNvSpPr>
          <p:nvPr>
            <p:ph idx="1"/>
          </p:nvPr>
        </p:nvSpPr>
        <p:spPr/>
        <p:txBody>
          <a:bodyPr/>
          <a:lstStyle/>
          <a:p>
            <a:r>
              <a:rPr lang="en-US" dirty="0"/>
              <a:t>Here Catholic moderates, such as Cardinal </a:t>
            </a:r>
            <a:r>
              <a:rPr lang="en-US" dirty="0" err="1"/>
              <a:t>Contarini</a:t>
            </a:r>
            <a:r>
              <a:rPr lang="en-US" dirty="0"/>
              <a:t>, who favored concessions to Protestants in the hope of restoring Christian unity, reached a compromise with Protestant moderates on a number on a number of doctrinal issues. </a:t>
            </a:r>
          </a:p>
        </p:txBody>
      </p:sp>
    </p:spTree>
    <p:extLst>
      <p:ext uri="{BB962C8B-B14F-4D97-AF65-F5344CB8AC3E}">
        <p14:creationId xmlns:p14="http://schemas.microsoft.com/office/powerpoint/2010/main" val="2467207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FEF06-7EDD-45CD-A963-55BBDBEC06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7FF936-2BB7-4F36-A10A-37936FFB4F95}"/>
              </a:ext>
            </a:extLst>
          </p:cNvPr>
          <p:cNvSpPr>
            <a:spLocks noGrp="1"/>
          </p:cNvSpPr>
          <p:nvPr>
            <p:ph idx="1"/>
          </p:nvPr>
        </p:nvSpPr>
        <p:spPr/>
        <p:txBody>
          <a:bodyPr/>
          <a:lstStyle/>
          <a:p>
            <a:r>
              <a:rPr lang="en-US" dirty="0"/>
              <a:t>When </a:t>
            </a:r>
            <a:r>
              <a:rPr lang="en-US" dirty="0" err="1"/>
              <a:t>Contarini</a:t>
            </a:r>
            <a:r>
              <a:rPr lang="en-US" dirty="0"/>
              <a:t> returned to Rome with these proposals, Cardinal </a:t>
            </a:r>
            <a:r>
              <a:rPr lang="en-US" dirty="0" err="1"/>
              <a:t>Caraffa</a:t>
            </a:r>
            <a:r>
              <a:rPr lang="en-US" dirty="0"/>
              <a:t> and other hard-liners, who regulated all compromise with Protestant innovations as heresy, accused him of selling out to the heretics. </a:t>
            </a:r>
          </a:p>
        </p:txBody>
      </p:sp>
    </p:spTree>
    <p:extLst>
      <p:ext uri="{BB962C8B-B14F-4D97-AF65-F5344CB8AC3E}">
        <p14:creationId xmlns:p14="http://schemas.microsoft.com/office/powerpoint/2010/main" val="1322914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B3FE-859E-44C7-8872-7AEB8E9E77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224417-93EC-44C9-AC94-5D998B2B8333}"/>
              </a:ext>
            </a:extLst>
          </p:cNvPr>
          <p:cNvSpPr>
            <a:spLocks noGrp="1"/>
          </p:cNvSpPr>
          <p:nvPr>
            <p:ph idx="1"/>
          </p:nvPr>
        </p:nvSpPr>
        <p:spPr/>
        <p:txBody>
          <a:bodyPr/>
          <a:lstStyle/>
          <a:p>
            <a:r>
              <a:rPr lang="en-US" dirty="0"/>
              <a:t>It soon became apparent that the conservative reformers were in the ascendancy when </a:t>
            </a:r>
            <a:r>
              <a:rPr lang="en-US" dirty="0" err="1"/>
              <a:t>Caraffa</a:t>
            </a:r>
            <a:r>
              <a:rPr lang="en-US" dirty="0"/>
              <a:t> was able to persuade Paul III to establish the Roman </a:t>
            </a:r>
            <a:r>
              <a:rPr lang="en-US" dirty="0" err="1"/>
              <a:t>Inquistion</a:t>
            </a:r>
            <a:r>
              <a:rPr lang="en-US" dirty="0"/>
              <a:t> or Holy Office in 1542 to ferret out doctrinal errors. </a:t>
            </a:r>
          </a:p>
          <a:p>
            <a:endParaRPr lang="en-US" dirty="0"/>
          </a:p>
          <a:p>
            <a:r>
              <a:rPr lang="en-US" dirty="0"/>
              <a:t>There was to be not compromise with Protestantism. </a:t>
            </a:r>
          </a:p>
        </p:txBody>
      </p:sp>
    </p:spTree>
    <p:extLst>
      <p:ext uri="{BB962C8B-B14F-4D97-AF65-F5344CB8AC3E}">
        <p14:creationId xmlns:p14="http://schemas.microsoft.com/office/powerpoint/2010/main" val="3666795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C9A1-5C85-4027-A648-1A29396900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5AF5CE-51E8-44A3-9289-F7B4BFB9E1AA}"/>
              </a:ext>
            </a:extLst>
          </p:cNvPr>
          <p:cNvSpPr>
            <a:spLocks noGrp="1"/>
          </p:cNvSpPr>
          <p:nvPr>
            <p:ph idx="1"/>
          </p:nvPr>
        </p:nvSpPr>
        <p:spPr/>
        <p:txBody>
          <a:bodyPr>
            <a:normAutofit lnSpcReduction="10000"/>
          </a:bodyPr>
          <a:lstStyle/>
          <a:p>
            <a:r>
              <a:rPr lang="en-US" dirty="0"/>
              <a:t>When Cardinal </a:t>
            </a:r>
            <a:r>
              <a:rPr lang="en-US" dirty="0" err="1"/>
              <a:t>Caraffa</a:t>
            </a:r>
            <a:r>
              <a:rPr lang="en-US" dirty="0"/>
              <a:t> was chosen pope as Paul IV (1555-1559), he so increased the power of the Inquisition that even liberal cardinals were silenced. </a:t>
            </a:r>
          </a:p>
          <a:p>
            <a:endParaRPr lang="en-US" dirty="0"/>
          </a:p>
          <a:p>
            <a:r>
              <a:rPr lang="en-US" dirty="0"/>
              <a:t>This “first true pope of the Catholic Counter-Reformation,” as he has been called, also created the Index of Forbidden Books, a list of books that Catholics were not allowed to read. It included all the works of Protestant theologians as well as authors considered :unwholesome,” a category general enough to include the works of Erasmus. </a:t>
            </a:r>
          </a:p>
        </p:txBody>
      </p:sp>
    </p:spTree>
    <p:extLst>
      <p:ext uri="{BB962C8B-B14F-4D97-AF65-F5344CB8AC3E}">
        <p14:creationId xmlns:p14="http://schemas.microsoft.com/office/powerpoint/2010/main" val="373894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1316-7C6C-4C3E-8AC7-4BEFD97423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D19E3C-04DD-4AC1-A351-72730D8A9E74}"/>
              </a:ext>
            </a:extLst>
          </p:cNvPr>
          <p:cNvSpPr>
            <a:spLocks noGrp="1"/>
          </p:cNvSpPr>
          <p:nvPr>
            <p:ph idx="1"/>
          </p:nvPr>
        </p:nvSpPr>
        <p:spPr/>
        <p:txBody>
          <a:bodyPr/>
          <a:lstStyle/>
          <a:p>
            <a:r>
              <a:rPr lang="en-US" dirty="0"/>
              <a:t>In England, the split from Rome had resulted in the creation of a national church. </a:t>
            </a:r>
          </a:p>
        </p:txBody>
      </p:sp>
    </p:spTree>
    <p:extLst>
      <p:ext uri="{BB962C8B-B14F-4D97-AF65-F5344CB8AC3E}">
        <p14:creationId xmlns:p14="http://schemas.microsoft.com/office/powerpoint/2010/main" val="2982005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25CC-D700-4BB0-A97C-00606A7BE0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CC7622-C835-497F-8696-33BB38BE04C1}"/>
              </a:ext>
            </a:extLst>
          </p:cNvPr>
          <p:cNvSpPr>
            <a:spLocks noGrp="1"/>
          </p:cNvSpPr>
          <p:nvPr>
            <p:ph idx="1"/>
          </p:nvPr>
        </p:nvSpPr>
        <p:spPr/>
        <p:txBody>
          <a:bodyPr/>
          <a:lstStyle/>
          <a:p>
            <a:r>
              <a:rPr lang="en-US" dirty="0"/>
              <a:t>Rome, the capital of Catholic Christianity, was rapidly becoming Fortress Rome; any hope or restoring Christian unity by compromise was fast fading. </a:t>
            </a:r>
          </a:p>
          <a:p>
            <a:endParaRPr lang="en-US" dirty="0"/>
          </a:p>
          <a:p>
            <a:r>
              <a:rPr lang="en-US" dirty="0"/>
              <a:t>The activities of the Council of Trent made compromise virtually impossible. </a:t>
            </a:r>
          </a:p>
        </p:txBody>
      </p:sp>
    </p:spTree>
    <p:extLst>
      <p:ext uri="{BB962C8B-B14F-4D97-AF65-F5344CB8AC3E}">
        <p14:creationId xmlns:p14="http://schemas.microsoft.com/office/powerpoint/2010/main" val="2959670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C5D72-878A-4C8C-B3A5-542AD16403BA}"/>
              </a:ext>
            </a:extLst>
          </p:cNvPr>
          <p:cNvSpPr>
            <a:spLocks noGrp="1"/>
          </p:cNvSpPr>
          <p:nvPr>
            <p:ph type="title"/>
          </p:nvPr>
        </p:nvSpPr>
        <p:spPr/>
        <p:txBody>
          <a:bodyPr/>
          <a:lstStyle/>
          <a:p>
            <a:r>
              <a:rPr lang="en-US" dirty="0"/>
              <a:t>The Council of Trent </a:t>
            </a:r>
          </a:p>
        </p:txBody>
      </p:sp>
      <p:sp>
        <p:nvSpPr>
          <p:cNvPr id="3" name="Content Placeholder 2">
            <a:extLst>
              <a:ext uri="{FF2B5EF4-FFF2-40B4-BE49-F238E27FC236}">
                <a16:creationId xmlns:a16="http://schemas.microsoft.com/office/drawing/2014/main" id="{9EEBA0DE-EC32-4A95-AA34-9AAA5D30D378}"/>
              </a:ext>
            </a:extLst>
          </p:cNvPr>
          <p:cNvSpPr>
            <a:spLocks noGrp="1"/>
          </p:cNvSpPr>
          <p:nvPr>
            <p:ph idx="1"/>
          </p:nvPr>
        </p:nvSpPr>
        <p:spPr/>
        <p:txBody>
          <a:bodyPr/>
          <a:lstStyle/>
          <a:p>
            <a:r>
              <a:rPr lang="en-US" dirty="0"/>
              <a:t>In 1542, Pope Paul III took the decisive step of calling for a general council of Christendom to resolve the religious differences created by the Protestant revolt.  </a:t>
            </a:r>
          </a:p>
        </p:txBody>
      </p:sp>
    </p:spTree>
    <p:extLst>
      <p:ext uri="{BB962C8B-B14F-4D97-AF65-F5344CB8AC3E}">
        <p14:creationId xmlns:p14="http://schemas.microsoft.com/office/powerpoint/2010/main" val="1069762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2555-15C1-4F8D-8A06-C3FF452117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AFE4B6-1F1A-483E-88CA-9BC28074ED3F}"/>
              </a:ext>
            </a:extLst>
          </p:cNvPr>
          <p:cNvSpPr>
            <a:spLocks noGrp="1"/>
          </p:cNvSpPr>
          <p:nvPr>
            <p:ph idx="1"/>
          </p:nvPr>
        </p:nvSpPr>
        <p:spPr/>
        <p:txBody>
          <a:bodyPr/>
          <a:lstStyle/>
          <a:p>
            <a:r>
              <a:rPr lang="en-US" dirty="0"/>
              <a:t>It was not until March 1545, however, that a group of cardinals, archbishops, bishops, abbots, and theologians met in the city of Trent on the border between Germany and Italy and initiated the Council of Trent, which met intermittently from 1545-1563 in three major sessions. </a:t>
            </a:r>
          </a:p>
        </p:txBody>
      </p:sp>
    </p:spTree>
    <p:extLst>
      <p:ext uri="{BB962C8B-B14F-4D97-AF65-F5344CB8AC3E}">
        <p14:creationId xmlns:p14="http://schemas.microsoft.com/office/powerpoint/2010/main" val="1384940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C4BA-76E8-4E78-9B9D-AD0D5B7B3B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B52485-AE35-49CC-955D-551668322168}"/>
              </a:ext>
            </a:extLst>
          </p:cNvPr>
          <p:cNvSpPr>
            <a:spLocks noGrp="1"/>
          </p:cNvSpPr>
          <p:nvPr>
            <p:ph idx="1"/>
          </p:nvPr>
        </p:nvSpPr>
        <p:spPr/>
        <p:txBody>
          <a:bodyPr/>
          <a:lstStyle/>
          <a:p>
            <a:r>
              <a:rPr lang="en-US" dirty="0"/>
              <a:t>Moderate Catholic reformers hoped compromise would be made in formulating doctrinal definitions that would encourage Protestants to return to the church. </a:t>
            </a:r>
          </a:p>
          <a:p>
            <a:endParaRPr lang="en-US" dirty="0"/>
          </a:p>
          <a:p>
            <a:r>
              <a:rPr lang="en-US" dirty="0"/>
              <a:t>Conservatives, however, favored an uncompromising restatement of Catholic doctrines in strict opposition to Protestant positions. The latter group won, although not without a struggle. </a:t>
            </a:r>
          </a:p>
        </p:txBody>
      </p:sp>
    </p:spTree>
    <p:extLst>
      <p:ext uri="{BB962C8B-B14F-4D97-AF65-F5344CB8AC3E}">
        <p14:creationId xmlns:p14="http://schemas.microsoft.com/office/powerpoint/2010/main" val="1334906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337D-375F-46D8-8172-ACFB0C7758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088FD6-6260-4A89-A02E-A25D8A219621}"/>
              </a:ext>
            </a:extLst>
          </p:cNvPr>
          <p:cNvSpPr>
            <a:spLocks noGrp="1"/>
          </p:cNvSpPr>
          <p:nvPr>
            <p:ph idx="1"/>
          </p:nvPr>
        </p:nvSpPr>
        <p:spPr/>
        <p:txBody>
          <a:bodyPr/>
          <a:lstStyle/>
          <a:p>
            <a:r>
              <a:rPr lang="en-US" dirty="0"/>
              <a:t>The final doctrinal decrees of the Council of Trent reaffirmed traditional Catholic teachings in opposition to Protestant beliefs. </a:t>
            </a:r>
          </a:p>
        </p:txBody>
      </p:sp>
    </p:spTree>
    <p:extLst>
      <p:ext uri="{BB962C8B-B14F-4D97-AF65-F5344CB8AC3E}">
        <p14:creationId xmlns:p14="http://schemas.microsoft.com/office/powerpoint/2010/main" val="2198472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4E07-B832-4E70-A114-6BEDC37DBB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407FA4-1E2E-445E-8D9B-ED362C127AD9}"/>
              </a:ext>
            </a:extLst>
          </p:cNvPr>
          <p:cNvSpPr>
            <a:spLocks noGrp="1"/>
          </p:cNvSpPr>
          <p:nvPr>
            <p:ph idx="1"/>
          </p:nvPr>
        </p:nvSpPr>
        <p:spPr/>
        <p:txBody>
          <a:bodyPr/>
          <a:lstStyle/>
          <a:p>
            <a:r>
              <a:rPr lang="en-US" dirty="0"/>
              <a:t>Scripture and tradition  were affirmed as equal authorities in religious matters; only the church could interpret Scripture.</a:t>
            </a:r>
          </a:p>
          <a:p>
            <a:endParaRPr lang="en-US" dirty="0"/>
          </a:p>
          <a:p>
            <a:r>
              <a:rPr lang="en-US" dirty="0"/>
              <a:t>Both faith and good works were declared necessary for salvation. </a:t>
            </a:r>
          </a:p>
          <a:p>
            <a:r>
              <a:rPr lang="en-US" dirty="0"/>
              <a:t>The seven sacraments, the Catholic doctrine of transubstantiation, and clerical celibacy were all upheld.  </a:t>
            </a:r>
          </a:p>
        </p:txBody>
      </p:sp>
    </p:spTree>
    <p:extLst>
      <p:ext uri="{BB962C8B-B14F-4D97-AF65-F5344CB8AC3E}">
        <p14:creationId xmlns:p14="http://schemas.microsoft.com/office/powerpoint/2010/main" val="4025775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18B3-534A-4407-A965-B892917DE6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6EBB88-8ACB-467E-A7E7-7F0C1FE87CFF}"/>
              </a:ext>
            </a:extLst>
          </p:cNvPr>
          <p:cNvSpPr>
            <a:spLocks noGrp="1"/>
          </p:cNvSpPr>
          <p:nvPr>
            <p:ph idx="1"/>
          </p:nvPr>
        </p:nvSpPr>
        <p:spPr/>
        <p:txBody>
          <a:bodyPr/>
          <a:lstStyle/>
          <a:p>
            <a:r>
              <a:rPr lang="en-US" dirty="0"/>
              <a:t>Belief in purgatory and in the efficacy of indulgences was affirmed, although the hawking of indulgences was prohibited. </a:t>
            </a:r>
          </a:p>
        </p:txBody>
      </p:sp>
    </p:spTree>
    <p:extLst>
      <p:ext uri="{BB962C8B-B14F-4D97-AF65-F5344CB8AC3E}">
        <p14:creationId xmlns:p14="http://schemas.microsoft.com/office/powerpoint/2010/main" val="3367233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8F38-3947-4803-8B14-AF3C7778D2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4D775E-3A06-4ACD-B124-15C31099BB0F}"/>
              </a:ext>
            </a:extLst>
          </p:cNvPr>
          <p:cNvSpPr>
            <a:spLocks noGrp="1"/>
          </p:cNvSpPr>
          <p:nvPr>
            <p:ph idx="1"/>
          </p:nvPr>
        </p:nvSpPr>
        <p:spPr/>
        <p:txBody>
          <a:bodyPr/>
          <a:lstStyle/>
          <a:p>
            <a:r>
              <a:rPr lang="en-US" dirty="0"/>
              <a:t>Of the reforming decrees that were passed, the most important established theological seminaries in every diocese for the training of priests. </a:t>
            </a:r>
          </a:p>
        </p:txBody>
      </p:sp>
    </p:spTree>
    <p:extLst>
      <p:ext uri="{BB962C8B-B14F-4D97-AF65-F5344CB8AC3E}">
        <p14:creationId xmlns:p14="http://schemas.microsoft.com/office/powerpoint/2010/main" val="2142043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609C-1A6D-4C48-8511-56FCBA395CC8}"/>
              </a:ext>
            </a:extLst>
          </p:cNvPr>
          <p:cNvSpPr>
            <a:spLocks noGrp="1"/>
          </p:cNvSpPr>
          <p:nvPr>
            <p:ph type="title"/>
          </p:nvPr>
        </p:nvSpPr>
        <p:spPr/>
        <p:txBody>
          <a:bodyPr/>
          <a:lstStyle/>
          <a:p>
            <a:r>
              <a:rPr lang="en-US" dirty="0"/>
              <a:t>After the Council of Trent </a:t>
            </a:r>
          </a:p>
        </p:txBody>
      </p:sp>
      <p:sp>
        <p:nvSpPr>
          <p:cNvPr id="3" name="Content Placeholder 2">
            <a:extLst>
              <a:ext uri="{FF2B5EF4-FFF2-40B4-BE49-F238E27FC236}">
                <a16:creationId xmlns:a16="http://schemas.microsoft.com/office/drawing/2014/main" id="{A55C21F1-664D-4058-A65B-9E3F728E83A3}"/>
              </a:ext>
            </a:extLst>
          </p:cNvPr>
          <p:cNvSpPr>
            <a:spLocks noGrp="1"/>
          </p:cNvSpPr>
          <p:nvPr>
            <p:ph idx="1"/>
          </p:nvPr>
        </p:nvSpPr>
        <p:spPr/>
        <p:txBody>
          <a:bodyPr/>
          <a:lstStyle/>
          <a:p>
            <a:r>
              <a:rPr lang="en-US" dirty="0"/>
              <a:t>After the Council of Trent, the Roman Catholic church possessed a clear body of doctrine and a unified church under the acknowledged supremacy of the popes, who had triumphed over bishops and councils. </a:t>
            </a:r>
          </a:p>
        </p:txBody>
      </p:sp>
    </p:spTree>
    <p:extLst>
      <p:ext uri="{BB962C8B-B14F-4D97-AF65-F5344CB8AC3E}">
        <p14:creationId xmlns:p14="http://schemas.microsoft.com/office/powerpoint/2010/main" val="1035999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543E-9E9B-443A-AB44-78041D7041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0BF81E-53B1-465E-B608-DF697EEA5931}"/>
              </a:ext>
            </a:extLst>
          </p:cNvPr>
          <p:cNvSpPr>
            <a:spLocks noGrp="1"/>
          </p:cNvSpPr>
          <p:nvPr>
            <p:ph idx="1"/>
          </p:nvPr>
        </p:nvSpPr>
        <p:spPr/>
        <p:txBody>
          <a:bodyPr/>
          <a:lstStyle/>
          <a:p>
            <a:r>
              <a:rPr lang="en-US" dirty="0"/>
              <a:t>The Roman Catholic church had become one Christian denomination among many with an organized framework and doctrinal pattern that would not be significantly altered for four hundred years. </a:t>
            </a:r>
          </a:p>
          <a:p>
            <a:endParaRPr lang="en-US" dirty="0"/>
          </a:p>
          <a:p>
            <a:r>
              <a:rPr lang="en-US" dirty="0"/>
              <a:t>The Catholic church entered a militant phase, as well prepared as the Calvinists to do battle for the Lord. </a:t>
            </a:r>
          </a:p>
          <a:p>
            <a:pPr marL="0" indent="0">
              <a:buNone/>
            </a:pPr>
            <a:endParaRPr lang="en-US" dirty="0"/>
          </a:p>
          <a:p>
            <a:r>
              <a:rPr lang="en-US" dirty="0"/>
              <a:t>An era of religious warfare was about to unfold. </a:t>
            </a:r>
          </a:p>
        </p:txBody>
      </p:sp>
    </p:spTree>
    <p:extLst>
      <p:ext uri="{BB962C8B-B14F-4D97-AF65-F5344CB8AC3E}">
        <p14:creationId xmlns:p14="http://schemas.microsoft.com/office/powerpoint/2010/main" val="520984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9345-ACD5-49DA-B0CE-B05ED06E0139}"/>
              </a:ext>
            </a:extLst>
          </p:cNvPr>
          <p:cNvSpPr>
            <a:spLocks noGrp="1"/>
          </p:cNvSpPr>
          <p:nvPr>
            <p:ph type="title"/>
          </p:nvPr>
        </p:nvSpPr>
        <p:spPr/>
        <p:txBody>
          <a:bodyPr/>
          <a:lstStyle/>
          <a:p>
            <a:r>
              <a:rPr lang="en-US" dirty="0"/>
              <a:t>Catholic Reformation/ Counter Reformation </a:t>
            </a:r>
          </a:p>
        </p:txBody>
      </p:sp>
      <p:sp>
        <p:nvSpPr>
          <p:cNvPr id="3" name="Content Placeholder 2">
            <a:extLst>
              <a:ext uri="{FF2B5EF4-FFF2-40B4-BE49-F238E27FC236}">
                <a16:creationId xmlns:a16="http://schemas.microsoft.com/office/drawing/2014/main" id="{B08FD009-79D5-4AD3-9EFE-252DD3DA6793}"/>
              </a:ext>
            </a:extLst>
          </p:cNvPr>
          <p:cNvSpPr>
            <a:spLocks noGrp="1"/>
          </p:cNvSpPr>
          <p:nvPr>
            <p:ph idx="1"/>
          </p:nvPr>
        </p:nvSpPr>
        <p:spPr/>
        <p:txBody>
          <a:bodyPr/>
          <a:lstStyle/>
          <a:p>
            <a:r>
              <a:rPr lang="en-US" dirty="0"/>
              <a:t>We call the story or the revival of Roman Catholicism the Catholic Reformation, although some historians prefer to use the term Counter Reformation, especially for those elements of the Catholic Reformation that were directly aimed at stopping the spread of Protestantism. </a:t>
            </a:r>
          </a:p>
        </p:txBody>
      </p:sp>
    </p:spTree>
    <p:extLst>
      <p:ext uri="{BB962C8B-B14F-4D97-AF65-F5344CB8AC3E}">
        <p14:creationId xmlns:p14="http://schemas.microsoft.com/office/powerpoint/2010/main" val="240301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481C-4EB0-499B-9A18-63534AAB9C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6C5E5B-7201-49C2-9870-B872036352B7}"/>
              </a:ext>
            </a:extLst>
          </p:cNvPr>
          <p:cNvSpPr>
            <a:spLocks noGrp="1"/>
          </p:cNvSpPr>
          <p:nvPr>
            <p:ph idx="1"/>
          </p:nvPr>
        </p:nvSpPr>
        <p:spPr/>
        <p:txBody>
          <a:bodyPr/>
          <a:lstStyle/>
          <a:p>
            <a:r>
              <a:rPr lang="en-US" dirty="0"/>
              <a:t>The best feature of medieval Catholicism were revived and then adjusted to meet new conditions, a situation most apparent in the revival of mysticism (belief that union with or absorption into the Deity or the absolute) and monasticism.</a:t>
            </a:r>
          </a:p>
          <a:p>
            <a:endParaRPr lang="en-US" dirty="0"/>
          </a:p>
          <a:p>
            <a:endParaRPr lang="en-US" dirty="0"/>
          </a:p>
        </p:txBody>
      </p:sp>
    </p:spTree>
    <p:extLst>
      <p:ext uri="{BB962C8B-B14F-4D97-AF65-F5344CB8AC3E}">
        <p14:creationId xmlns:p14="http://schemas.microsoft.com/office/powerpoint/2010/main" val="84648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D3FA-F6D4-4186-8AAF-D1545331FDD8}"/>
              </a:ext>
            </a:extLst>
          </p:cNvPr>
          <p:cNvSpPr>
            <a:spLocks noGrp="1"/>
          </p:cNvSpPr>
          <p:nvPr>
            <p:ph type="title"/>
          </p:nvPr>
        </p:nvSpPr>
        <p:spPr/>
        <p:txBody>
          <a:bodyPr/>
          <a:lstStyle/>
          <a:p>
            <a:r>
              <a:rPr lang="en-US" dirty="0"/>
              <a:t>Spanish mystic Saint Teresa of Avila (1515-1582) </a:t>
            </a:r>
          </a:p>
        </p:txBody>
      </p:sp>
      <p:sp>
        <p:nvSpPr>
          <p:cNvPr id="3" name="Content Placeholder 2">
            <a:extLst>
              <a:ext uri="{FF2B5EF4-FFF2-40B4-BE49-F238E27FC236}">
                <a16:creationId xmlns:a16="http://schemas.microsoft.com/office/drawing/2014/main" id="{580F484F-4853-4D51-8261-EB6EF7049E53}"/>
              </a:ext>
            </a:extLst>
          </p:cNvPr>
          <p:cNvSpPr>
            <a:spLocks noGrp="1"/>
          </p:cNvSpPr>
          <p:nvPr>
            <p:ph idx="1"/>
          </p:nvPr>
        </p:nvSpPr>
        <p:spPr/>
        <p:txBody>
          <a:bodyPr/>
          <a:lstStyle/>
          <a:p>
            <a:r>
              <a:rPr lang="en-US" dirty="0"/>
              <a:t>A nun of the Carmelite order, Teresa experienced a variety of mystical visions that she claimed resulted in the ecstatic union of her soul with God. </a:t>
            </a:r>
          </a:p>
          <a:p>
            <a:endParaRPr lang="en-US" dirty="0"/>
          </a:p>
          <a:p>
            <a:r>
              <a:rPr lang="en-US" dirty="0"/>
              <a:t>She founded a new order of barefoot Carmelite nuns and worked to foster their mystical experiences. </a:t>
            </a:r>
          </a:p>
        </p:txBody>
      </p:sp>
      <p:pic>
        <p:nvPicPr>
          <p:cNvPr id="4" name="Picture 3">
            <a:extLst>
              <a:ext uri="{FF2B5EF4-FFF2-40B4-BE49-F238E27FC236}">
                <a16:creationId xmlns:a16="http://schemas.microsoft.com/office/drawing/2014/main" id="{CD7AAC61-2979-4057-913E-EEE6A22728DE}"/>
              </a:ext>
            </a:extLst>
          </p:cNvPr>
          <p:cNvPicPr>
            <a:picLocks noChangeAspect="1"/>
          </p:cNvPicPr>
          <p:nvPr/>
        </p:nvPicPr>
        <p:blipFill>
          <a:blip r:embed="rId2"/>
          <a:stretch>
            <a:fillRect/>
          </a:stretch>
        </p:blipFill>
        <p:spPr>
          <a:xfrm>
            <a:off x="6361012" y="4360159"/>
            <a:ext cx="4754880" cy="2377440"/>
          </a:xfrm>
          <a:prstGeom prst="rect">
            <a:avLst/>
          </a:prstGeom>
          <a:ln>
            <a:noFill/>
          </a:ln>
          <a:effectLst>
            <a:softEdge rad="112500"/>
          </a:effectLst>
        </p:spPr>
      </p:pic>
    </p:spTree>
    <p:extLst>
      <p:ext uri="{BB962C8B-B14F-4D97-AF65-F5344CB8AC3E}">
        <p14:creationId xmlns:p14="http://schemas.microsoft.com/office/powerpoint/2010/main" val="364199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AA14-8AD6-48E8-9033-E31DD9E3E8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834745-362F-4687-9640-2AB816A19AF5}"/>
              </a:ext>
            </a:extLst>
          </p:cNvPr>
          <p:cNvSpPr>
            <a:spLocks noGrp="1"/>
          </p:cNvSpPr>
          <p:nvPr>
            <p:ph idx="1"/>
          </p:nvPr>
        </p:nvSpPr>
        <p:spPr/>
        <p:txBody>
          <a:bodyPr/>
          <a:lstStyle/>
          <a:p>
            <a:r>
              <a:rPr lang="en-US" dirty="0"/>
              <a:t>Old orders, such as the Benedictines and Dominicans, were reformed and renewed. </a:t>
            </a:r>
          </a:p>
          <a:p>
            <a:endParaRPr lang="en-US" dirty="0"/>
          </a:p>
          <a:p>
            <a:r>
              <a:rPr lang="en-US" dirty="0"/>
              <a:t>The Capuchins emerged when a group of Franciscans decided to return to the simplicity and poverty of Saint Francis of Assisi (Italy), the medieval founder of the Franciscan order. </a:t>
            </a:r>
          </a:p>
        </p:txBody>
      </p:sp>
      <p:pic>
        <p:nvPicPr>
          <p:cNvPr id="4" name="Picture 3">
            <a:extLst>
              <a:ext uri="{FF2B5EF4-FFF2-40B4-BE49-F238E27FC236}">
                <a16:creationId xmlns:a16="http://schemas.microsoft.com/office/drawing/2014/main" id="{FBD1C181-D178-4619-9C73-3C1BDBC0DC11}"/>
              </a:ext>
            </a:extLst>
          </p:cNvPr>
          <p:cNvPicPr>
            <a:picLocks noChangeAspect="1"/>
          </p:cNvPicPr>
          <p:nvPr/>
        </p:nvPicPr>
        <p:blipFill>
          <a:blip r:embed="rId2"/>
          <a:stretch>
            <a:fillRect/>
          </a:stretch>
        </p:blipFill>
        <p:spPr>
          <a:xfrm>
            <a:off x="9411717" y="-15025"/>
            <a:ext cx="2560320" cy="3236086"/>
          </a:xfrm>
          <a:prstGeom prst="rect">
            <a:avLst/>
          </a:prstGeom>
        </p:spPr>
      </p:pic>
    </p:spTree>
    <p:extLst>
      <p:ext uri="{BB962C8B-B14F-4D97-AF65-F5344CB8AC3E}">
        <p14:creationId xmlns:p14="http://schemas.microsoft.com/office/powerpoint/2010/main" val="382430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85FDE-5C07-47AB-AB7D-D642B8221983}"/>
              </a:ext>
            </a:extLst>
          </p:cNvPr>
          <p:cNvSpPr>
            <a:spLocks noGrp="1"/>
          </p:cNvSpPr>
          <p:nvPr>
            <p:ph type="title"/>
          </p:nvPr>
        </p:nvSpPr>
        <p:spPr/>
        <p:txBody>
          <a:bodyPr/>
          <a:lstStyle/>
          <a:p>
            <a:r>
              <a:rPr lang="en-US" dirty="0"/>
              <a:t>Going out to preach </a:t>
            </a:r>
          </a:p>
        </p:txBody>
      </p:sp>
      <p:sp>
        <p:nvSpPr>
          <p:cNvPr id="3" name="Content Placeholder 2">
            <a:extLst>
              <a:ext uri="{FF2B5EF4-FFF2-40B4-BE49-F238E27FC236}">
                <a16:creationId xmlns:a16="http://schemas.microsoft.com/office/drawing/2014/main" id="{070397AE-6FB9-4D0C-8505-3AC468758ECD}"/>
              </a:ext>
            </a:extLst>
          </p:cNvPr>
          <p:cNvSpPr>
            <a:spLocks noGrp="1"/>
          </p:cNvSpPr>
          <p:nvPr>
            <p:ph idx="1"/>
          </p:nvPr>
        </p:nvSpPr>
        <p:spPr/>
        <p:txBody>
          <a:bodyPr/>
          <a:lstStyle/>
          <a:p>
            <a:r>
              <a:rPr lang="en-US" dirty="0"/>
              <a:t>In addition to caring for the sick and the poor, the Capuchins focused on preaching the Gospel directly to the people and emerged as an effective force against Protestantism. </a:t>
            </a:r>
          </a:p>
        </p:txBody>
      </p:sp>
      <p:pic>
        <p:nvPicPr>
          <p:cNvPr id="4" name="Picture 3">
            <a:extLst>
              <a:ext uri="{FF2B5EF4-FFF2-40B4-BE49-F238E27FC236}">
                <a16:creationId xmlns:a16="http://schemas.microsoft.com/office/drawing/2014/main" id="{0F3960CE-815B-46A8-82E7-18C407473D2D}"/>
              </a:ext>
            </a:extLst>
          </p:cNvPr>
          <p:cNvPicPr>
            <a:picLocks noChangeAspect="1"/>
          </p:cNvPicPr>
          <p:nvPr/>
        </p:nvPicPr>
        <p:blipFill>
          <a:blip r:embed="rId2"/>
          <a:stretch>
            <a:fillRect/>
          </a:stretch>
        </p:blipFill>
        <p:spPr>
          <a:xfrm>
            <a:off x="4576341" y="3291840"/>
            <a:ext cx="2547255" cy="3566160"/>
          </a:xfrm>
          <a:prstGeom prst="rect">
            <a:avLst/>
          </a:prstGeom>
          <a:ln>
            <a:noFill/>
          </a:ln>
          <a:effectLst>
            <a:softEdge rad="112500"/>
          </a:effectLst>
        </p:spPr>
      </p:pic>
    </p:spTree>
    <p:extLst>
      <p:ext uri="{BB962C8B-B14F-4D97-AF65-F5344CB8AC3E}">
        <p14:creationId xmlns:p14="http://schemas.microsoft.com/office/powerpoint/2010/main" val="3885281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4EBB-4180-4C80-8695-EFFFA4C7DA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FBE1C9-9463-4720-817E-9FC45DA0869A}"/>
              </a:ext>
            </a:extLst>
          </p:cNvPr>
          <p:cNvSpPr>
            <a:spLocks noGrp="1"/>
          </p:cNvSpPr>
          <p:nvPr>
            <p:ph idx="1"/>
          </p:nvPr>
        </p:nvSpPr>
        <p:spPr/>
        <p:txBody>
          <a:bodyPr/>
          <a:lstStyle/>
          <a:p>
            <a:r>
              <a:rPr lang="en-US" dirty="0"/>
              <a:t>The Theatines, founded in 1524, placed their emphasis on reforming the secular (no religious or spiritual basis) clergy and encouraging those clerics (a priest or religious leader) to fulfill their duties among the laity. </a:t>
            </a:r>
          </a:p>
          <a:p>
            <a:endParaRPr lang="en-US" dirty="0"/>
          </a:p>
          <a:p>
            <a:pPr lvl="1"/>
            <a:r>
              <a:rPr lang="en-US" dirty="0"/>
              <a:t>Established orphanages and hospitals to care for victims of war and plague. </a:t>
            </a:r>
          </a:p>
        </p:txBody>
      </p:sp>
    </p:spTree>
    <p:extLst>
      <p:ext uri="{BB962C8B-B14F-4D97-AF65-F5344CB8AC3E}">
        <p14:creationId xmlns:p14="http://schemas.microsoft.com/office/powerpoint/2010/main" val="27962136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837</TotalTime>
  <Words>1534</Words>
  <Application>Microsoft Office PowerPoint</Application>
  <PresentationFormat>Widescreen</PresentationFormat>
  <Paragraphs>93</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Trebuchet MS</vt:lpstr>
      <vt:lpstr>Berlin</vt:lpstr>
      <vt:lpstr>Chapter 13 Section 7: The Catholic Reformation </vt:lpstr>
      <vt:lpstr>PowerPoint Presentation</vt:lpstr>
      <vt:lpstr>PowerPoint Presentation</vt:lpstr>
      <vt:lpstr>Catholic Reformation/ Counter Reformation </vt:lpstr>
      <vt:lpstr>PowerPoint Presentation</vt:lpstr>
      <vt:lpstr>Spanish mystic Saint Teresa of Avila (1515-1582) </vt:lpstr>
      <vt:lpstr>PowerPoint Presentation</vt:lpstr>
      <vt:lpstr>Going out to preach </vt:lpstr>
      <vt:lpstr>PowerPoint Presentation</vt:lpstr>
      <vt:lpstr>PowerPoint Presentation</vt:lpstr>
      <vt:lpstr>PowerPoint Presentation</vt:lpstr>
      <vt:lpstr>PowerPoint Presentation</vt:lpstr>
      <vt:lpstr>The Society of Jesus </vt:lpstr>
      <vt:lpstr>PowerPoint Presentation</vt:lpstr>
      <vt:lpstr>Ignatius of Loyola (Spain) (1491-1556), </vt:lpstr>
      <vt:lpstr>The Spiritual Exercises </vt:lpstr>
      <vt:lpstr>PowerPoint Presentation</vt:lpstr>
      <vt:lpstr>PowerPoint Presentation</vt:lpstr>
      <vt:lpstr>PowerPoint Presentation</vt:lpstr>
      <vt:lpstr>PowerPoint Presentation</vt:lpstr>
      <vt:lpstr>A Revived Papacy </vt:lpstr>
      <vt:lpstr>Pope Paul III </vt:lpstr>
      <vt:lpstr>Pope Paul III </vt:lpstr>
      <vt:lpstr>PowerPoint Presentation</vt:lpstr>
      <vt:lpstr>PowerPoint Presentation</vt:lpstr>
      <vt:lpstr>Cardinal Contarini </vt:lpstr>
      <vt:lpstr>PowerPoint Presentation</vt:lpstr>
      <vt:lpstr>PowerPoint Presentation</vt:lpstr>
      <vt:lpstr>PowerPoint Presentation</vt:lpstr>
      <vt:lpstr>PowerPoint Presentation</vt:lpstr>
      <vt:lpstr>The Council of Trent </vt:lpstr>
      <vt:lpstr>PowerPoint Presentation</vt:lpstr>
      <vt:lpstr>PowerPoint Presentation</vt:lpstr>
      <vt:lpstr>PowerPoint Presentation</vt:lpstr>
      <vt:lpstr>PowerPoint Presentation</vt:lpstr>
      <vt:lpstr>PowerPoint Presentation</vt:lpstr>
      <vt:lpstr>PowerPoint Presentation</vt:lpstr>
      <vt:lpstr>After the Council of Trent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Section 7: The Catholic Reformation </dc:title>
  <dc:creator>Tyler Moudry</dc:creator>
  <cp:lastModifiedBy>Tyler Moudry</cp:lastModifiedBy>
  <cp:revision>12</cp:revision>
  <dcterms:created xsi:type="dcterms:W3CDTF">2018-09-25T19:20:31Z</dcterms:created>
  <dcterms:modified xsi:type="dcterms:W3CDTF">2018-09-26T19:35:50Z</dcterms:modified>
</cp:coreProperties>
</file>