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9/26/2018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9/26/2018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9FD2-0B79-4FF3-A7E1-93A70AF1180E}"/>
              </a:ext>
            </a:extLst>
          </p:cNvPr>
          <p:cNvSpPr>
            <a:spLocks noGrp="1"/>
          </p:cNvSpPr>
          <p:nvPr>
            <p:ph type="ctrTitle"/>
          </p:nvPr>
        </p:nvSpPr>
        <p:spPr/>
        <p:txBody>
          <a:bodyPr/>
          <a:lstStyle/>
          <a:p>
            <a:r>
              <a:rPr lang="en-US" dirty="0"/>
              <a:t>Chapter 13 Section 6: The Social Impact of the Protestant Reformation </a:t>
            </a:r>
          </a:p>
        </p:txBody>
      </p:sp>
      <p:sp>
        <p:nvSpPr>
          <p:cNvPr id="3" name="Subtitle 2">
            <a:extLst>
              <a:ext uri="{FF2B5EF4-FFF2-40B4-BE49-F238E27FC236}">
                <a16:creationId xmlns:a16="http://schemas.microsoft.com/office/drawing/2014/main" id="{D7EDA246-495C-43F7-BA45-083131CBCE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18735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E1C45-CFD6-44E3-AE92-A9C34E9C5383}"/>
              </a:ext>
            </a:extLst>
          </p:cNvPr>
          <p:cNvSpPr>
            <a:spLocks noGrp="1"/>
          </p:cNvSpPr>
          <p:nvPr>
            <p:ph type="title"/>
          </p:nvPr>
        </p:nvSpPr>
        <p:spPr/>
        <p:txBody>
          <a:bodyPr/>
          <a:lstStyle/>
          <a:p>
            <a:r>
              <a:rPr lang="en-US" dirty="0"/>
              <a:t>Education in the Reformation </a:t>
            </a:r>
          </a:p>
        </p:txBody>
      </p:sp>
      <p:sp>
        <p:nvSpPr>
          <p:cNvPr id="3" name="Content Placeholder 2">
            <a:extLst>
              <a:ext uri="{FF2B5EF4-FFF2-40B4-BE49-F238E27FC236}">
                <a16:creationId xmlns:a16="http://schemas.microsoft.com/office/drawing/2014/main" id="{6ED33F01-18B1-4C3C-A0A6-A9388E2B5036}"/>
              </a:ext>
            </a:extLst>
          </p:cNvPr>
          <p:cNvSpPr>
            <a:spLocks noGrp="1"/>
          </p:cNvSpPr>
          <p:nvPr>
            <p:ph idx="1"/>
          </p:nvPr>
        </p:nvSpPr>
        <p:spPr/>
        <p:txBody>
          <a:bodyPr/>
          <a:lstStyle/>
          <a:p>
            <a:r>
              <a:rPr lang="en-US" dirty="0"/>
              <a:t>Renaissance humanism had significantly altered the content of education, and Protestant educators were very successful in implementing and using humanist methods to Protestant secondary schools and universities. </a:t>
            </a:r>
          </a:p>
        </p:txBody>
      </p:sp>
    </p:spTree>
    <p:extLst>
      <p:ext uri="{BB962C8B-B14F-4D97-AF65-F5344CB8AC3E}">
        <p14:creationId xmlns:p14="http://schemas.microsoft.com/office/powerpoint/2010/main" val="2517313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EEEFF-DED4-462A-A8C3-7DB5A31A6F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300B7C-8D41-4473-B3DB-82DA3E203DF2}"/>
              </a:ext>
            </a:extLst>
          </p:cNvPr>
          <p:cNvSpPr>
            <a:spLocks noGrp="1"/>
          </p:cNvSpPr>
          <p:nvPr>
            <p:ph idx="1"/>
          </p:nvPr>
        </p:nvSpPr>
        <p:spPr/>
        <p:txBody>
          <a:bodyPr/>
          <a:lstStyle/>
          <a:p>
            <a:r>
              <a:rPr lang="en-US" dirty="0"/>
              <a:t>Protestant schools were aimed at a much wider audience. </a:t>
            </a:r>
          </a:p>
          <a:p>
            <a:endParaRPr lang="en-US" dirty="0"/>
          </a:p>
          <a:p>
            <a:r>
              <a:rPr lang="en-US" dirty="0"/>
              <a:t>Protestantism created an increased need for at least a semiliterate body of believers who could read the Bible for themselves. </a:t>
            </a:r>
          </a:p>
        </p:txBody>
      </p:sp>
    </p:spTree>
    <p:extLst>
      <p:ext uri="{BB962C8B-B14F-4D97-AF65-F5344CB8AC3E}">
        <p14:creationId xmlns:p14="http://schemas.microsoft.com/office/powerpoint/2010/main" val="125820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BC89E-7925-48AD-B226-C84C78F7DC9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7E73FF7-13D7-41E9-AFDB-00A8158607DD}"/>
              </a:ext>
            </a:extLst>
          </p:cNvPr>
          <p:cNvSpPr>
            <a:spLocks noGrp="1"/>
          </p:cNvSpPr>
          <p:nvPr>
            <p:ph idx="1"/>
          </p:nvPr>
        </p:nvSpPr>
        <p:spPr/>
        <p:txBody>
          <a:bodyPr/>
          <a:lstStyle/>
          <a:p>
            <a:r>
              <a:rPr lang="en-US" dirty="0"/>
              <a:t>Martin Luther advocated that all children should have the opportunity of an education provided by the state. </a:t>
            </a:r>
          </a:p>
          <a:p>
            <a:endParaRPr lang="en-US" dirty="0"/>
          </a:p>
          <a:p>
            <a:r>
              <a:rPr lang="en-US" dirty="0"/>
              <a:t>Luther’s ideas were shared by his Wittenberg coworker, Philip Melanchthon, whose educational efforts earned him the title of </a:t>
            </a:r>
            <a:r>
              <a:rPr lang="en-US" i="1" dirty="0" err="1"/>
              <a:t>Pracecepter</a:t>
            </a:r>
            <a:r>
              <a:rPr lang="en-US" i="1" dirty="0"/>
              <a:t> </a:t>
            </a:r>
            <a:r>
              <a:rPr lang="en-US" i="1" dirty="0" err="1"/>
              <a:t>Germaniae</a:t>
            </a:r>
            <a:r>
              <a:rPr lang="en-US" dirty="0"/>
              <a:t>, the Teacher of Germany.</a:t>
            </a:r>
          </a:p>
          <a:p>
            <a:endParaRPr lang="en-US" dirty="0"/>
          </a:p>
          <a:p>
            <a:r>
              <a:rPr lang="en-US" dirty="0" err="1"/>
              <a:t>Melanchton</a:t>
            </a:r>
            <a:r>
              <a:rPr lang="en-US" dirty="0"/>
              <a:t> divided students into three classes or divisions based on their age or capabilities. </a:t>
            </a:r>
          </a:p>
        </p:txBody>
      </p:sp>
      <p:pic>
        <p:nvPicPr>
          <p:cNvPr id="4" name="Picture 3">
            <a:extLst>
              <a:ext uri="{FF2B5EF4-FFF2-40B4-BE49-F238E27FC236}">
                <a16:creationId xmlns:a16="http://schemas.microsoft.com/office/drawing/2014/main" id="{CF34CF39-0122-48F7-A682-25489DCF4FBA}"/>
              </a:ext>
            </a:extLst>
          </p:cNvPr>
          <p:cNvPicPr>
            <a:picLocks noChangeAspect="1"/>
          </p:cNvPicPr>
          <p:nvPr/>
        </p:nvPicPr>
        <p:blipFill>
          <a:blip r:embed="rId2"/>
          <a:stretch>
            <a:fillRect/>
          </a:stretch>
        </p:blipFill>
        <p:spPr>
          <a:xfrm>
            <a:off x="10294182" y="22109"/>
            <a:ext cx="1897818" cy="2917861"/>
          </a:xfrm>
          <a:prstGeom prst="rect">
            <a:avLst/>
          </a:prstGeom>
        </p:spPr>
      </p:pic>
    </p:spTree>
    <p:extLst>
      <p:ext uri="{BB962C8B-B14F-4D97-AF65-F5344CB8AC3E}">
        <p14:creationId xmlns:p14="http://schemas.microsoft.com/office/powerpoint/2010/main" val="3219188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210EA-9097-453A-84FE-F120947606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5A2900-51C1-4B96-8733-6A34942F465E}"/>
              </a:ext>
            </a:extLst>
          </p:cNvPr>
          <p:cNvSpPr>
            <a:spLocks noGrp="1"/>
          </p:cNvSpPr>
          <p:nvPr>
            <p:ph idx="1"/>
          </p:nvPr>
        </p:nvSpPr>
        <p:spPr/>
        <p:txBody>
          <a:bodyPr/>
          <a:lstStyle/>
          <a:p>
            <a:r>
              <a:rPr lang="en-US" dirty="0"/>
              <a:t>Following Melanchthon’s example, the Protestants in Germany were responsible for introducing the gymnasium, or secondary school, where the humanist emphasis on the liberal arts based on instruction in Greek and Latin was combined with religious instruction. </a:t>
            </a:r>
          </a:p>
        </p:txBody>
      </p:sp>
    </p:spTree>
    <p:extLst>
      <p:ext uri="{BB962C8B-B14F-4D97-AF65-F5344CB8AC3E}">
        <p14:creationId xmlns:p14="http://schemas.microsoft.com/office/powerpoint/2010/main" val="4054931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25C68-4C61-4073-9ECB-E7050D49138C}"/>
              </a:ext>
            </a:extLst>
          </p:cNvPr>
          <p:cNvSpPr>
            <a:spLocks noGrp="1"/>
          </p:cNvSpPr>
          <p:nvPr>
            <p:ph type="title"/>
          </p:nvPr>
        </p:nvSpPr>
        <p:spPr/>
        <p:txBody>
          <a:bodyPr/>
          <a:lstStyle/>
          <a:p>
            <a:r>
              <a:rPr lang="en-US" dirty="0"/>
              <a:t>School in Strasbourg </a:t>
            </a:r>
          </a:p>
        </p:txBody>
      </p:sp>
      <p:sp>
        <p:nvSpPr>
          <p:cNvPr id="3" name="Content Placeholder 2">
            <a:extLst>
              <a:ext uri="{FF2B5EF4-FFF2-40B4-BE49-F238E27FC236}">
                <a16:creationId xmlns:a16="http://schemas.microsoft.com/office/drawing/2014/main" id="{7016D900-66A4-40D3-947B-D89653DF5828}"/>
              </a:ext>
            </a:extLst>
          </p:cNvPr>
          <p:cNvSpPr>
            <a:spLocks noGrp="1"/>
          </p:cNvSpPr>
          <p:nvPr>
            <p:ph idx="1"/>
          </p:nvPr>
        </p:nvSpPr>
        <p:spPr/>
        <p:txBody>
          <a:bodyPr/>
          <a:lstStyle/>
          <a:p>
            <a:r>
              <a:rPr lang="en-US" dirty="0"/>
              <a:t>Founded by Johannes Sturm in 1538, which served as a model for other Protestant schools. </a:t>
            </a:r>
          </a:p>
        </p:txBody>
      </p:sp>
      <p:pic>
        <p:nvPicPr>
          <p:cNvPr id="4" name="Picture 3">
            <a:extLst>
              <a:ext uri="{FF2B5EF4-FFF2-40B4-BE49-F238E27FC236}">
                <a16:creationId xmlns:a16="http://schemas.microsoft.com/office/drawing/2014/main" id="{6C42524C-C51A-4E85-91C6-9343E8ACEFD4}"/>
              </a:ext>
            </a:extLst>
          </p:cNvPr>
          <p:cNvPicPr>
            <a:picLocks noChangeAspect="1"/>
          </p:cNvPicPr>
          <p:nvPr/>
        </p:nvPicPr>
        <p:blipFill>
          <a:blip r:embed="rId2"/>
          <a:stretch>
            <a:fillRect/>
          </a:stretch>
        </p:blipFill>
        <p:spPr>
          <a:xfrm>
            <a:off x="5710714" y="2993503"/>
            <a:ext cx="2931276" cy="3566160"/>
          </a:xfrm>
          <a:prstGeom prst="rect">
            <a:avLst/>
          </a:prstGeom>
        </p:spPr>
      </p:pic>
    </p:spTree>
    <p:extLst>
      <p:ext uri="{BB962C8B-B14F-4D97-AF65-F5344CB8AC3E}">
        <p14:creationId xmlns:p14="http://schemas.microsoft.com/office/powerpoint/2010/main" val="943060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29FF8-E495-4757-818C-90BCEF93F3ED}"/>
              </a:ext>
            </a:extLst>
          </p:cNvPr>
          <p:cNvSpPr>
            <a:spLocks noGrp="1"/>
          </p:cNvSpPr>
          <p:nvPr>
            <p:ph type="title"/>
          </p:nvPr>
        </p:nvSpPr>
        <p:spPr/>
        <p:txBody>
          <a:bodyPr/>
          <a:lstStyle/>
          <a:p>
            <a:r>
              <a:rPr lang="en-US" dirty="0"/>
              <a:t>John Calvin’s Genevan Academy </a:t>
            </a:r>
          </a:p>
        </p:txBody>
      </p:sp>
      <p:sp>
        <p:nvSpPr>
          <p:cNvPr id="3" name="Content Placeholder 2">
            <a:extLst>
              <a:ext uri="{FF2B5EF4-FFF2-40B4-BE49-F238E27FC236}">
                <a16:creationId xmlns:a16="http://schemas.microsoft.com/office/drawing/2014/main" id="{A3A05964-7F21-421B-BA58-9CDB03F68A8B}"/>
              </a:ext>
            </a:extLst>
          </p:cNvPr>
          <p:cNvSpPr>
            <a:spLocks noGrp="1"/>
          </p:cNvSpPr>
          <p:nvPr>
            <p:ph idx="1"/>
          </p:nvPr>
        </p:nvSpPr>
        <p:spPr/>
        <p:txBody>
          <a:bodyPr/>
          <a:lstStyle/>
          <a:p>
            <a:r>
              <a:rPr lang="en-US" dirty="0"/>
              <a:t>Founded in 1559, was organized in two distinct parts. </a:t>
            </a:r>
          </a:p>
          <a:p>
            <a:endParaRPr lang="en-US" dirty="0"/>
          </a:p>
          <a:p>
            <a:r>
              <a:rPr lang="en-US" dirty="0"/>
              <a:t>The “private school” or gymnasium was divided into seven classes for young people who were taught Latin and Greek grammar and literature as well as logic. </a:t>
            </a:r>
          </a:p>
        </p:txBody>
      </p:sp>
    </p:spTree>
    <p:extLst>
      <p:ext uri="{BB962C8B-B14F-4D97-AF65-F5344CB8AC3E}">
        <p14:creationId xmlns:p14="http://schemas.microsoft.com/office/powerpoint/2010/main" val="852512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93210-2122-4DF7-95D8-C210D803B8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D61F67-B216-48F4-BFC2-B5CCD5463C8C}"/>
              </a:ext>
            </a:extLst>
          </p:cNvPr>
          <p:cNvSpPr>
            <a:spLocks noGrp="1"/>
          </p:cNvSpPr>
          <p:nvPr>
            <p:ph idx="1"/>
          </p:nvPr>
        </p:nvSpPr>
        <p:spPr/>
        <p:txBody>
          <a:bodyPr/>
          <a:lstStyle/>
          <a:p>
            <a:r>
              <a:rPr lang="en-US" dirty="0"/>
              <a:t>In the “public school,” students were taught philosophy, Hebrew, Greek, and theology. </a:t>
            </a:r>
          </a:p>
        </p:txBody>
      </p:sp>
    </p:spTree>
    <p:extLst>
      <p:ext uri="{BB962C8B-B14F-4D97-AF65-F5344CB8AC3E}">
        <p14:creationId xmlns:p14="http://schemas.microsoft.com/office/powerpoint/2010/main" val="887011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3ABB-2233-462A-B954-10909B005F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160BE0-F23D-4031-B178-08F4D23E31A2}"/>
              </a:ext>
            </a:extLst>
          </p:cNvPr>
          <p:cNvSpPr>
            <a:spLocks noGrp="1"/>
          </p:cNvSpPr>
          <p:nvPr>
            <p:ph idx="1"/>
          </p:nvPr>
        </p:nvSpPr>
        <p:spPr/>
        <p:txBody>
          <a:bodyPr/>
          <a:lstStyle/>
          <a:p>
            <a:r>
              <a:rPr lang="en-US" dirty="0"/>
              <a:t>The Genevan Academy, which eventually became a university, came to concentrate on preparing ministers to spread the Calvinist view of the Gospel. </a:t>
            </a:r>
          </a:p>
        </p:txBody>
      </p:sp>
      <p:pic>
        <p:nvPicPr>
          <p:cNvPr id="4" name="Picture 3">
            <a:extLst>
              <a:ext uri="{FF2B5EF4-FFF2-40B4-BE49-F238E27FC236}">
                <a16:creationId xmlns:a16="http://schemas.microsoft.com/office/drawing/2014/main" id="{82615027-CF08-4485-9486-6BB3FF04BFBC}"/>
              </a:ext>
            </a:extLst>
          </p:cNvPr>
          <p:cNvPicPr>
            <a:picLocks noChangeAspect="1"/>
          </p:cNvPicPr>
          <p:nvPr/>
        </p:nvPicPr>
        <p:blipFill>
          <a:blip r:embed="rId2"/>
          <a:stretch>
            <a:fillRect/>
          </a:stretch>
        </p:blipFill>
        <p:spPr>
          <a:xfrm>
            <a:off x="4301924" y="3086100"/>
            <a:ext cx="5029200" cy="3771900"/>
          </a:xfrm>
          <a:prstGeom prst="rect">
            <a:avLst/>
          </a:prstGeom>
          <a:ln>
            <a:noFill/>
          </a:ln>
          <a:effectLst>
            <a:softEdge rad="112500"/>
          </a:effectLst>
        </p:spPr>
      </p:pic>
    </p:spTree>
    <p:extLst>
      <p:ext uri="{BB962C8B-B14F-4D97-AF65-F5344CB8AC3E}">
        <p14:creationId xmlns:p14="http://schemas.microsoft.com/office/powerpoint/2010/main" val="4092177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B15FD-0AA8-43C1-ABA4-49950E0A7299}"/>
              </a:ext>
            </a:extLst>
          </p:cNvPr>
          <p:cNvSpPr>
            <a:spLocks noGrp="1"/>
          </p:cNvSpPr>
          <p:nvPr>
            <p:ph type="title"/>
          </p:nvPr>
        </p:nvSpPr>
        <p:spPr/>
        <p:txBody>
          <a:bodyPr/>
          <a:lstStyle/>
          <a:p>
            <a:r>
              <a:rPr lang="en-US" dirty="0"/>
              <a:t>Religious Practices and Popular Culture </a:t>
            </a:r>
          </a:p>
        </p:txBody>
      </p:sp>
      <p:sp>
        <p:nvSpPr>
          <p:cNvPr id="3" name="Content Placeholder 2">
            <a:extLst>
              <a:ext uri="{FF2B5EF4-FFF2-40B4-BE49-F238E27FC236}">
                <a16:creationId xmlns:a16="http://schemas.microsoft.com/office/drawing/2014/main" id="{E5E8DA85-0462-4D67-B3DC-E3F54C6CFB6B}"/>
              </a:ext>
            </a:extLst>
          </p:cNvPr>
          <p:cNvSpPr>
            <a:spLocks noGrp="1"/>
          </p:cNvSpPr>
          <p:nvPr>
            <p:ph idx="1"/>
          </p:nvPr>
        </p:nvSpPr>
        <p:spPr/>
        <p:txBody>
          <a:bodyPr/>
          <a:lstStyle/>
          <a:p>
            <a:r>
              <a:rPr lang="en-US" dirty="0"/>
              <a:t>The Protestant Reformation abolished or severely curtailed such customary practices as indulgences, the veneration of relics and saints, pilgrimages, monasticism, and clerical celibacy. </a:t>
            </a:r>
          </a:p>
          <a:p>
            <a:endParaRPr lang="en-US" dirty="0"/>
          </a:p>
          <a:p>
            <a:endParaRPr lang="en-US" dirty="0"/>
          </a:p>
        </p:txBody>
      </p:sp>
      <p:pic>
        <p:nvPicPr>
          <p:cNvPr id="4" name="Picture 3">
            <a:extLst>
              <a:ext uri="{FF2B5EF4-FFF2-40B4-BE49-F238E27FC236}">
                <a16:creationId xmlns:a16="http://schemas.microsoft.com/office/drawing/2014/main" id="{55D961D7-46BA-4627-946E-23EDA41DFF4A}"/>
              </a:ext>
            </a:extLst>
          </p:cNvPr>
          <p:cNvPicPr>
            <a:picLocks noChangeAspect="1"/>
          </p:cNvPicPr>
          <p:nvPr/>
        </p:nvPicPr>
        <p:blipFill>
          <a:blip r:embed="rId2"/>
          <a:stretch>
            <a:fillRect/>
          </a:stretch>
        </p:blipFill>
        <p:spPr>
          <a:xfrm>
            <a:off x="944060" y="3752846"/>
            <a:ext cx="2247900" cy="2686050"/>
          </a:xfrm>
          <a:prstGeom prst="rect">
            <a:avLst/>
          </a:prstGeom>
          <a:ln>
            <a:noFill/>
          </a:ln>
          <a:effectLst>
            <a:softEdge rad="112500"/>
          </a:effectLst>
        </p:spPr>
      </p:pic>
      <p:sp>
        <p:nvSpPr>
          <p:cNvPr id="5" name="Rectangle 4">
            <a:extLst>
              <a:ext uri="{FF2B5EF4-FFF2-40B4-BE49-F238E27FC236}">
                <a16:creationId xmlns:a16="http://schemas.microsoft.com/office/drawing/2014/main" id="{72804913-4059-4ADA-A20C-6EE5D6807376}"/>
              </a:ext>
            </a:extLst>
          </p:cNvPr>
          <p:cNvSpPr/>
          <p:nvPr/>
        </p:nvSpPr>
        <p:spPr>
          <a:xfrm>
            <a:off x="3279284" y="5253888"/>
            <a:ext cx="3145413" cy="369332"/>
          </a:xfrm>
          <a:prstGeom prst="rect">
            <a:avLst/>
          </a:prstGeom>
        </p:spPr>
        <p:txBody>
          <a:bodyPr wrap="none">
            <a:spAutoFit/>
          </a:bodyPr>
          <a:lstStyle/>
          <a:p>
            <a:r>
              <a:rPr lang="en-US" dirty="0"/>
              <a:t>heart relic of Saint Camillus </a:t>
            </a:r>
          </a:p>
        </p:txBody>
      </p:sp>
    </p:spTree>
    <p:extLst>
      <p:ext uri="{BB962C8B-B14F-4D97-AF65-F5344CB8AC3E}">
        <p14:creationId xmlns:p14="http://schemas.microsoft.com/office/powerpoint/2010/main" val="408845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1E67-2817-490C-AA45-1FFB61A261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A8B7AE-19A6-40EA-B6A4-89785196BBBB}"/>
              </a:ext>
            </a:extLst>
          </p:cNvPr>
          <p:cNvSpPr>
            <a:spLocks noGrp="1"/>
          </p:cNvSpPr>
          <p:nvPr>
            <p:ph idx="1"/>
          </p:nvPr>
        </p:nvSpPr>
        <p:spPr/>
        <p:txBody>
          <a:bodyPr/>
          <a:lstStyle/>
          <a:p>
            <a:r>
              <a:rPr lang="en-US" dirty="0"/>
              <a:t>The elimination of saints put an end to the numerous celebrations of religious holy days and changed a community’s sense of time. </a:t>
            </a:r>
          </a:p>
        </p:txBody>
      </p:sp>
    </p:spTree>
    <p:extLst>
      <p:ext uri="{BB962C8B-B14F-4D97-AF65-F5344CB8AC3E}">
        <p14:creationId xmlns:p14="http://schemas.microsoft.com/office/powerpoint/2010/main" val="31108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DB1D-72E4-4270-B59F-479E4D484E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EE5541-A3F7-4DF1-8194-D866D9DD13A9}"/>
              </a:ext>
            </a:extLst>
          </p:cNvPr>
          <p:cNvSpPr>
            <a:spLocks noGrp="1"/>
          </p:cNvSpPr>
          <p:nvPr>
            <p:ph idx="1"/>
          </p:nvPr>
        </p:nvSpPr>
        <p:spPr/>
        <p:txBody>
          <a:bodyPr/>
          <a:lstStyle/>
          <a:p>
            <a:r>
              <a:rPr lang="en-US" dirty="0"/>
              <a:t>Catholicism had praised the family and sanctified its existence by making marriage a sacrament.</a:t>
            </a:r>
          </a:p>
          <a:p>
            <a:endParaRPr lang="en-US" dirty="0"/>
          </a:p>
          <a:p>
            <a:r>
              <a:rPr lang="en-US" dirty="0"/>
              <a:t>The Catholic church’s high regard for abstinence from sex as the surest way to holiness made the celibate state of the clergy preferable to marriage. </a:t>
            </a:r>
          </a:p>
        </p:txBody>
      </p:sp>
    </p:spTree>
    <p:extLst>
      <p:ext uri="{BB962C8B-B14F-4D97-AF65-F5344CB8AC3E}">
        <p14:creationId xmlns:p14="http://schemas.microsoft.com/office/powerpoint/2010/main" val="467618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1A5D-6FF8-4625-B60C-25EA9EC7EB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9417C5-6CCE-4C0F-B6ED-20D814014ABE}"/>
              </a:ext>
            </a:extLst>
          </p:cNvPr>
          <p:cNvSpPr>
            <a:spLocks noGrp="1"/>
          </p:cNvSpPr>
          <p:nvPr>
            <p:ph idx="1"/>
          </p:nvPr>
        </p:nvSpPr>
        <p:spPr/>
        <p:txBody>
          <a:bodyPr/>
          <a:lstStyle/>
          <a:p>
            <a:r>
              <a:rPr lang="en-US" dirty="0"/>
              <a:t>The Puritans (as English Calvinists were called), for example, attempted to ban drinking in taverns, dramatic performances, and dancing. </a:t>
            </a:r>
          </a:p>
        </p:txBody>
      </p:sp>
      <p:pic>
        <p:nvPicPr>
          <p:cNvPr id="4" name="Picture 3">
            <a:extLst>
              <a:ext uri="{FF2B5EF4-FFF2-40B4-BE49-F238E27FC236}">
                <a16:creationId xmlns:a16="http://schemas.microsoft.com/office/drawing/2014/main" id="{AA295B43-2C4C-4100-860A-C6BAE387E944}"/>
              </a:ext>
            </a:extLst>
          </p:cNvPr>
          <p:cNvPicPr>
            <a:picLocks noChangeAspect="1"/>
          </p:cNvPicPr>
          <p:nvPr/>
        </p:nvPicPr>
        <p:blipFill>
          <a:blip r:embed="rId2"/>
          <a:stretch>
            <a:fillRect/>
          </a:stretch>
        </p:blipFill>
        <p:spPr>
          <a:xfrm>
            <a:off x="2438159" y="3114675"/>
            <a:ext cx="6667500" cy="3743325"/>
          </a:xfrm>
          <a:prstGeom prst="rect">
            <a:avLst/>
          </a:prstGeom>
          <a:ln>
            <a:noFill/>
          </a:ln>
          <a:effectLst>
            <a:softEdge rad="112500"/>
          </a:effectLst>
        </p:spPr>
      </p:pic>
    </p:spTree>
    <p:extLst>
      <p:ext uri="{BB962C8B-B14F-4D97-AF65-F5344CB8AC3E}">
        <p14:creationId xmlns:p14="http://schemas.microsoft.com/office/powerpoint/2010/main" val="1305850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7A37-3969-48BF-87EF-DAFE29A894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01F6BB-FB3E-4291-A4AD-1557F8FE30CD}"/>
              </a:ext>
            </a:extLst>
          </p:cNvPr>
          <p:cNvSpPr>
            <a:spLocks noGrp="1"/>
          </p:cNvSpPr>
          <p:nvPr>
            <p:ph idx="1"/>
          </p:nvPr>
        </p:nvSpPr>
        <p:spPr/>
        <p:txBody>
          <a:bodyPr/>
          <a:lstStyle/>
          <a:p>
            <a:r>
              <a:rPr lang="en-US" dirty="0"/>
              <a:t>Dutch Calvinists denounced the tradition of giving small presents to children on the feast of Saint Nicholas, in early December. </a:t>
            </a:r>
          </a:p>
          <a:p>
            <a:endParaRPr lang="en-US" dirty="0"/>
          </a:p>
          <a:p>
            <a:r>
              <a:rPr lang="en-US" dirty="0"/>
              <a:t>Many of these Protestant attacks on popular culture were unsuccessful. </a:t>
            </a:r>
          </a:p>
        </p:txBody>
      </p:sp>
      <p:pic>
        <p:nvPicPr>
          <p:cNvPr id="4" name="Picture 3">
            <a:extLst>
              <a:ext uri="{FF2B5EF4-FFF2-40B4-BE49-F238E27FC236}">
                <a16:creationId xmlns:a16="http://schemas.microsoft.com/office/drawing/2014/main" id="{16417CB5-58A9-48EC-A043-5203A8C77BB8}"/>
              </a:ext>
            </a:extLst>
          </p:cNvPr>
          <p:cNvPicPr>
            <a:picLocks noChangeAspect="1"/>
          </p:cNvPicPr>
          <p:nvPr/>
        </p:nvPicPr>
        <p:blipFill>
          <a:blip r:embed="rId2"/>
          <a:stretch>
            <a:fillRect/>
          </a:stretch>
        </p:blipFill>
        <p:spPr>
          <a:xfrm>
            <a:off x="3850270" y="3982786"/>
            <a:ext cx="4937760" cy="2772200"/>
          </a:xfrm>
          <a:prstGeom prst="rect">
            <a:avLst/>
          </a:prstGeom>
          <a:ln>
            <a:noFill/>
          </a:ln>
          <a:effectLst>
            <a:softEdge rad="112500"/>
          </a:effectLst>
        </p:spPr>
      </p:pic>
    </p:spTree>
    <p:extLst>
      <p:ext uri="{BB962C8B-B14F-4D97-AF65-F5344CB8AC3E}">
        <p14:creationId xmlns:p14="http://schemas.microsoft.com/office/powerpoint/2010/main" val="2357677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6FD5-149C-454D-B511-560A917CB9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4E22C0-EC8F-4BF3-8CD7-0244F80314E7}"/>
              </a:ext>
            </a:extLst>
          </p:cNvPr>
          <p:cNvSpPr>
            <a:spLocks noGrp="1"/>
          </p:cNvSpPr>
          <p:nvPr>
            <p:ph idx="1"/>
          </p:nvPr>
        </p:nvSpPr>
        <p:spPr/>
        <p:txBody>
          <a:bodyPr/>
          <a:lstStyle/>
          <a:p>
            <a:r>
              <a:rPr lang="en-US" dirty="0"/>
              <a:t>Because not all men could remain chaste, marriage offered the best means to control sexual intercourse and give it a purpose, the procreation of children. </a:t>
            </a:r>
          </a:p>
          <a:p>
            <a:endParaRPr lang="en-US" dirty="0"/>
          </a:p>
          <a:p>
            <a:r>
              <a:rPr lang="en-US" dirty="0"/>
              <a:t>Luther even argued that sex in marriage allowed one to make use of this sex in order to avoid sin. </a:t>
            </a:r>
          </a:p>
          <a:p>
            <a:endParaRPr lang="en-US" dirty="0"/>
          </a:p>
          <a:p>
            <a:r>
              <a:rPr lang="en-US" dirty="0"/>
              <a:t>Calvin argued if a man’s power to tame lust fails him, then he must marry. </a:t>
            </a:r>
          </a:p>
        </p:txBody>
      </p:sp>
    </p:spTree>
    <p:extLst>
      <p:ext uri="{BB962C8B-B14F-4D97-AF65-F5344CB8AC3E}">
        <p14:creationId xmlns:p14="http://schemas.microsoft.com/office/powerpoint/2010/main" val="231302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A419F-9E6E-47AD-8715-FA16032E91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F0AB83-5396-49A5-8F2B-0E5B96E22A58}"/>
              </a:ext>
            </a:extLst>
          </p:cNvPr>
          <p:cNvSpPr>
            <a:spLocks noGrp="1"/>
          </p:cNvSpPr>
          <p:nvPr>
            <p:ph idx="1"/>
          </p:nvPr>
        </p:nvSpPr>
        <p:spPr/>
        <p:txBody>
          <a:bodyPr/>
          <a:lstStyle/>
          <a:p>
            <a:pPr marL="0" indent="0">
              <a:buNone/>
            </a:pPr>
            <a:r>
              <a:rPr lang="en-US" dirty="0"/>
              <a:t>Because Protestantism had eliminated any idea of special holiness for celibacy, abolishing both monasticism and a celibate clergy, the family could be placed at the center of human life, and a new stress on “mutual love between man and wife” could be extolled (praise enthusiastically). </a:t>
            </a:r>
          </a:p>
        </p:txBody>
      </p:sp>
    </p:spTree>
    <p:extLst>
      <p:ext uri="{BB962C8B-B14F-4D97-AF65-F5344CB8AC3E}">
        <p14:creationId xmlns:p14="http://schemas.microsoft.com/office/powerpoint/2010/main" val="471860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F980C-49C8-4FB2-B9C6-FA3529CF396D}"/>
              </a:ext>
            </a:extLst>
          </p:cNvPr>
          <p:cNvSpPr>
            <a:spLocks noGrp="1"/>
          </p:cNvSpPr>
          <p:nvPr>
            <p:ph type="title"/>
          </p:nvPr>
        </p:nvSpPr>
        <p:spPr/>
        <p:txBody>
          <a:bodyPr/>
          <a:lstStyle/>
          <a:p>
            <a:r>
              <a:rPr lang="en-US" dirty="0"/>
              <a:t>The Role of Wives… did they improve? </a:t>
            </a:r>
          </a:p>
        </p:txBody>
      </p:sp>
      <p:sp>
        <p:nvSpPr>
          <p:cNvPr id="3" name="Content Placeholder 2">
            <a:extLst>
              <a:ext uri="{FF2B5EF4-FFF2-40B4-BE49-F238E27FC236}">
                <a16:creationId xmlns:a16="http://schemas.microsoft.com/office/drawing/2014/main" id="{E1329808-BBD7-41DA-970F-CE94D25BE37C}"/>
              </a:ext>
            </a:extLst>
          </p:cNvPr>
          <p:cNvSpPr>
            <a:spLocks noGrp="1"/>
          </p:cNvSpPr>
          <p:nvPr>
            <p:ph idx="1"/>
          </p:nvPr>
        </p:nvSpPr>
        <p:spPr/>
        <p:txBody>
          <a:bodyPr/>
          <a:lstStyle/>
          <a:p>
            <a:r>
              <a:rPr lang="en-US" dirty="0"/>
              <a:t>Not always the case…</a:t>
            </a:r>
          </a:p>
          <a:p>
            <a:pPr lvl="1"/>
            <a:r>
              <a:rPr lang="en-US" dirty="0"/>
              <a:t>More often reality reflected the traditional roles of husband as the ruler and wife as the obedient servant whose chief duty was to please her husband. </a:t>
            </a:r>
          </a:p>
          <a:p>
            <a:pPr lvl="1"/>
            <a:endParaRPr lang="en-US" dirty="0"/>
          </a:p>
          <a:p>
            <a:pPr lvl="1"/>
            <a:r>
              <a:rPr lang="en-US" dirty="0"/>
              <a:t>Wives were to obey husbands and bear children. </a:t>
            </a:r>
          </a:p>
        </p:txBody>
      </p:sp>
    </p:spTree>
    <p:extLst>
      <p:ext uri="{BB962C8B-B14F-4D97-AF65-F5344CB8AC3E}">
        <p14:creationId xmlns:p14="http://schemas.microsoft.com/office/powerpoint/2010/main" val="224026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8ACB-220D-45EF-BFA6-50F9059342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CD0F39-2269-427F-99ED-8519877E6C00}"/>
              </a:ext>
            </a:extLst>
          </p:cNvPr>
          <p:cNvSpPr>
            <a:spLocks noGrp="1"/>
          </p:cNvSpPr>
          <p:nvPr>
            <p:ph idx="1"/>
          </p:nvPr>
        </p:nvSpPr>
        <p:spPr/>
        <p:txBody>
          <a:bodyPr/>
          <a:lstStyle/>
          <a:p>
            <a:endParaRPr lang="en-US" dirty="0"/>
          </a:p>
          <a:p>
            <a:r>
              <a:rPr lang="en-US" dirty="0"/>
              <a:t>For most Protestant women, family life was their only destiny. </a:t>
            </a:r>
          </a:p>
          <a:p>
            <a:r>
              <a:rPr lang="en-US" dirty="0"/>
              <a:t>Protestantism even removed the woman from her traditional role as controller of religion in the home. </a:t>
            </a:r>
          </a:p>
        </p:txBody>
      </p:sp>
    </p:spTree>
    <p:extLst>
      <p:ext uri="{BB962C8B-B14F-4D97-AF65-F5344CB8AC3E}">
        <p14:creationId xmlns:p14="http://schemas.microsoft.com/office/powerpoint/2010/main" val="135135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9CAAA-3259-46E7-AAD9-3BB19DA269E3}"/>
              </a:ext>
            </a:extLst>
          </p:cNvPr>
          <p:cNvSpPr>
            <a:spLocks noGrp="1"/>
          </p:cNvSpPr>
          <p:nvPr>
            <p:ph type="title"/>
          </p:nvPr>
        </p:nvSpPr>
        <p:spPr/>
        <p:txBody>
          <a:bodyPr/>
          <a:lstStyle/>
          <a:p>
            <a:r>
              <a:rPr lang="en-US" dirty="0"/>
              <a:t>Education for boys and girls. </a:t>
            </a:r>
          </a:p>
        </p:txBody>
      </p:sp>
      <p:sp>
        <p:nvSpPr>
          <p:cNvPr id="3" name="Content Placeholder 2">
            <a:extLst>
              <a:ext uri="{FF2B5EF4-FFF2-40B4-BE49-F238E27FC236}">
                <a16:creationId xmlns:a16="http://schemas.microsoft.com/office/drawing/2014/main" id="{B6EE64BA-5B63-464A-8A13-1C600DDFE92E}"/>
              </a:ext>
            </a:extLst>
          </p:cNvPr>
          <p:cNvSpPr>
            <a:spLocks noGrp="1"/>
          </p:cNvSpPr>
          <p:nvPr>
            <p:ph idx="1"/>
          </p:nvPr>
        </p:nvSpPr>
        <p:spPr/>
        <p:txBody>
          <a:bodyPr/>
          <a:lstStyle/>
          <a:p>
            <a:r>
              <a:rPr lang="en-US" dirty="0"/>
              <a:t>Protestant reformers called on men and women to read the Bible and participate in religious services together. </a:t>
            </a:r>
          </a:p>
          <a:p>
            <a:endParaRPr lang="en-US" dirty="0"/>
          </a:p>
          <a:p>
            <a:r>
              <a:rPr lang="en-US" dirty="0"/>
              <a:t>In this way, the reformers provided a stimulus for the education of girls so they could read the Bible and other religious literature. </a:t>
            </a:r>
          </a:p>
        </p:txBody>
      </p:sp>
    </p:spTree>
    <p:extLst>
      <p:ext uri="{BB962C8B-B14F-4D97-AF65-F5344CB8AC3E}">
        <p14:creationId xmlns:p14="http://schemas.microsoft.com/office/powerpoint/2010/main" val="34216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BC404-FE24-46D2-9608-E257A15F79F7}"/>
              </a:ext>
            </a:extLst>
          </p:cNvPr>
          <p:cNvSpPr>
            <a:spLocks noGrp="1"/>
          </p:cNvSpPr>
          <p:nvPr>
            <p:ph type="title"/>
          </p:nvPr>
        </p:nvSpPr>
        <p:spPr/>
        <p:txBody>
          <a:bodyPr/>
          <a:lstStyle/>
          <a:p>
            <a:r>
              <a:rPr lang="en-US" dirty="0"/>
              <a:t>The city council of Zwickau </a:t>
            </a:r>
          </a:p>
        </p:txBody>
      </p:sp>
      <p:sp>
        <p:nvSpPr>
          <p:cNvPr id="3" name="Content Placeholder 2">
            <a:extLst>
              <a:ext uri="{FF2B5EF4-FFF2-40B4-BE49-F238E27FC236}">
                <a16:creationId xmlns:a16="http://schemas.microsoft.com/office/drawing/2014/main" id="{8228AD1B-A0EF-45FB-A38D-39642FF2E3B8}"/>
              </a:ext>
            </a:extLst>
          </p:cNvPr>
          <p:cNvSpPr>
            <a:spLocks noGrp="1"/>
          </p:cNvSpPr>
          <p:nvPr>
            <p:ph idx="1"/>
          </p:nvPr>
        </p:nvSpPr>
        <p:spPr/>
        <p:txBody>
          <a:bodyPr/>
          <a:lstStyle/>
          <a:p>
            <a:r>
              <a:rPr lang="en-US" dirty="0"/>
              <a:t>Established a girls’ school in 1525. </a:t>
            </a:r>
          </a:p>
          <a:p>
            <a:r>
              <a:rPr lang="en-US" dirty="0"/>
              <a:t>These schools were designed to encourage proper moral values rather than intellectual development and really did little to improve the position of women in society. </a:t>
            </a:r>
          </a:p>
          <a:p>
            <a:endParaRPr lang="en-US" dirty="0"/>
          </a:p>
          <a:p>
            <a:r>
              <a:rPr lang="en-US" dirty="0"/>
              <a:t>When women attempted to take more active roles in religious life, reformers – </a:t>
            </a:r>
            <a:r>
              <a:rPr lang="en-US" b="1" dirty="0"/>
              <a:t>Lutheran and Calvinist alike </a:t>
            </a:r>
            <a:r>
              <a:rPr lang="en-US" dirty="0"/>
              <a:t>– shrank back in horror. </a:t>
            </a:r>
          </a:p>
        </p:txBody>
      </p:sp>
    </p:spTree>
    <p:extLst>
      <p:ext uri="{BB962C8B-B14F-4D97-AF65-F5344CB8AC3E}">
        <p14:creationId xmlns:p14="http://schemas.microsoft.com/office/powerpoint/2010/main" val="3276932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4027C-900A-4FB7-BAC0-86A2A87248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27C414-DDB9-4682-9D8B-3421EE6C84BE}"/>
              </a:ext>
            </a:extLst>
          </p:cNvPr>
          <p:cNvSpPr>
            <a:spLocks noGrp="1"/>
          </p:cNvSpPr>
          <p:nvPr>
            <p:ph idx="1"/>
          </p:nvPr>
        </p:nvSpPr>
        <p:spPr/>
        <p:txBody>
          <a:bodyPr/>
          <a:lstStyle/>
          <a:p>
            <a:r>
              <a:rPr lang="en-US" dirty="0"/>
              <a:t>The equality of the Gospel did not mean over throwing the inequality of social classes or the sexes. </a:t>
            </a:r>
          </a:p>
        </p:txBody>
      </p:sp>
    </p:spTree>
    <p:extLst>
      <p:ext uri="{BB962C8B-B14F-4D97-AF65-F5344CB8AC3E}">
        <p14:creationId xmlns:p14="http://schemas.microsoft.com/office/powerpoint/2010/main" val="277120338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195</TotalTime>
  <Words>772</Words>
  <Application>Microsoft Office PowerPoint</Application>
  <PresentationFormat>Widescreen</PresentationFormat>
  <Paragraphs>55</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Trebuchet MS</vt:lpstr>
      <vt:lpstr>Berlin</vt:lpstr>
      <vt:lpstr>Chapter 13 Section 6: The Social Impact of the Protestant Reformation </vt:lpstr>
      <vt:lpstr>PowerPoint Presentation</vt:lpstr>
      <vt:lpstr>PowerPoint Presentation</vt:lpstr>
      <vt:lpstr>PowerPoint Presentation</vt:lpstr>
      <vt:lpstr>The Role of Wives… did they improve? </vt:lpstr>
      <vt:lpstr>PowerPoint Presentation</vt:lpstr>
      <vt:lpstr>Education for boys and girls. </vt:lpstr>
      <vt:lpstr>The city council of Zwickau </vt:lpstr>
      <vt:lpstr>PowerPoint Presentation</vt:lpstr>
      <vt:lpstr>Education in the Reformation </vt:lpstr>
      <vt:lpstr>PowerPoint Presentation</vt:lpstr>
      <vt:lpstr>PowerPoint Presentation</vt:lpstr>
      <vt:lpstr>PowerPoint Presentation</vt:lpstr>
      <vt:lpstr>School in Strasbourg </vt:lpstr>
      <vt:lpstr>John Calvin’s Genevan Academy </vt:lpstr>
      <vt:lpstr>PowerPoint Presentation</vt:lpstr>
      <vt:lpstr>PowerPoint Presentation</vt:lpstr>
      <vt:lpstr>Religious Practices and Popular Culture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Section 6: The Social Impact of the Protestant Reformation </dc:title>
  <dc:creator>Tyler Moudry</dc:creator>
  <cp:lastModifiedBy>Tyler Moudry</cp:lastModifiedBy>
  <cp:revision>8</cp:revision>
  <dcterms:created xsi:type="dcterms:W3CDTF">2018-09-25T16:17:14Z</dcterms:created>
  <dcterms:modified xsi:type="dcterms:W3CDTF">2018-09-26T06:16:50Z</dcterms:modified>
</cp:coreProperties>
</file>