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291" r:id="rId4"/>
    <p:sldId id="332" r:id="rId5"/>
    <p:sldId id="333" r:id="rId6"/>
    <p:sldId id="292" r:id="rId7"/>
    <p:sldId id="293" r:id="rId8"/>
    <p:sldId id="294" r:id="rId9"/>
    <p:sldId id="335" r:id="rId10"/>
    <p:sldId id="295" r:id="rId11"/>
    <p:sldId id="296" r:id="rId12"/>
    <p:sldId id="336" r:id="rId13"/>
    <p:sldId id="297" r:id="rId14"/>
    <p:sldId id="298" r:id="rId15"/>
    <p:sldId id="299" r:id="rId16"/>
    <p:sldId id="300" r:id="rId17"/>
    <p:sldId id="301" r:id="rId18"/>
    <p:sldId id="302" r:id="rId19"/>
    <p:sldId id="303" r:id="rId20"/>
    <p:sldId id="304" r:id="rId21"/>
    <p:sldId id="305" r:id="rId22"/>
    <p:sldId id="306" r:id="rId23"/>
    <p:sldId id="307" r:id="rId24"/>
    <p:sldId id="337" r:id="rId25"/>
    <p:sldId id="309" r:id="rId26"/>
    <p:sldId id="338" r:id="rId27"/>
    <p:sldId id="310" r:id="rId28"/>
    <p:sldId id="339" r:id="rId29"/>
    <p:sldId id="308" r:id="rId30"/>
    <p:sldId id="340" r:id="rId31"/>
    <p:sldId id="341" r:id="rId32"/>
    <p:sldId id="311" r:id="rId33"/>
    <p:sldId id="312" r:id="rId34"/>
    <p:sldId id="313" r:id="rId35"/>
    <p:sldId id="314" r:id="rId36"/>
    <p:sldId id="315" r:id="rId37"/>
    <p:sldId id="316" r:id="rId38"/>
    <p:sldId id="317" r:id="rId39"/>
    <p:sldId id="318"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1B4D2-B2F6-473E-A5B9-DCD02F869930}"/>
              </a:ext>
            </a:extLst>
          </p:cNvPr>
          <p:cNvSpPr>
            <a:spLocks noGrp="1"/>
          </p:cNvSpPr>
          <p:nvPr>
            <p:ph type="ctrTitle"/>
          </p:nvPr>
        </p:nvSpPr>
        <p:spPr/>
        <p:txBody>
          <a:bodyPr/>
          <a:lstStyle/>
          <a:p>
            <a:r>
              <a:rPr lang="en-US" dirty="0"/>
              <a:t>Chapter 13 Section 5: The Spread of the Protestant Reformation </a:t>
            </a:r>
          </a:p>
        </p:txBody>
      </p:sp>
      <p:sp>
        <p:nvSpPr>
          <p:cNvPr id="3" name="Subtitle 2">
            <a:extLst>
              <a:ext uri="{FF2B5EF4-FFF2-40B4-BE49-F238E27FC236}">
                <a16:creationId xmlns:a16="http://schemas.microsoft.com/office/drawing/2014/main" id="{C52951DD-B9CE-4D43-ABAF-F05746B8A19F}"/>
              </a:ext>
            </a:extLst>
          </p:cNvPr>
          <p:cNvSpPr>
            <a:spLocks noGrp="1"/>
          </p:cNvSpPr>
          <p:nvPr>
            <p:ph type="subTitle" idx="1"/>
          </p:nvPr>
        </p:nvSpPr>
        <p:spPr/>
        <p:txBody>
          <a:bodyPr/>
          <a:lstStyle/>
          <a:p>
            <a:r>
              <a:rPr lang="en-US" dirty="0"/>
              <a:t>PART 2</a:t>
            </a:r>
          </a:p>
        </p:txBody>
      </p:sp>
    </p:spTree>
    <p:extLst>
      <p:ext uri="{BB962C8B-B14F-4D97-AF65-F5344CB8AC3E}">
        <p14:creationId xmlns:p14="http://schemas.microsoft.com/office/powerpoint/2010/main" val="161218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6EF70-9581-43FF-A0A9-B87C8B5D80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99B4CC-FE33-406F-842B-284FE1AA63B2}"/>
              </a:ext>
            </a:extLst>
          </p:cNvPr>
          <p:cNvSpPr>
            <a:spLocks noGrp="1"/>
          </p:cNvSpPr>
          <p:nvPr>
            <p:ph idx="1"/>
          </p:nvPr>
        </p:nvSpPr>
        <p:spPr/>
        <p:txBody>
          <a:bodyPr/>
          <a:lstStyle/>
          <a:p>
            <a:r>
              <a:rPr lang="en-US" dirty="0"/>
              <a:t>They advised the king to obtain an annulment of his marriage in England’s own ecclesiastical courts. </a:t>
            </a:r>
          </a:p>
          <a:p>
            <a:endParaRPr lang="en-US" dirty="0"/>
          </a:p>
          <a:p>
            <a:r>
              <a:rPr lang="en-US" dirty="0"/>
              <a:t>The most important step toward this goal was the promulgation by Parliament of an act cutting off all appeals from English church courts to Rome, a piece of legislation that essentially abolished papal authority in England. </a:t>
            </a:r>
          </a:p>
        </p:txBody>
      </p:sp>
    </p:spTree>
    <p:extLst>
      <p:ext uri="{BB962C8B-B14F-4D97-AF65-F5344CB8AC3E}">
        <p14:creationId xmlns:p14="http://schemas.microsoft.com/office/powerpoint/2010/main" val="3105936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F3022-86DA-487D-BC79-ABD045EAE4F1}"/>
              </a:ext>
            </a:extLst>
          </p:cNvPr>
          <p:cNvSpPr>
            <a:spLocks noGrp="1"/>
          </p:cNvSpPr>
          <p:nvPr>
            <p:ph type="title"/>
          </p:nvPr>
        </p:nvSpPr>
        <p:spPr/>
        <p:txBody>
          <a:bodyPr/>
          <a:lstStyle/>
          <a:p>
            <a:r>
              <a:rPr lang="en-US" dirty="0"/>
              <a:t>The Expected Heir </a:t>
            </a:r>
          </a:p>
        </p:txBody>
      </p:sp>
      <p:sp>
        <p:nvSpPr>
          <p:cNvPr id="3" name="Content Placeholder 2">
            <a:extLst>
              <a:ext uri="{FF2B5EF4-FFF2-40B4-BE49-F238E27FC236}">
                <a16:creationId xmlns:a16="http://schemas.microsoft.com/office/drawing/2014/main" id="{D67BE45B-2BBD-45E6-BD52-BF382CCDFD41}"/>
              </a:ext>
            </a:extLst>
          </p:cNvPr>
          <p:cNvSpPr>
            <a:spLocks noGrp="1"/>
          </p:cNvSpPr>
          <p:nvPr>
            <p:ph idx="1"/>
          </p:nvPr>
        </p:nvSpPr>
        <p:spPr/>
        <p:txBody>
          <a:bodyPr/>
          <a:lstStyle/>
          <a:p>
            <a:r>
              <a:rPr lang="en-US" dirty="0"/>
              <a:t>Henry no longer needed the pope to obtain his annulment.</a:t>
            </a:r>
          </a:p>
          <a:p>
            <a:r>
              <a:rPr lang="en-US" dirty="0"/>
              <a:t> He was now in a hurry because Ann Boleyn had become pregnant and he had secretly married her in January 1533 to legitimize the expected heir. </a:t>
            </a:r>
          </a:p>
          <a:p>
            <a:endParaRPr lang="en-US" dirty="0"/>
          </a:p>
          <a:p>
            <a:r>
              <a:rPr lang="en-US" dirty="0"/>
              <a:t>In May, as archbishop of Canterbury and head of the highest ecclesiastical court in England, Thomas Cranmer ruled that the king’s marriage to Catherine was “null and absolutely void” and then validated Henry's marriage to Anne. </a:t>
            </a:r>
          </a:p>
        </p:txBody>
      </p:sp>
    </p:spTree>
    <p:extLst>
      <p:ext uri="{BB962C8B-B14F-4D97-AF65-F5344CB8AC3E}">
        <p14:creationId xmlns:p14="http://schemas.microsoft.com/office/powerpoint/2010/main" val="164857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ED66-6BE8-482A-83D9-E2803D050DC8}"/>
              </a:ext>
            </a:extLst>
          </p:cNvPr>
          <p:cNvSpPr>
            <a:spLocks noGrp="1"/>
          </p:cNvSpPr>
          <p:nvPr>
            <p:ph type="title"/>
          </p:nvPr>
        </p:nvSpPr>
        <p:spPr/>
        <p:txBody>
          <a:bodyPr/>
          <a:lstStyle/>
          <a:p>
            <a:r>
              <a:rPr lang="en-US" dirty="0"/>
              <a:t>Ann Boleyn </a:t>
            </a:r>
          </a:p>
        </p:txBody>
      </p:sp>
      <p:sp>
        <p:nvSpPr>
          <p:cNvPr id="5" name="Content Placeholder 4">
            <a:extLst>
              <a:ext uri="{FF2B5EF4-FFF2-40B4-BE49-F238E27FC236}">
                <a16:creationId xmlns:a16="http://schemas.microsoft.com/office/drawing/2014/main" id="{16C6FFD6-6816-4772-8E98-12602320C27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9603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4034E-7384-421F-95A4-14789527EEBD}"/>
              </a:ext>
            </a:extLst>
          </p:cNvPr>
          <p:cNvSpPr>
            <a:spLocks noGrp="1"/>
          </p:cNvSpPr>
          <p:nvPr>
            <p:ph type="title"/>
          </p:nvPr>
        </p:nvSpPr>
        <p:spPr/>
        <p:txBody>
          <a:bodyPr/>
          <a:lstStyle/>
          <a:p>
            <a:r>
              <a:rPr lang="en-US" dirty="0"/>
              <a:t>It’s a girl!</a:t>
            </a:r>
          </a:p>
        </p:txBody>
      </p:sp>
      <p:sp>
        <p:nvSpPr>
          <p:cNvPr id="3" name="Content Placeholder 2">
            <a:extLst>
              <a:ext uri="{FF2B5EF4-FFF2-40B4-BE49-F238E27FC236}">
                <a16:creationId xmlns:a16="http://schemas.microsoft.com/office/drawing/2014/main" id="{0B4F4BD5-AC30-49E9-8D96-6A432E63DB7C}"/>
              </a:ext>
            </a:extLst>
          </p:cNvPr>
          <p:cNvSpPr>
            <a:spLocks noGrp="1"/>
          </p:cNvSpPr>
          <p:nvPr>
            <p:ph idx="1"/>
          </p:nvPr>
        </p:nvSpPr>
        <p:spPr/>
        <p:txBody>
          <a:bodyPr/>
          <a:lstStyle/>
          <a:p>
            <a:r>
              <a:rPr lang="en-US" dirty="0"/>
              <a:t>At the beginning of June, Anne was crowned queen. </a:t>
            </a:r>
          </a:p>
          <a:p>
            <a:r>
              <a:rPr lang="en-US" dirty="0"/>
              <a:t>Three months later, a child was born.</a:t>
            </a:r>
          </a:p>
          <a:p>
            <a:endParaRPr lang="en-US" dirty="0"/>
          </a:p>
          <a:p>
            <a:r>
              <a:rPr lang="en-US" dirty="0"/>
              <a:t>Much to the king’s disappointment, the baby was a girl, whom they named Elizabeth. </a:t>
            </a:r>
          </a:p>
        </p:txBody>
      </p:sp>
    </p:spTree>
    <p:extLst>
      <p:ext uri="{BB962C8B-B14F-4D97-AF65-F5344CB8AC3E}">
        <p14:creationId xmlns:p14="http://schemas.microsoft.com/office/powerpoint/2010/main" val="276507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A607-19A5-489F-9597-8A8DAD5644D3}"/>
              </a:ext>
            </a:extLst>
          </p:cNvPr>
          <p:cNvSpPr>
            <a:spLocks noGrp="1"/>
          </p:cNvSpPr>
          <p:nvPr>
            <p:ph type="title"/>
          </p:nvPr>
        </p:nvSpPr>
        <p:spPr/>
        <p:txBody>
          <a:bodyPr/>
          <a:lstStyle/>
          <a:p>
            <a:r>
              <a:rPr lang="en-US" dirty="0"/>
              <a:t>Act of Supremacy </a:t>
            </a:r>
          </a:p>
        </p:txBody>
      </p:sp>
      <p:sp>
        <p:nvSpPr>
          <p:cNvPr id="3" name="Content Placeholder 2">
            <a:extLst>
              <a:ext uri="{FF2B5EF4-FFF2-40B4-BE49-F238E27FC236}">
                <a16:creationId xmlns:a16="http://schemas.microsoft.com/office/drawing/2014/main" id="{839CDF2A-7B05-4C90-B82D-2C149FDF8C38}"/>
              </a:ext>
            </a:extLst>
          </p:cNvPr>
          <p:cNvSpPr>
            <a:spLocks noGrp="1"/>
          </p:cNvSpPr>
          <p:nvPr>
            <p:ph idx="1"/>
          </p:nvPr>
        </p:nvSpPr>
        <p:spPr/>
        <p:txBody>
          <a:bodyPr/>
          <a:lstStyle/>
          <a:p>
            <a:r>
              <a:rPr lang="en-US" dirty="0"/>
              <a:t>In 1534, Parliament completed the break of the Church of England with Rome by passing the Act of Supremacy, which declared that the king was “taken, accepted, and reputed the only supreme head on earth of the Church of England.” </a:t>
            </a:r>
          </a:p>
        </p:txBody>
      </p:sp>
    </p:spTree>
    <p:extLst>
      <p:ext uri="{BB962C8B-B14F-4D97-AF65-F5344CB8AC3E}">
        <p14:creationId xmlns:p14="http://schemas.microsoft.com/office/powerpoint/2010/main" val="40526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F39DA-96AB-488F-8CDC-5C59695E3C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78E1EF-A9CE-4DB4-8BF9-75217668AD89}"/>
              </a:ext>
            </a:extLst>
          </p:cNvPr>
          <p:cNvSpPr>
            <a:spLocks noGrp="1"/>
          </p:cNvSpPr>
          <p:nvPr>
            <p:ph idx="1"/>
          </p:nvPr>
        </p:nvSpPr>
        <p:spPr/>
        <p:txBody>
          <a:bodyPr/>
          <a:lstStyle/>
          <a:p>
            <a:r>
              <a:rPr lang="en-US" dirty="0"/>
              <a:t>This meant that the English monarch now controlled the church in all matters of doctrine, clerical appointments, </a:t>
            </a:r>
            <a:r>
              <a:rPr lang="en-US"/>
              <a:t>and discipline. </a:t>
            </a:r>
          </a:p>
        </p:txBody>
      </p:sp>
    </p:spTree>
    <p:extLst>
      <p:ext uri="{BB962C8B-B14F-4D97-AF65-F5344CB8AC3E}">
        <p14:creationId xmlns:p14="http://schemas.microsoft.com/office/powerpoint/2010/main" val="87441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CD88-B99F-4691-AA63-E32028D88ECF}"/>
              </a:ext>
            </a:extLst>
          </p:cNvPr>
          <p:cNvSpPr>
            <a:spLocks noGrp="1"/>
          </p:cNvSpPr>
          <p:nvPr>
            <p:ph type="title"/>
          </p:nvPr>
        </p:nvSpPr>
        <p:spPr/>
        <p:txBody>
          <a:bodyPr/>
          <a:lstStyle/>
          <a:p>
            <a:r>
              <a:rPr lang="en-US" dirty="0"/>
              <a:t>Treason Act </a:t>
            </a:r>
          </a:p>
        </p:txBody>
      </p:sp>
      <p:sp>
        <p:nvSpPr>
          <p:cNvPr id="3" name="Content Placeholder 2">
            <a:extLst>
              <a:ext uri="{FF2B5EF4-FFF2-40B4-BE49-F238E27FC236}">
                <a16:creationId xmlns:a16="http://schemas.microsoft.com/office/drawing/2014/main" id="{02C11291-BD0A-4A48-9025-AA753D3392C3}"/>
              </a:ext>
            </a:extLst>
          </p:cNvPr>
          <p:cNvSpPr>
            <a:spLocks noGrp="1"/>
          </p:cNvSpPr>
          <p:nvPr>
            <p:ph idx="1"/>
          </p:nvPr>
        </p:nvSpPr>
        <p:spPr/>
        <p:txBody>
          <a:bodyPr/>
          <a:lstStyle/>
          <a:p>
            <a:r>
              <a:rPr lang="en-US" dirty="0"/>
              <a:t>In addition, Parliament passed the Treason Act, making it punishable by death to deny that the king was the supreme head of the church. </a:t>
            </a:r>
          </a:p>
        </p:txBody>
      </p:sp>
    </p:spTree>
    <p:extLst>
      <p:ext uri="{BB962C8B-B14F-4D97-AF65-F5344CB8AC3E}">
        <p14:creationId xmlns:p14="http://schemas.microsoft.com/office/powerpoint/2010/main" val="44419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A9102-C353-43C4-8697-D763EFCB45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45C3FB-38AA-478E-AE23-314E2F98DBD2}"/>
              </a:ext>
            </a:extLst>
          </p:cNvPr>
          <p:cNvSpPr>
            <a:spLocks noGrp="1"/>
          </p:cNvSpPr>
          <p:nvPr>
            <p:ph idx="1"/>
          </p:nvPr>
        </p:nvSpPr>
        <p:spPr/>
        <p:txBody>
          <a:bodyPr/>
          <a:lstStyle/>
          <a:p>
            <a:r>
              <a:rPr lang="en-US" dirty="0"/>
              <a:t>Few challenged the new order. </a:t>
            </a:r>
          </a:p>
          <a:p>
            <a:r>
              <a:rPr lang="en-US" dirty="0"/>
              <a:t>One who did was Thomas More, the humanist and former lord chancellor, who saw clearly to the heart of the issue: </a:t>
            </a:r>
            <a:r>
              <a:rPr lang="en-US" b="1" dirty="0"/>
              <a:t>loyalty to the pope in Rome was now treason in England. </a:t>
            </a:r>
          </a:p>
          <a:p>
            <a:endParaRPr lang="en-US" dirty="0"/>
          </a:p>
          <a:p>
            <a:r>
              <a:rPr lang="en-US" dirty="0"/>
              <a:t>Thomas More refused to support the new laws and was duly tried for treason. </a:t>
            </a:r>
          </a:p>
        </p:txBody>
      </p:sp>
    </p:spTree>
    <p:extLst>
      <p:ext uri="{BB962C8B-B14F-4D97-AF65-F5344CB8AC3E}">
        <p14:creationId xmlns:p14="http://schemas.microsoft.com/office/powerpoint/2010/main" val="4015294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25B70-90C6-48AB-8FD5-202617EF5B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1CF8B3-4B53-4545-A1E5-07ABC8D3792E}"/>
              </a:ext>
            </a:extLst>
          </p:cNvPr>
          <p:cNvSpPr>
            <a:spLocks noGrp="1"/>
          </p:cNvSpPr>
          <p:nvPr>
            <p:ph idx="1"/>
          </p:nvPr>
        </p:nvSpPr>
        <p:spPr/>
        <p:txBody>
          <a:bodyPr/>
          <a:lstStyle/>
          <a:p>
            <a:r>
              <a:rPr lang="en-US" dirty="0"/>
              <a:t>At his trial, he asked, rhetorically, what the effect of the action of the king and Parliament world be: “Therefore am I not bound…to conform my conscience to the Council of one realm [England] against the general Council of Christendom?” </a:t>
            </a:r>
          </a:p>
          <a:p>
            <a:endParaRPr lang="en-US" dirty="0"/>
          </a:p>
          <a:p>
            <a:r>
              <a:rPr lang="en-US" dirty="0"/>
              <a:t>Because his conscience could not accept the victory of the national state over the church, nor would he, as a Christian, bow his head to a secular ruler in matters of faith, More was beheaded in London on July 6, 1535. </a:t>
            </a:r>
          </a:p>
        </p:txBody>
      </p:sp>
    </p:spTree>
    <p:extLst>
      <p:ext uri="{BB962C8B-B14F-4D97-AF65-F5344CB8AC3E}">
        <p14:creationId xmlns:p14="http://schemas.microsoft.com/office/powerpoint/2010/main" val="2438174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1F0D-1CE7-4887-9ED9-ADE881715632}"/>
              </a:ext>
            </a:extLst>
          </p:cNvPr>
          <p:cNvSpPr>
            <a:spLocks noGrp="1"/>
          </p:cNvSpPr>
          <p:nvPr>
            <p:ph type="title"/>
          </p:nvPr>
        </p:nvSpPr>
        <p:spPr/>
        <p:txBody>
          <a:bodyPr/>
          <a:lstStyle/>
          <a:p>
            <a:r>
              <a:rPr lang="en-US" dirty="0"/>
              <a:t>Tudor Government’s New Role </a:t>
            </a:r>
          </a:p>
        </p:txBody>
      </p:sp>
      <p:sp>
        <p:nvSpPr>
          <p:cNvPr id="3" name="Content Placeholder 2">
            <a:extLst>
              <a:ext uri="{FF2B5EF4-FFF2-40B4-BE49-F238E27FC236}">
                <a16:creationId xmlns:a16="http://schemas.microsoft.com/office/drawing/2014/main" id="{836291AF-ED47-448E-B9D9-8878688FDC47}"/>
              </a:ext>
            </a:extLst>
          </p:cNvPr>
          <p:cNvSpPr>
            <a:spLocks noGrp="1"/>
          </p:cNvSpPr>
          <p:nvPr>
            <p:ph idx="1"/>
          </p:nvPr>
        </p:nvSpPr>
        <p:spPr/>
        <p:txBody>
          <a:bodyPr/>
          <a:lstStyle/>
          <a:p>
            <a:r>
              <a:rPr lang="en-US" dirty="0"/>
              <a:t>Thomas Cromwell worked out the details of the Tudor government’s new role in church affairs based on the centralized power exercised by the king and Parliament. </a:t>
            </a:r>
          </a:p>
          <a:p>
            <a:endParaRPr lang="en-US" dirty="0"/>
          </a:p>
          <a:p>
            <a:r>
              <a:rPr lang="en-US" dirty="0"/>
              <a:t>Cromwell also came to his extravagant king’s financial rescue with a daring plan for the dissolution of the monasteries. About four hundred religious houses were closed in 1536, and their land and possessions were confiscated by the king. </a:t>
            </a:r>
          </a:p>
        </p:txBody>
      </p:sp>
    </p:spTree>
    <p:extLst>
      <p:ext uri="{BB962C8B-B14F-4D97-AF65-F5344CB8AC3E}">
        <p14:creationId xmlns:p14="http://schemas.microsoft.com/office/powerpoint/2010/main" val="19239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B006-B7F3-4E9D-803D-5B173EBEACF2}"/>
              </a:ext>
            </a:extLst>
          </p:cNvPr>
          <p:cNvSpPr>
            <a:spLocks noGrp="1"/>
          </p:cNvSpPr>
          <p:nvPr>
            <p:ph type="title"/>
          </p:nvPr>
        </p:nvSpPr>
        <p:spPr/>
        <p:txBody>
          <a:bodyPr/>
          <a:lstStyle/>
          <a:p>
            <a:r>
              <a:rPr lang="en-US" dirty="0"/>
              <a:t>The Reformation in England </a:t>
            </a:r>
          </a:p>
        </p:txBody>
      </p:sp>
      <p:sp>
        <p:nvSpPr>
          <p:cNvPr id="3" name="Content Placeholder 2">
            <a:extLst>
              <a:ext uri="{FF2B5EF4-FFF2-40B4-BE49-F238E27FC236}">
                <a16:creationId xmlns:a16="http://schemas.microsoft.com/office/drawing/2014/main" id="{E948C8B8-2AB0-4952-8802-420A624871CA}"/>
              </a:ext>
            </a:extLst>
          </p:cNvPr>
          <p:cNvSpPr>
            <a:spLocks noGrp="1"/>
          </p:cNvSpPr>
          <p:nvPr>
            <p:ph idx="1"/>
          </p:nvPr>
        </p:nvSpPr>
        <p:spPr/>
        <p:txBody>
          <a:bodyPr/>
          <a:lstStyle/>
          <a:p>
            <a:r>
              <a:rPr lang="en-US" dirty="0"/>
              <a:t>The English Reformation was initiated by an act of state. </a:t>
            </a:r>
          </a:p>
        </p:txBody>
      </p:sp>
    </p:spTree>
    <p:extLst>
      <p:ext uri="{BB962C8B-B14F-4D97-AF65-F5344CB8AC3E}">
        <p14:creationId xmlns:p14="http://schemas.microsoft.com/office/powerpoint/2010/main" val="1852177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3373-8292-428A-A61F-3CD344C1A3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0B3FDC-778C-4982-B45F-E4AA0043A693}"/>
              </a:ext>
            </a:extLst>
          </p:cNvPr>
          <p:cNvSpPr>
            <a:spLocks noGrp="1"/>
          </p:cNvSpPr>
          <p:nvPr>
            <p:ph idx="1"/>
          </p:nvPr>
        </p:nvSpPr>
        <p:spPr/>
        <p:txBody>
          <a:bodyPr/>
          <a:lstStyle/>
          <a:p>
            <a:r>
              <a:rPr lang="en-US" dirty="0"/>
              <a:t>Many were sold to nobles, gentry, and some merchants. </a:t>
            </a:r>
          </a:p>
          <a:p>
            <a:r>
              <a:rPr lang="en-US" dirty="0"/>
              <a:t>The king added enormously to his treasury and also to his ranks of supporters, who now had a stake in the new Tudor order. </a:t>
            </a:r>
          </a:p>
        </p:txBody>
      </p:sp>
    </p:spTree>
    <p:extLst>
      <p:ext uri="{BB962C8B-B14F-4D97-AF65-F5344CB8AC3E}">
        <p14:creationId xmlns:p14="http://schemas.microsoft.com/office/powerpoint/2010/main" val="820398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202E-FC15-4739-AEDE-12985CE13847}"/>
              </a:ext>
            </a:extLst>
          </p:cNvPr>
          <p:cNvSpPr>
            <a:spLocks noGrp="1"/>
          </p:cNvSpPr>
          <p:nvPr>
            <p:ph type="title"/>
          </p:nvPr>
        </p:nvSpPr>
        <p:spPr/>
        <p:txBody>
          <a:bodyPr/>
          <a:lstStyle/>
          <a:p>
            <a:r>
              <a:rPr lang="en-US" dirty="0"/>
              <a:t>Little Change </a:t>
            </a:r>
          </a:p>
        </p:txBody>
      </p:sp>
      <p:sp>
        <p:nvSpPr>
          <p:cNvPr id="3" name="Content Placeholder 2">
            <a:extLst>
              <a:ext uri="{FF2B5EF4-FFF2-40B4-BE49-F238E27FC236}">
                <a16:creationId xmlns:a16="http://schemas.microsoft.com/office/drawing/2014/main" id="{231E8AAC-076A-435B-A54A-E22D91F3427A}"/>
              </a:ext>
            </a:extLst>
          </p:cNvPr>
          <p:cNvSpPr>
            <a:spLocks noGrp="1"/>
          </p:cNvSpPr>
          <p:nvPr>
            <p:ph idx="1"/>
          </p:nvPr>
        </p:nvSpPr>
        <p:spPr/>
        <p:txBody>
          <a:bodyPr/>
          <a:lstStyle/>
          <a:p>
            <a:r>
              <a:rPr lang="en-US" dirty="0"/>
              <a:t>Although Henry VIII had broken with the papacy, little change occurred in matters of doctrine, theology, and ceremony. </a:t>
            </a:r>
          </a:p>
          <a:p>
            <a:endParaRPr lang="en-US" dirty="0"/>
          </a:p>
          <a:p>
            <a:r>
              <a:rPr lang="en-US" dirty="0"/>
              <a:t>Some of his supporters, such as the Archbishop Thomas Cranmer, wished to have a religious reformation as well as an administrative one, but Henry was unyielding. </a:t>
            </a:r>
          </a:p>
        </p:txBody>
      </p:sp>
    </p:spTree>
    <p:extLst>
      <p:ext uri="{BB962C8B-B14F-4D97-AF65-F5344CB8AC3E}">
        <p14:creationId xmlns:p14="http://schemas.microsoft.com/office/powerpoint/2010/main" val="3448314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0EDA0-6BCD-4372-9AEF-1FDBE5AAAF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931E7A-C5B6-45D5-89A2-C064DF90B484}"/>
              </a:ext>
            </a:extLst>
          </p:cNvPr>
          <p:cNvSpPr>
            <a:spLocks noGrp="1"/>
          </p:cNvSpPr>
          <p:nvPr>
            <p:ph idx="1"/>
          </p:nvPr>
        </p:nvSpPr>
        <p:spPr/>
        <p:txBody>
          <a:bodyPr/>
          <a:lstStyle/>
          <a:p>
            <a:r>
              <a:rPr lang="en-US" dirty="0"/>
              <a:t>The last decade of Henry’s reign was preoccupied with foreign affairs, factional intrigue, and a continued effort to find the perfect wife. </a:t>
            </a:r>
          </a:p>
        </p:txBody>
      </p:sp>
    </p:spTree>
    <p:extLst>
      <p:ext uri="{BB962C8B-B14F-4D97-AF65-F5344CB8AC3E}">
        <p14:creationId xmlns:p14="http://schemas.microsoft.com/office/powerpoint/2010/main" val="3329397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C92B6-1092-4472-B3ED-6CD48C679769}"/>
              </a:ext>
            </a:extLst>
          </p:cNvPr>
          <p:cNvSpPr>
            <a:spLocks noGrp="1"/>
          </p:cNvSpPr>
          <p:nvPr>
            <p:ph type="title"/>
          </p:nvPr>
        </p:nvSpPr>
        <p:spPr/>
        <p:txBody>
          <a:bodyPr/>
          <a:lstStyle/>
          <a:p>
            <a:r>
              <a:rPr lang="en-US" dirty="0"/>
              <a:t>The third wife- Jane Seymour </a:t>
            </a:r>
          </a:p>
        </p:txBody>
      </p:sp>
      <p:sp>
        <p:nvSpPr>
          <p:cNvPr id="3" name="Content Placeholder 2">
            <a:extLst>
              <a:ext uri="{FF2B5EF4-FFF2-40B4-BE49-F238E27FC236}">
                <a16:creationId xmlns:a16="http://schemas.microsoft.com/office/drawing/2014/main" id="{8144F545-36E3-4FA8-9C97-B7A52C920305}"/>
              </a:ext>
            </a:extLst>
          </p:cNvPr>
          <p:cNvSpPr>
            <a:spLocks noGrp="1"/>
          </p:cNvSpPr>
          <p:nvPr>
            <p:ph idx="1"/>
          </p:nvPr>
        </p:nvSpPr>
        <p:spPr/>
        <p:txBody>
          <a:bodyPr/>
          <a:lstStyle/>
          <a:p>
            <a:r>
              <a:rPr lang="en-US" dirty="0"/>
              <a:t>Henry soon tired of Anne Boleyn and had her beheaded in 1536 on a charge of adultery. </a:t>
            </a:r>
          </a:p>
          <a:p>
            <a:endParaRPr lang="en-US" dirty="0"/>
          </a:p>
          <a:p>
            <a:r>
              <a:rPr lang="en-US" dirty="0"/>
              <a:t>His third wife, Jane Seymour, produced the long-awaited male heir but died during childbirth. </a:t>
            </a:r>
          </a:p>
        </p:txBody>
      </p:sp>
    </p:spTree>
    <p:extLst>
      <p:ext uri="{BB962C8B-B14F-4D97-AF65-F5344CB8AC3E}">
        <p14:creationId xmlns:p14="http://schemas.microsoft.com/office/powerpoint/2010/main" val="3423862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AB322-2D3A-4629-B0F0-B9B057C9316F}"/>
              </a:ext>
            </a:extLst>
          </p:cNvPr>
          <p:cNvSpPr>
            <a:spLocks noGrp="1"/>
          </p:cNvSpPr>
          <p:nvPr>
            <p:ph type="title"/>
          </p:nvPr>
        </p:nvSpPr>
        <p:spPr/>
        <p:txBody>
          <a:bodyPr/>
          <a:lstStyle/>
          <a:p>
            <a:r>
              <a:rPr lang="en-US" dirty="0"/>
              <a:t>Jane Seymour </a:t>
            </a:r>
          </a:p>
        </p:txBody>
      </p:sp>
      <p:sp>
        <p:nvSpPr>
          <p:cNvPr id="5" name="Content Placeholder 4">
            <a:extLst>
              <a:ext uri="{FF2B5EF4-FFF2-40B4-BE49-F238E27FC236}">
                <a16:creationId xmlns:a16="http://schemas.microsoft.com/office/drawing/2014/main" id="{69523E10-C6CF-4A9E-B2BE-9D14DAD148D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50791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90198-150A-4449-8378-BAF483256F5F}"/>
              </a:ext>
            </a:extLst>
          </p:cNvPr>
          <p:cNvSpPr>
            <a:spLocks noGrp="1"/>
          </p:cNvSpPr>
          <p:nvPr>
            <p:ph type="title"/>
          </p:nvPr>
        </p:nvSpPr>
        <p:spPr/>
        <p:txBody>
          <a:bodyPr/>
          <a:lstStyle/>
          <a:p>
            <a:r>
              <a:rPr lang="en-US" dirty="0"/>
              <a:t>The fourth wife – Anne of Cleves </a:t>
            </a:r>
          </a:p>
        </p:txBody>
      </p:sp>
      <p:sp>
        <p:nvSpPr>
          <p:cNvPr id="3" name="Content Placeholder 2">
            <a:extLst>
              <a:ext uri="{FF2B5EF4-FFF2-40B4-BE49-F238E27FC236}">
                <a16:creationId xmlns:a16="http://schemas.microsoft.com/office/drawing/2014/main" id="{A9B5EB24-94BC-4B4C-AA97-E8386B6F92E9}"/>
              </a:ext>
            </a:extLst>
          </p:cNvPr>
          <p:cNvSpPr>
            <a:spLocks noGrp="1"/>
          </p:cNvSpPr>
          <p:nvPr>
            <p:ph idx="1"/>
          </p:nvPr>
        </p:nvSpPr>
        <p:spPr/>
        <p:txBody>
          <a:bodyPr/>
          <a:lstStyle/>
          <a:p>
            <a:r>
              <a:rPr lang="en-US" dirty="0"/>
              <a:t>His fourth marriage to Anne of Cleves, a German princess, was arranged for political reasons and on the basis of a painted portrait. </a:t>
            </a:r>
          </a:p>
          <a:p>
            <a:endParaRPr lang="en-US" dirty="0"/>
          </a:p>
          <a:p>
            <a:r>
              <a:rPr lang="en-US" dirty="0"/>
              <a:t>Henry was shocked at her physical appearance when he first saw her in person and soon divorced her. </a:t>
            </a:r>
          </a:p>
        </p:txBody>
      </p:sp>
    </p:spTree>
    <p:extLst>
      <p:ext uri="{BB962C8B-B14F-4D97-AF65-F5344CB8AC3E}">
        <p14:creationId xmlns:p14="http://schemas.microsoft.com/office/powerpoint/2010/main" val="2993785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4808A-77E5-4313-96B1-7A0C2BAB20AC}"/>
              </a:ext>
            </a:extLst>
          </p:cNvPr>
          <p:cNvSpPr>
            <a:spLocks noGrp="1"/>
          </p:cNvSpPr>
          <p:nvPr>
            <p:ph type="title"/>
          </p:nvPr>
        </p:nvSpPr>
        <p:spPr/>
        <p:txBody>
          <a:bodyPr/>
          <a:lstStyle/>
          <a:p>
            <a:r>
              <a:rPr lang="en-US" dirty="0"/>
              <a:t>Anne of Cleves </a:t>
            </a:r>
          </a:p>
        </p:txBody>
      </p:sp>
      <p:sp>
        <p:nvSpPr>
          <p:cNvPr id="5" name="Content Placeholder 4">
            <a:extLst>
              <a:ext uri="{FF2B5EF4-FFF2-40B4-BE49-F238E27FC236}">
                <a16:creationId xmlns:a16="http://schemas.microsoft.com/office/drawing/2014/main" id="{E653BBFD-1CA4-4700-B68A-231B4B01734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05941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02D1C-4820-40AE-88AB-C4D29BFCBF02}"/>
              </a:ext>
            </a:extLst>
          </p:cNvPr>
          <p:cNvSpPr>
            <a:spLocks noGrp="1"/>
          </p:cNvSpPr>
          <p:nvPr>
            <p:ph type="title"/>
          </p:nvPr>
        </p:nvSpPr>
        <p:spPr/>
        <p:txBody>
          <a:bodyPr/>
          <a:lstStyle/>
          <a:p>
            <a:r>
              <a:rPr lang="en-US" dirty="0"/>
              <a:t>The fifth wife – Catherine Howard </a:t>
            </a:r>
          </a:p>
        </p:txBody>
      </p:sp>
      <p:sp>
        <p:nvSpPr>
          <p:cNvPr id="3" name="Content Placeholder 2">
            <a:extLst>
              <a:ext uri="{FF2B5EF4-FFF2-40B4-BE49-F238E27FC236}">
                <a16:creationId xmlns:a16="http://schemas.microsoft.com/office/drawing/2014/main" id="{1FBD64A2-1F37-4811-83A3-96AA0E1DECE1}"/>
              </a:ext>
            </a:extLst>
          </p:cNvPr>
          <p:cNvSpPr>
            <a:spLocks noGrp="1"/>
          </p:cNvSpPr>
          <p:nvPr>
            <p:ph idx="1"/>
          </p:nvPr>
        </p:nvSpPr>
        <p:spPr/>
        <p:txBody>
          <a:bodyPr/>
          <a:lstStyle/>
          <a:p>
            <a:r>
              <a:rPr lang="en-US" dirty="0"/>
              <a:t>His fifth wife, Catherine Howard, was more attractive but less moral.</a:t>
            </a:r>
          </a:p>
          <a:p>
            <a:r>
              <a:rPr lang="en-US" dirty="0"/>
              <a:t>When she committed adultery, Henry had her beheaded. </a:t>
            </a:r>
          </a:p>
        </p:txBody>
      </p:sp>
    </p:spTree>
    <p:extLst>
      <p:ext uri="{BB962C8B-B14F-4D97-AF65-F5344CB8AC3E}">
        <p14:creationId xmlns:p14="http://schemas.microsoft.com/office/powerpoint/2010/main" val="3338256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24569-DC39-429D-A71C-E5F8856CB440}"/>
              </a:ext>
            </a:extLst>
          </p:cNvPr>
          <p:cNvSpPr>
            <a:spLocks noGrp="1"/>
          </p:cNvSpPr>
          <p:nvPr>
            <p:ph type="title"/>
          </p:nvPr>
        </p:nvSpPr>
        <p:spPr/>
        <p:txBody>
          <a:bodyPr/>
          <a:lstStyle/>
          <a:p>
            <a:r>
              <a:rPr lang="en-US" dirty="0"/>
              <a:t>Catherine Howard </a:t>
            </a:r>
          </a:p>
        </p:txBody>
      </p:sp>
      <p:sp>
        <p:nvSpPr>
          <p:cNvPr id="5" name="Content Placeholder 4">
            <a:extLst>
              <a:ext uri="{FF2B5EF4-FFF2-40B4-BE49-F238E27FC236}">
                <a16:creationId xmlns:a16="http://schemas.microsoft.com/office/drawing/2014/main" id="{0FDBF6FF-E9BC-45E8-9B77-78E361105BF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02961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F16C4-4952-4CB9-BD51-37E3D63A8008}"/>
              </a:ext>
            </a:extLst>
          </p:cNvPr>
          <p:cNvSpPr>
            <a:spLocks noGrp="1"/>
          </p:cNvSpPr>
          <p:nvPr>
            <p:ph type="title"/>
          </p:nvPr>
        </p:nvSpPr>
        <p:spPr/>
        <p:txBody>
          <a:bodyPr/>
          <a:lstStyle/>
          <a:p>
            <a:r>
              <a:rPr lang="en-US" dirty="0"/>
              <a:t>The sixth and last wife – Catherine Parr </a:t>
            </a:r>
          </a:p>
        </p:txBody>
      </p:sp>
      <p:sp>
        <p:nvSpPr>
          <p:cNvPr id="3" name="Content Placeholder 2">
            <a:extLst>
              <a:ext uri="{FF2B5EF4-FFF2-40B4-BE49-F238E27FC236}">
                <a16:creationId xmlns:a16="http://schemas.microsoft.com/office/drawing/2014/main" id="{C1155E2C-EC57-44BE-A3F7-37D9B8A4A728}"/>
              </a:ext>
            </a:extLst>
          </p:cNvPr>
          <p:cNvSpPr>
            <a:spLocks noGrp="1"/>
          </p:cNvSpPr>
          <p:nvPr>
            <p:ph idx="1"/>
          </p:nvPr>
        </p:nvSpPr>
        <p:spPr/>
        <p:txBody>
          <a:bodyPr/>
          <a:lstStyle/>
          <a:p>
            <a:r>
              <a:rPr lang="en-US" dirty="0"/>
              <a:t>She married the king in 1543 and outlived him. Henry was succeeded by the underage and sickly Edward VI (1547-1553), the son of his third wife. </a:t>
            </a:r>
          </a:p>
        </p:txBody>
      </p:sp>
    </p:spTree>
    <p:extLst>
      <p:ext uri="{BB962C8B-B14F-4D97-AF65-F5344CB8AC3E}">
        <p14:creationId xmlns:p14="http://schemas.microsoft.com/office/powerpoint/2010/main" val="46719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6A5C-9C77-4CE7-B98D-27F2CBEE7295}"/>
              </a:ext>
            </a:extLst>
          </p:cNvPr>
          <p:cNvSpPr>
            <a:spLocks noGrp="1"/>
          </p:cNvSpPr>
          <p:nvPr>
            <p:ph type="title"/>
          </p:nvPr>
        </p:nvSpPr>
        <p:spPr/>
        <p:txBody>
          <a:bodyPr/>
          <a:lstStyle/>
          <a:p>
            <a:r>
              <a:rPr lang="en-US" dirty="0"/>
              <a:t>King Henry VIII (1509- 1547) </a:t>
            </a:r>
          </a:p>
        </p:txBody>
      </p:sp>
      <p:sp>
        <p:nvSpPr>
          <p:cNvPr id="3" name="Content Placeholder 2">
            <a:extLst>
              <a:ext uri="{FF2B5EF4-FFF2-40B4-BE49-F238E27FC236}">
                <a16:creationId xmlns:a16="http://schemas.microsoft.com/office/drawing/2014/main" id="{96DC0297-1F4C-4A3C-9EB7-59841EEEE666}"/>
              </a:ext>
            </a:extLst>
          </p:cNvPr>
          <p:cNvSpPr>
            <a:spLocks noGrp="1"/>
          </p:cNvSpPr>
          <p:nvPr>
            <p:ph idx="1"/>
          </p:nvPr>
        </p:nvSpPr>
        <p:spPr/>
        <p:txBody>
          <a:bodyPr/>
          <a:lstStyle/>
          <a:p>
            <a:r>
              <a:rPr lang="en-US" dirty="0"/>
              <a:t>Wanted to divorce his first wife, Catherine of Aragon, who had failed to produce a male heir. </a:t>
            </a:r>
          </a:p>
          <a:p>
            <a:r>
              <a:rPr lang="en-US" dirty="0"/>
              <a:t>Henry had fallen in love with Anne Boleyn, a lady-in-waiting to Queen Catherine. </a:t>
            </a:r>
          </a:p>
          <a:p>
            <a:endParaRPr lang="en-US" dirty="0"/>
          </a:p>
          <a:p>
            <a:r>
              <a:rPr lang="en-US" dirty="0"/>
              <a:t>Anne’s unwillingness to be only the king’s mistress and the king’s desire to have a legitimate male heir made their marriage imperative, but the king’s first marriage stood in the way. </a:t>
            </a:r>
          </a:p>
        </p:txBody>
      </p:sp>
    </p:spTree>
    <p:extLst>
      <p:ext uri="{BB962C8B-B14F-4D97-AF65-F5344CB8AC3E}">
        <p14:creationId xmlns:p14="http://schemas.microsoft.com/office/powerpoint/2010/main" val="827182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848CB-7548-42F4-9DF3-3548B18D0974}"/>
              </a:ext>
            </a:extLst>
          </p:cNvPr>
          <p:cNvSpPr>
            <a:spLocks noGrp="1"/>
          </p:cNvSpPr>
          <p:nvPr>
            <p:ph type="title"/>
          </p:nvPr>
        </p:nvSpPr>
        <p:spPr/>
        <p:txBody>
          <a:bodyPr/>
          <a:lstStyle/>
          <a:p>
            <a:r>
              <a:rPr lang="en-US" dirty="0"/>
              <a:t>Catherine Parr </a:t>
            </a:r>
          </a:p>
        </p:txBody>
      </p:sp>
      <p:sp>
        <p:nvSpPr>
          <p:cNvPr id="5" name="Content Placeholder 4">
            <a:extLst>
              <a:ext uri="{FF2B5EF4-FFF2-40B4-BE49-F238E27FC236}">
                <a16:creationId xmlns:a16="http://schemas.microsoft.com/office/drawing/2014/main" id="{4482AD8B-5D9E-47D0-8A03-EC43FC5896D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9279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AAD0-31D6-4F5A-89F0-3C9793A43B16}"/>
              </a:ext>
            </a:extLst>
          </p:cNvPr>
          <p:cNvSpPr>
            <a:spLocks noGrp="1"/>
          </p:cNvSpPr>
          <p:nvPr>
            <p:ph type="title"/>
          </p:nvPr>
        </p:nvSpPr>
        <p:spPr/>
        <p:txBody>
          <a:bodyPr/>
          <a:lstStyle/>
          <a:p>
            <a:r>
              <a:rPr lang="en-US" dirty="0"/>
              <a:t>Edward VI (1547-1553) </a:t>
            </a:r>
          </a:p>
        </p:txBody>
      </p:sp>
      <p:sp>
        <p:nvSpPr>
          <p:cNvPr id="5" name="Content Placeholder 4">
            <a:extLst>
              <a:ext uri="{FF2B5EF4-FFF2-40B4-BE49-F238E27FC236}">
                <a16:creationId xmlns:a16="http://schemas.microsoft.com/office/drawing/2014/main" id="{D9AB0306-89BC-422C-B9AE-D9534D50A9B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26874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C48DD-4873-47EC-90C2-7365E4DC28A2}"/>
              </a:ext>
            </a:extLst>
          </p:cNvPr>
          <p:cNvSpPr>
            <a:spLocks noGrp="1"/>
          </p:cNvSpPr>
          <p:nvPr>
            <p:ph type="title"/>
          </p:nvPr>
        </p:nvSpPr>
        <p:spPr/>
        <p:txBody>
          <a:bodyPr/>
          <a:lstStyle/>
          <a:p>
            <a:r>
              <a:rPr lang="en-US" dirty="0"/>
              <a:t>Council of Regency </a:t>
            </a:r>
          </a:p>
        </p:txBody>
      </p:sp>
      <p:sp>
        <p:nvSpPr>
          <p:cNvPr id="3" name="Content Placeholder 2">
            <a:extLst>
              <a:ext uri="{FF2B5EF4-FFF2-40B4-BE49-F238E27FC236}">
                <a16:creationId xmlns:a16="http://schemas.microsoft.com/office/drawing/2014/main" id="{DD10E79E-8039-404F-8A95-9236F5EDEB63}"/>
              </a:ext>
            </a:extLst>
          </p:cNvPr>
          <p:cNvSpPr>
            <a:spLocks noGrp="1"/>
          </p:cNvSpPr>
          <p:nvPr>
            <p:ph idx="1"/>
          </p:nvPr>
        </p:nvSpPr>
        <p:spPr/>
        <p:txBody>
          <a:bodyPr/>
          <a:lstStyle/>
          <a:p>
            <a:r>
              <a:rPr lang="en-US" dirty="0"/>
              <a:t>Since the new king was only nine years old at the time of his accession to the throne, real control of England passed to a council of regency. </a:t>
            </a:r>
          </a:p>
        </p:txBody>
      </p:sp>
    </p:spTree>
    <p:extLst>
      <p:ext uri="{BB962C8B-B14F-4D97-AF65-F5344CB8AC3E}">
        <p14:creationId xmlns:p14="http://schemas.microsoft.com/office/powerpoint/2010/main" val="1005879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73AEA-0299-4859-860E-7C4DFE5190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78185E-C025-4E0E-89C5-C12810063438}"/>
              </a:ext>
            </a:extLst>
          </p:cNvPr>
          <p:cNvSpPr>
            <a:spLocks noGrp="1"/>
          </p:cNvSpPr>
          <p:nvPr>
            <p:ph idx="1"/>
          </p:nvPr>
        </p:nvSpPr>
        <p:spPr/>
        <p:txBody>
          <a:bodyPr/>
          <a:lstStyle/>
          <a:p>
            <a:r>
              <a:rPr lang="en-US" dirty="0"/>
              <a:t>During Edward’s reign, Archbishop Cranmer and others inclined toward Protestant doctrines were able to move the Church of England in a more Protestant direction. </a:t>
            </a:r>
          </a:p>
        </p:txBody>
      </p:sp>
    </p:spTree>
    <p:extLst>
      <p:ext uri="{BB962C8B-B14F-4D97-AF65-F5344CB8AC3E}">
        <p14:creationId xmlns:p14="http://schemas.microsoft.com/office/powerpoint/2010/main" val="1343914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1FC99-799A-4744-84C1-D680B739B180}"/>
              </a:ext>
            </a:extLst>
          </p:cNvPr>
          <p:cNvSpPr>
            <a:spLocks noGrp="1"/>
          </p:cNvSpPr>
          <p:nvPr>
            <p:ph type="title"/>
          </p:nvPr>
        </p:nvSpPr>
        <p:spPr/>
        <p:txBody>
          <a:bodyPr/>
          <a:lstStyle/>
          <a:p>
            <a:r>
              <a:rPr lang="en-US" i="1" dirty="0"/>
              <a:t>Book of Common Prayer </a:t>
            </a:r>
          </a:p>
        </p:txBody>
      </p:sp>
      <p:sp>
        <p:nvSpPr>
          <p:cNvPr id="3" name="Content Placeholder 2">
            <a:extLst>
              <a:ext uri="{FF2B5EF4-FFF2-40B4-BE49-F238E27FC236}">
                <a16:creationId xmlns:a16="http://schemas.microsoft.com/office/drawing/2014/main" id="{BD96A52E-5D67-4987-B881-6F6F46BB3527}"/>
              </a:ext>
            </a:extLst>
          </p:cNvPr>
          <p:cNvSpPr>
            <a:spLocks noGrp="1"/>
          </p:cNvSpPr>
          <p:nvPr>
            <p:ph idx="1"/>
          </p:nvPr>
        </p:nvSpPr>
        <p:spPr/>
        <p:txBody>
          <a:bodyPr/>
          <a:lstStyle/>
          <a:p>
            <a:r>
              <a:rPr lang="en-US" dirty="0"/>
              <a:t>New acts of Parliament instituted the right of the clergy to marry, the elimination of images, and the creation of a revised Protestant liturgy that was elaborated in a new prayer book and liturgical guide known as the </a:t>
            </a:r>
            <a:r>
              <a:rPr lang="en-US" i="1" dirty="0"/>
              <a:t>Book of Common Prayer</a:t>
            </a:r>
            <a:r>
              <a:rPr lang="en-US" dirty="0"/>
              <a:t>. </a:t>
            </a:r>
          </a:p>
        </p:txBody>
      </p:sp>
    </p:spTree>
    <p:extLst>
      <p:ext uri="{BB962C8B-B14F-4D97-AF65-F5344CB8AC3E}">
        <p14:creationId xmlns:p14="http://schemas.microsoft.com/office/powerpoint/2010/main" val="2602763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DC288-389B-476C-B00D-02E91050011B}"/>
              </a:ext>
            </a:extLst>
          </p:cNvPr>
          <p:cNvSpPr>
            <a:spLocks noGrp="1"/>
          </p:cNvSpPr>
          <p:nvPr>
            <p:ph type="title"/>
          </p:nvPr>
        </p:nvSpPr>
        <p:spPr/>
        <p:txBody>
          <a:bodyPr/>
          <a:lstStyle/>
          <a:p>
            <a:r>
              <a:rPr lang="en-US" dirty="0"/>
              <a:t>“Bloody Mary” </a:t>
            </a:r>
          </a:p>
        </p:txBody>
      </p:sp>
      <p:sp>
        <p:nvSpPr>
          <p:cNvPr id="3" name="Content Placeholder 2">
            <a:extLst>
              <a:ext uri="{FF2B5EF4-FFF2-40B4-BE49-F238E27FC236}">
                <a16:creationId xmlns:a16="http://schemas.microsoft.com/office/drawing/2014/main" id="{9309BBE0-9060-4E85-8ABD-96681D956775}"/>
              </a:ext>
            </a:extLst>
          </p:cNvPr>
          <p:cNvSpPr>
            <a:spLocks noGrp="1"/>
          </p:cNvSpPr>
          <p:nvPr>
            <p:ph idx="1"/>
          </p:nvPr>
        </p:nvSpPr>
        <p:spPr/>
        <p:txBody>
          <a:bodyPr/>
          <a:lstStyle/>
          <a:p>
            <a:r>
              <a:rPr lang="en-US" dirty="0"/>
              <a:t>These rapid changes in doctrine and liturgy aroused much opposition and prepared the way for the reaction that occurred when Mary, Henry’s first daughter by Catherine of Aragon, came to the throne. </a:t>
            </a:r>
          </a:p>
        </p:txBody>
      </p:sp>
    </p:spTree>
    <p:extLst>
      <p:ext uri="{BB962C8B-B14F-4D97-AF65-F5344CB8AC3E}">
        <p14:creationId xmlns:p14="http://schemas.microsoft.com/office/powerpoint/2010/main" val="977640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426B-4517-4657-B49F-0524971944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053CA8-31D4-45AF-A863-A7CF5FB70BA5}"/>
              </a:ext>
            </a:extLst>
          </p:cNvPr>
          <p:cNvSpPr>
            <a:spLocks noGrp="1"/>
          </p:cNvSpPr>
          <p:nvPr>
            <p:ph idx="1"/>
          </p:nvPr>
        </p:nvSpPr>
        <p:spPr/>
        <p:txBody>
          <a:bodyPr/>
          <a:lstStyle/>
          <a:p>
            <a:r>
              <a:rPr lang="en-US" dirty="0"/>
              <a:t>There was no doubt that Mary (1553-1558) was a Catholic who intended to restore England to Roman Catholicism. </a:t>
            </a:r>
          </a:p>
          <a:p>
            <a:endParaRPr lang="en-US" dirty="0"/>
          </a:p>
          <a:p>
            <a:r>
              <a:rPr lang="en-US" dirty="0"/>
              <a:t>This aroused opposition. </a:t>
            </a:r>
          </a:p>
        </p:txBody>
      </p:sp>
    </p:spTree>
    <p:extLst>
      <p:ext uri="{BB962C8B-B14F-4D97-AF65-F5344CB8AC3E}">
        <p14:creationId xmlns:p14="http://schemas.microsoft.com/office/powerpoint/2010/main" val="2430056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5551-C17C-4C62-B590-B6C0C2888D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6E69D2-83EC-4021-9F68-BEF1D30584DA}"/>
              </a:ext>
            </a:extLst>
          </p:cNvPr>
          <p:cNvSpPr>
            <a:spLocks noGrp="1"/>
          </p:cNvSpPr>
          <p:nvPr>
            <p:ph idx="1"/>
          </p:nvPr>
        </p:nvSpPr>
        <p:spPr/>
        <p:txBody>
          <a:bodyPr/>
          <a:lstStyle/>
          <a:p>
            <a:r>
              <a:rPr lang="en-US" dirty="0"/>
              <a:t>There was widespread antipathy to Mary’s unfortunate marriage to Philip II, the son of Charles V and the future king of Spain. </a:t>
            </a:r>
          </a:p>
          <a:p>
            <a:endParaRPr lang="en-US" dirty="0"/>
          </a:p>
          <a:p>
            <a:r>
              <a:rPr lang="en-US" dirty="0"/>
              <a:t>Phillip was strongly disliked in England, and Mary’s foreign policy of alliance with Spain aroused further hostility, especially when her forces lost Calais, the last English possession from the Hundred Years’ War. </a:t>
            </a:r>
          </a:p>
        </p:txBody>
      </p:sp>
    </p:spTree>
    <p:extLst>
      <p:ext uri="{BB962C8B-B14F-4D97-AF65-F5344CB8AC3E}">
        <p14:creationId xmlns:p14="http://schemas.microsoft.com/office/powerpoint/2010/main" val="1371153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0667-8DC7-4187-A221-CB39981B71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51D79F-6702-4F1A-AF4C-C979B0E2DC6C}"/>
              </a:ext>
            </a:extLst>
          </p:cNvPr>
          <p:cNvSpPr>
            <a:spLocks noGrp="1"/>
          </p:cNvSpPr>
          <p:nvPr>
            <p:ph idx="1"/>
          </p:nvPr>
        </p:nvSpPr>
        <p:spPr/>
        <p:txBody>
          <a:bodyPr/>
          <a:lstStyle/>
          <a:p>
            <a:r>
              <a:rPr lang="en-US" dirty="0"/>
              <a:t>The burning of more than three hundred Protestant heretics aroused further ire against “bloody Mary.” </a:t>
            </a:r>
          </a:p>
          <a:p>
            <a:r>
              <a:rPr lang="en-US" dirty="0"/>
              <a:t>As a result of her politics, Mary managed to achieve the opposite of what she had intended: England was more Protestant by the end of her reign than it had been at the beginning. </a:t>
            </a:r>
          </a:p>
        </p:txBody>
      </p:sp>
    </p:spTree>
    <p:extLst>
      <p:ext uri="{BB962C8B-B14F-4D97-AF65-F5344CB8AC3E}">
        <p14:creationId xmlns:p14="http://schemas.microsoft.com/office/powerpoint/2010/main" val="1216735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AE588-52E2-41C4-B044-EACEB12C97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839977-D4E9-4286-9830-6C0F571AEF68}"/>
              </a:ext>
            </a:extLst>
          </p:cNvPr>
          <p:cNvSpPr>
            <a:spLocks noGrp="1"/>
          </p:cNvSpPr>
          <p:nvPr>
            <p:ph idx="1"/>
          </p:nvPr>
        </p:nvSpPr>
        <p:spPr/>
        <p:txBody>
          <a:bodyPr/>
          <a:lstStyle/>
          <a:p>
            <a:r>
              <a:rPr lang="en-US" dirty="0"/>
              <a:t>People identified Protestantism with English resistance to Spanish interference. </a:t>
            </a:r>
          </a:p>
          <a:p>
            <a:endParaRPr lang="en-US" dirty="0"/>
          </a:p>
          <a:p>
            <a:r>
              <a:rPr lang="en-US" dirty="0"/>
              <a:t>The death of Mary in 1558 ended the restoration of Catholicism in England. </a:t>
            </a:r>
          </a:p>
        </p:txBody>
      </p:sp>
    </p:spTree>
    <p:extLst>
      <p:ext uri="{BB962C8B-B14F-4D97-AF65-F5344CB8AC3E}">
        <p14:creationId xmlns:p14="http://schemas.microsoft.com/office/powerpoint/2010/main" val="841766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663A-18B2-4F84-8E88-5B4FE6101FD5}"/>
              </a:ext>
            </a:extLst>
          </p:cNvPr>
          <p:cNvSpPr>
            <a:spLocks noGrp="1"/>
          </p:cNvSpPr>
          <p:nvPr>
            <p:ph type="title"/>
          </p:nvPr>
        </p:nvSpPr>
        <p:spPr/>
        <p:txBody>
          <a:bodyPr/>
          <a:lstStyle/>
          <a:p>
            <a:r>
              <a:rPr lang="en-US" dirty="0"/>
              <a:t>Henry VIII</a:t>
            </a:r>
          </a:p>
        </p:txBody>
      </p:sp>
      <p:sp>
        <p:nvSpPr>
          <p:cNvPr id="3" name="Content Placeholder 2">
            <a:extLst>
              <a:ext uri="{FF2B5EF4-FFF2-40B4-BE49-F238E27FC236}">
                <a16:creationId xmlns:a16="http://schemas.microsoft.com/office/drawing/2014/main" id="{8E92C129-1C7E-43CF-BA5C-04E10300B8F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2062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A3895-DF85-478A-9A65-C706BE386B52}"/>
              </a:ext>
            </a:extLst>
          </p:cNvPr>
          <p:cNvSpPr>
            <a:spLocks noGrp="1"/>
          </p:cNvSpPr>
          <p:nvPr>
            <p:ph type="title"/>
          </p:nvPr>
        </p:nvSpPr>
        <p:spPr/>
        <p:txBody>
          <a:bodyPr/>
          <a:lstStyle/>
          <a:p>
            <a:r>
              <a:rPr lang="en-US" dirty="0"/>
              <a:t>Catherine of Aragon</a:t>
            </a:r>
          </a:p>
        </p:txBody>
      </p:sp>
      <p:sp>
        <p:nvSpPr>
          <p:cNvPr id="3" name="Content Placeholder 2">
            <a:extLst>
              <a:ext uri="{FF2B5EF4-FFF2-40B4-BE49-F238E27FC236}">
                <a16:creationId xmlns:a16="http://schemas.microsoft.com/office/drawing/2014/main" id="{FE1FD114-4EDA-491D-86DE-141C26A76BA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2374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E995-7E12-4FD3-92A9-D2945AC76B4E}"/>
              </a:ext>
            </a:extLst>
          </p:cNvPr>
          <p:cNvSpPr>
            <a:spLocks noGrp="1"/>
          </p:cNvSpPr>
          <p:nvPr>
            <p:ph type="title"/>
          </p:nvPr>
        </p:nvSpPr>
        <p:spPr/>
        <p:txBody>
          <a:bodyPr/>
          <a:lstStyle/>
          <a:p>
            <a:r>
              <a:rPr lang="en-US" dirty="0"/>
              <a:t>Cardinal Wolsey </a:t>
            </a:r>
          </a:p>
        </p:txBody>
      </p:sp>
      <p:sp>
        <p:nvSpPr>
          <p:cNvPr id="3" name="Content Placeholder 2">
            <a:extLst>
              <a:ext uri="{FF2B5EF4-FFF2-40B4-BE49-F238E27FC236}">
                <a16:creationId xmlns:a16="http://schemas.microsoft.com/office/drawing/2014/main" id="{F7BFA58B-C963-4AAD-8447-13B308C21C21}"/>
              </a:ext>
            </a:extLst>
          </p:cNvPr>
          <p:cNvSpPr>
            <a:spLocks noGrp="1"/>
          </p:cNvSpPr>
          <p:nvPr>
            <p:ph idx="1"/>
          </p:nvPr>
        </p:nvSpPr>
        <p:spPr/>
        <p:txBody>
          <a:bodyPr/>
          <a:lstStyle/>
          <a:p>
            <a:r>
              <a:rPr lang="en-US" dirty="0"/>
              <a:t>Henry relied on Cardinal Wolsey, the highest-ranking English church official and lord chancellor to the king, to obtain from Pope Clement VII an annulment of the king’s marriage. </a:t>
            </a:r>
          </a:p>
        </p:txBody>
      </p:sp>
    </p:spTree>
    <p:extLst>
      <p:ext uri="{BB962C8B-B14F-4D97-AF65-F5344CB8AC3E}">
        <p14:creationId xmlns:p14="http://schemas.microsoft.com/office/powerpoint/2010/main" val="245870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C112A-C8F5-4274-8B4B-4D1B35B1D9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42F390-9A0F-49CC-8515-DDD6213BD4E7}"/>
              </a:ext>
            </a:extLst>
          </p:cNvPr>
          <p:cNvSpPr>
            <a:spLocks noGrp="1"/>
          </p:cNvSpPr>
          <p:nvPr>
            <p:ph idx="1"/>
          </p:nvPr>
        </p:nvSpPr>
        <p:spPr/>
        <p:txBody>
          <a:bodyPr/>
          <a:lstStyle/>
          <a:p>
            <a:r>
              <a:rPr lang="en-US" dirty="0"/>
              <a:t>Normally, the pope might have been willing to oblige, but the sack of Rome in 1527 had made the pope dependent on the Holy Roman Emperor Charles V, who happened to be a nephew of Queen Catherine. </a:t>
            </a:r>
          </a:p>
          <a:p>
            <a:endParaRPr lang="en-US" dirty="0"/>
          </a:p>
          <a:p>
            <a:r>
              <a:rPr lang="en-US" dirty="0"/>
              <a:t>Discretion dictated delay in granting the English king’s request.</a:t>
            </a:r>
          </a:p>
          <a:p>
            <a:r>
              <a:rPr lang="en-US" dirty="0"/>
              <a:t>Impatient with the process, Henry dismissed Wolsey in 1529. </a:t>
            </a:r>
          </a:p>
        </p:txBody>
      </p:sp>
    </p:spTree>
    <p:extLst>
      <p:ext uri="{BB962C8B-B14F-4D97-AF65-F5344CB8AC3E}">
        <p14:creationId xmlns:p14="http://schemas.microsoft.com/office/powerpoint/2010/main" val="211603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BDD2A-1991-49ED-8ABA-70578986D8A7}"/>
              </a:ext>
            </a:extLst>
          </p:cNvPr>
          <p:cNvSpPr>
            <a:spLocks noGrp="1"/>
          </p:cNvSpPr>
          <p:nvPr>
            <p:ph type="title"/>
          </p:nvPr>
        </p:nvSpPr>
        <p:spPr/>
        <p:txBody>
          <a:bodyPr/>
          <a:lstStyle/>
          <a:p>
            <a:r>
              <a:rPr lang="en-US" dirty="0"/>
              <a:t>New Advisors </a:t>
            </a:r>
          </a:p>
        </p:txBody>
      </p:sp>
      <p:sp>
        <p:nvSpPr>
          <p:cNvPr id="3" name="Content Placeholder 2">
            <a:extLst>
              <a:ext uri="{FF2B5EF4-FFF2-40B4-BE49-F238E27FC236}">
                <a16:creationId xmlns:a16="http://schemas.microsoft.com/office/drawing/2014/main" id="{3C50C294-19EE-49AA-BF0E-709A914B1C61}"/>
              </a:ext>
            </a:extLst>
          </p:cNvPr>
          <p:cNvSpPr>
            <a:spLocks noGrp="1"/>
          </p:cNvSpPr>
          <p:nvPr>
            <p:ph idx="1"/>
          </p:nvPr>
        </p:nvSpPr>
        <p:spPr/>
        <p:txBody>
          <a:bodyPr/>
          <a:lstStyle/>
          <a:p>
            <a:r>
              <a:rPr lang="en-US" dirty="0"/>
              <a:t>Two new advisors now became the king’s agents in fulfilling his wishes. </a:t>
            </a:r>
          </a:p>
          <a:p>
            <a:endParaRPr lang="en-US" dirty="0"/>
          </a:p>
          <a:p>
            <a:r>
              <a:rPr lang="en-US" dirty="0"/>
              <a:t>Thomas Cranmer (1489-1556), who became archbishop of Canterbury in 1532.</a:t>
            </a:r>
          </a:p>
          <a:p>
            <a:endParaRPr lang="en-US" dirty="0"/>
          </a:p>
          <a:p>
            <a:r>
              <a:rPr lang="en-US" dirty="0"/>
              <a:t>Thomas Cromwell (1485-1540), the kings principal secretary after the fall of Wolsey. </a:t>
            </a:r>
          </a:p>
        </p:txBody>
      </p:sp>
    </p:spTree>
    <p:extLst>
      <p:ext uri="{BB962C8B-B14F-4D97-AF65-F5344CB8AC3E}">
        <p14:creationId xmlns:p14="http://schemas.microsoft.com/office/powerpoint/2010/main" val="97069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D284-D3F1-4CF2-A1AE-88A2E55647C7}"/>
              </a:ext>
            </a:extLst>
          </p:cNvPr>
          <p:cNvSpPr>
            <a:spLocks noGrp="1"/>
          </p:cNvSpPr>
          <p:nvPr>
            <p:ph type="title"/>
          </p:nvPr>
        </p:nvSpPr>
        <p:spPr/>
        <p:txBody>
          <a:bodyPr/>
          <a:lstStyle/>
          <a:p>
            <a:r>
              <a:rPr lang="en-US" dirty="0"/>
              <a:t>Thomas Cromwell </a:t>
            </a:r>
          </a:p>
        </p:txBody>
      </p:sp>
      <p:sp>
        <p:nvSpPr>
          <p:cNvPr id="5" name="Content Placeholder 4">
            <a:extLst>
              <a:ext uri="{FF2B5EF4-FFF2-40B4-BE49-F238E27FC236}">
                <a16:creationId xmlns:a16="http://schemas.microsoft.com/office/drawing/2014/main" id="{7FB8F042-A7BD-442E-8891-FC5A50B1AC7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973346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17679</TotalTime>
  <Words>1357</Words>
  <Application>Microsoft Office PowerPoint</Application>
  <PresentationFormat>Widescreen</PresentationFormat>
  <Paragraphs>97</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Trebuchet MS</vt:lpstr>
      <vt:lpstr>Berlin</vt:lpstr>
      <vt:lpstr>Chapter 13 Section 5: The Spread of the Protestant Reformation </vt:lpstr>
      <vt:lpstr>The Reformation in England </vt:lpstr>
      <vt:lpstr>King Henry VIII (1509- 1547) </vt:lpstr>
      <vt:lpstr>Henry VIII</vt:lpstr>
      <vt:lpstr>Catherine of Aragon</vt:lpstr>
      <vt:lpstr>Cardinal Wolsey </vt:lpstr>
      <vt:lpstr>PowerPoint Presentation</vt:lpstr>
      <vt:lpstr>New Advisors </vt:lpstr>
      <vt:lpstr>Thomas Cromwell </vt:lpstr>
      <vt:lpstr>PowerPoint Presentation</vt:lpstr>
      <vt:lpstr>The Expected Heir </vt:lpstr>
      <vt:lpstr>Ann Boleyn </vt:lpstr>
      <vt:lpstr>It’s a girl!</vt:lpstr>
      <vt:lpstr>Act of Supremacy </vt:lpstr>
      <vt:lpstr>PowerPoint Presentation</vt:lpstr>
      <vt:lpstr>Treason Act </vt:lpstr>
      <vt:lpstr>PowerPoint Presentation</vt:lpstr>
      <vt:lpstr>PowerPoint Presentation</vt:lpstr>
      <vt:lpstr>Tudor Government’s New Role </vt:lpstr>
      <vt:lpstr>PowerPoint Presentation</vt:lpstr>
      <vt:lpstr>Little Change </vt:lpstr>
      <vt:lpstr>PowerPoint Presentation</vt:lpstr>
      <vt:lpstr>The third wife- Jane Seymour </vt:lpstr>
      <vt:lpstr>Jane Seymour </vt:lpstr>
      <vt:lpstr>The fourth wife – Anne of Cleves </vt:lpstr>
      <vt:lpstr>Anne of Cleves </vt:lpstr>
      <vt:lpstr>The fifth wife – Catherine Howard </vt:lpstr>
      <vt:lpstr>Catherine Howard </vt:lpstr>
      <vt:lpstr>The sixth and last wife – Catherine Parr </vt:lpstr>
      <vt:lpstr>Catherine Parr </vt:lpstr>
      <vt:lpstr>Edward VI (1547-1553) </vt:lpstr>
      <vt:lpstr>Council of Regency </vt:lpstr>
      <vt:lpstr>PowerPoint Presentation</vt:lpstr>
      <vt:lpstr>Book of Common Prayer </vt:lpstr>
      <vt:lpstr>“Bloody Mary”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Section 5: The Spread of the Protestant Reformation </dc:title>
  <dc:creator>Tyler Moudry</dc:creator>
  <cp:lastModifiedBy>Tyler Moudry</cp:lastModifiedBy>
  <cp:revision>41</cp:revision>
  <cp:lastPrinted>2018-09-19T10:49:44Z</cp:lastPrinted>
  <dcterms:created xsi:type="dcterms:W3CDTF">2018-09-16T06:22:08Z</dcterms:created>
  <dcterms:modified xsi:type="dcterms:W3CDTF">2018-09-30T18:46:54Z</dcterms:modified>
</cp:coreProperties>
</file>