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20" r:id="rId6"/>
    <p:sldId id="261" r:id="rId7"/>
    <p:sldId id="321" r:id="rId8"/>
    <p:sldId id="260" r:id="rId9"/>
    <p:sldId id="322" r:id="rId10"/>
    <p:sldId id="262" r:id="rId11"/>
    <p:sldId id="263" r:id="rId12"/>
    <p:sldId id="323" r:id="rId13"/>
    <p:sldId id="264" r:id="rId14"/>
    <p:sldId id="265" r:id="rId15"/>
    <p:sldId id="266" r:id="rId16"/>
    <p:sldId id="267" r:id="rId17"/>
    <p:sldId id="268" r:id="rId18"/>
    <p:sldId id="269" r:id="rId19"/>
    <p:sldId id="270" r:id="rId20"/>
    <p:sldId id="324" r:id="rId21"/>
    <p:sldId id="271" r:id="rId22"/>
    <p:sldId id="272" r:id="rId23"/>
    <p:sldId id="325" r:id="rId24"/>
    <p:sldId id="273" r:id="rId25"/>
    <p:sldId id="274" r:id="rId26"/>
    <p:sldId id="275" r:id="rId27"/>
    <p:sldId id="276" r:id="rId28"/>
    <p:sldId id="277" r:id="rId29"/>
    <p:sldId id="278" r:id="rId30"/>
    <p:sldId id="279" r:id="rId31"/>
    <p:sldId id="280" r:id="rId32"/>
    <p:sldId id="281" r:id="rId33"/>
    <p:sldId id="282" r:id="rId34"/>
    <p:sldId id="326" r:id="rId35"/>
    <p:sldId id="283" r:id="rId36"/>
    <p:sldId id="284" r:id="rId37"/>
    <p:sldId id="327" r:id="rId38"/>
    <p:sldId id="285" r:id="rId39"/>
    <p:sldId id="328" r:id="rId40"/>
    <p:sldId id="329" r:id="rId41"/>
    <p:sldId id="330" r:id="rId42"/>
    <p:sldId id="286" r:id="rId43"/>
    <p:sldId id="331" r:id="rId44"/>
    <p:sldId id="287" r:id="rId45"/>
    <p:sldId id="288" r:id="rId46"/>
    <p:sldId id="289"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B4D2-B2F6-473E-A5B9-DCD02F869930}"/>
              </a:ext>
            </a:extLst>
          </p:cNvPr>
          <p:cNvSpPr>
            <a:spLocks noGrp="1"/>
          </p:cNvSpPr>
          <p:nvPr>
            <p:ph type="ctrTitle"/>
          </p:nvPr>
        </p:nvSpPr>
        <p:spPr/>
        <p:txBody>
          <a:bodyPr/>
          <a:lstStyle/>
          <a:p>
            <a:r>
              <a:rPr lang="en-US" dirty="0"/>
              <a:t>Chapter 13 Section 5: The Spread of the Protestant Reformation </a:t>
            </a:r>
          </a:p>
        </p:txBody>
      </p:sp>
      <p:sp>
        <p:nvSpPr>
          <p:cNvPr id="3" name="Subtitle 2">
            <a:extLst>
              <a:ext uri="{FF2B5EF4-FFF2-40B4-BE49-F238E27FC236}">
                <a16:creationId xmlns:a16="http://schemas.microsoft.com/office/drawing/2014/main" id="{C52951DD-B9CE-4D43-ABAF-F05746B8A1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218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CB46-D09F-4F4C-A537-8D39809D0F5B}"/>
              </a:ext>
            </a:extLst>
          </p:cNvPr>
          <p:cNvSpPr>
            <a:spLocks noGrp="1"/>
          </p:cNvSpPr>
          <p:nvPr>
            <p:ph type="title"/>
          </p:nvPr>
        </p:nvSpPr>
        <p:spPr/>
        <p:txBody>
          <a:bodyPr/>
          <a:lstStyle/>
          <a:p>
            <a:r>
              <a:rPr lang="en-US" dirty="0"/>
              <a:t>The Zwinglian Reformation </a:t>
            </a:r>
          </a:p>
        </p:txBody>
      </p:sp>
      <p:sp>
        <p:nvSpPr>
          <p:cNvPr id="3" name="Content Placeholder 2">
            <a:extLst>
              <a:ext uri="{FF2B5EF4-FFF2-40B4-BE49-F238E27FC236}">
                <a16:creationId xmlns:a16="http://schemas.microsoft.com/office/drawing/2014/main" id="{E8DA9C7A-7291-4172-9A53-C64D76C97533}"/>
              </a:ext>
            </a:extLst>
          </p:cNvPr>
          <p:cNvSpPr>
            <a:spLocks noGrp="1"/>
          </p:cNvSpPr>
          <p:nvPr>
            <p:ph idx="1"/>
          </p:nvPr>
        </p:nvSpPr>
        <p:spPr/>
        <p:txBody>
          <a:bodyPr/>
          <a:lstStyle/>
          <a:p>
            <a:r>
              <a:rPr lang="en-US" dirty="0"/>
              <a:t>In the sixteenth century, the Swiss Confederation was a loose association of thirteen self-governing states called cantons. </a:t>
            </a:r>
          </a:p>
          <a:p>
            <a:r>
              <a:rPr lang="en-US" dirty="0"/>
              <a:t>Theoretically part of the Holy Roman Empire, they had become virtually independent in 1499. </a:t>
            </a:r>
          </a:p>
          <a:p>
            <a:endParaRPr lang="en-US" dirty="0"/>
          </a:p>
          <a:p>
            <a:r>
              <a:rPr lang="en-US" dirty="0"/>
              <a:t>The six forest cantons were democratic republics; the seven urban cantons, which included Zurich, Bern, and Basel, were mostly governed by city councils controlled by narrow oligarchies of wealthy citizens. </a:t>
            </a:r>
          </a:p>
        </p:txBody>
      </p:sp>
    </p:spTree>
    <p:extLst>
      <p:ext uri="{BB962C8B-B14F-4D97-AF65-F5344CB8AC3E}">
        <p14:creationId xmlns:p14="http://schemas.microsoft.com/office/powerpoint/2010/main" val="29190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9898-BF7E-465D-9B8F-0261FB9355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3E7887-2957-4EC2-BB5E-52C01A409827}"/>
              </a:ext>
            </a:extLst>
          </p:cNvPr>
          <p:cNvSpPr>
            <a:spLocks noGrp="1"/>
          </p:cNvSpPr>
          <p:nvPr>
            <p:ph idx="1"/>
          </p:nvPr>
        </p:nvSpPr>
        <p:spPr/>
        <p:txBody>
          <a:bodyPr/>
          <a:lstStyle/>
          <a:p>
            <a:r>
              <a:rPr lang="en-US" dirty="0"/>
              <a:t>Ulrich Zwingli (1484-1531) was ordained a priest in 1506 and accepted an appointment as a cathedral priest in the Great Minister of Zurich in 1518. </a:t>
            </a:r>
          </a:p>
          <a:p>
            <a:r>
              <a:rPr lang="en-US" dirty="0"/>
              <a:t>Through is preaching there, Zwingli began the Reformation in Switzerland. </a:t>
            </a:r>
          </a:p>
          <a:p>
            <a:endParaRPr lang="en-US" dirty="0"/>
          </a:p>
          <a:p>
            <a:r>
              <a:rPr lang="en-US" dirty="0"/>
              <a:t>Zwingli’s preaching of the Gospel caused such unrest that in 1523 the city council held a public disputation or debate in the town hall. </a:t>
            </a:r>
          </a:p>
        </p:txBody>
      </p:sp>
    </p:spTree>
    <p:extLst>
      <p:ext uri="{BB962C8B-B14F-4D97-AF65-F5344CB8AC3E}">
        <p14:creationId xmlns:p14="http://schemas.microsoft.com/office/powerpoint/2010/main" val="165233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6E16-50E7-4AD5-A15B-4D165A32E681}"/>
              </a:ext>
            </a:extLst>
          </p:cNvPr>
          <p:cNvSpPr>
            <a:spLocks noGrp="1"/>
          </p:cNvSpPr>
          <p:nvPr>
            <p:ph type="title"/>
          </p:nvPr>
        </p:nvSpPr>
        <p:spPr/>
        <p:txBody>
          <a:bodyPr/>
          <a:lstStyle/>
          <a:p>
            <a:r>
              <a:rPr lang="en-US" dirty="0"/>
              <a:t>Ulrich Zwingli (1484-1531) </a:t>
            </a:r>
          </a:p>
        </p:txBody>
      </p:sp>
      <p:pic>
        <p:nvPicPr>
          <p:cNvPr id="4" name="Content Placeholder 3">
            <a:extLst>
              <a:ext uri="{FF2B5EF4-FFF2-40B4-BE49-F238E27FC236}">
                <a16:creationId xmlns:a16="http://schemas.microsoft.com/office/drawing/2014/main" id="{3E354F4F-CB99-4C87-9CBA-BB784C9DB220}"/>
              </a:ext>
            </a:extLst>
          </p:cNvPr>
          <p:cNvPicPr>
            <a:picLocks noGrp="1" noChangeAspect="1"/>
          </p:cNvPicPr>
          <p:nvPr>
            <p:ph idx="1"/>
          </p:nvPr>
        </p:nvPicPr>
        <p:blipFill>
          <a:blip r:embed="rId2"/>
          <a:stretch>
            <a:fillRect/>
          </a:stretch>
        </p:blipFill>
        <p:spPr>
          <a:xfrm>
            <a:off x="1528994" y="2233931"/>
            <a:ext cx="3235564" cy="4206240"/>
          </a:xfrm>
          <a:prstGeom prst="rect">
            <a:avLst/>
          </a:prstGeom>
        </p:spPr>
      </p:pic>
      <p:pic>
        <p:nvPicPr>
          <p:cNvPr id="5" name="Picture 4">
            <a:extLst>
              <a:ext uri="{FF2B5EF4-FFF2-40B4-BE49-F238E27FC236}">
                <a16:creationId xmlns:a16="http://schemas.microsoft.com/office/drawing/2014/main" id="{93FB5EEF-472B-4EF8-B5BB-87A2F0D74CE7}"/>
              </a:ext>
            </a:extLst>
          </p:cNvPr>
          <p:cNvPicPr>
            <a:picLocks noChangeAspect="1"/>
          </p:cNvPicPr>
          <p:nvPr/>
        </p:nvPicPr>
        <p:blipFill>
          <a:blip r:embed="rId3"/>
          <a:stretch>
            <a:fillRect/>
          </a:stretch>
        </p:blipFill>
        <p:spPr>
          <a:xfrm>
            <a:off x="6096000" y="2233931"/>
            <a:ext cx="3124941" cy="4389120"/>
          </a:xfrm>
          <a:prstGeom prst="rect">
            <a:avLst/>
          </a:prstGeom>
        </p:spPr>
      </p:pic>
    </p:spTree>
    <p:extLst>
      <p:ext uri="{BB962C8B-B14F-4D97-AF65-F5344CB8AC3E}">
        <p14:creationId xmlns:p14="http://schemas.microsoft.com/office/powerpoint/2010/main" val="284568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553-A605-48AF-A808-5F5BD06620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F8419E-6304-48B4-9B91-03A6435BB70A}"/>
              </a:ext>
            </a:extLst>
          </p:cNvPr>
          <p:cNvSpPr>
            <a:spLocks noGrp="1"/>
          </p:cNvSpPr>
          <p:nvPr>
            <p:ph idx="1"/>
          </p:nvPr>
        </p:nvSpPr>
        <p:spPr/>
        <p:txBody>
          <a:bodyPr/>
          <a:lstStyle/>
          <a:p>
            <a:r>
              <a:rPr lang="en-US" dirty="0"/>
              <a:t>The disputation became a standard method of spreading the Reformation to many cities. It gave an advantage to reformers, since they had the power of new ideas and Catholics were not used to defending their teachings. </a:t>
            </a:r>
          </a:p>
          <a:p>
            <a:endParaRPr lang="en-US" dirty="0"/>
          </a:p>
          <a:p>
            <a:r>
              <a:rPr lang="en-US" dirty="0"/>
              <a:t>Zwingli was permitted to continue to proclaim the Gospel and the pure sacred Scripture. </a:t>
            </a:r>
          </a:p>
        </p:txBody>
      </p:sp>
    </p:spTree>
    <p:extLst>
      <p:ext uri="{BB962C8B-B14F-4D97-AF65-F5344CB8AC3E}">
        <p14:creationId xmlns:p14="http://schemas.microsoft.com/office/powerpoint/2010/main" val="177374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F68-290A-4CED-AEBA-50F73F59A3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BF9078-9F09-454A-A89C-6F39C658863D}"/>
              </a:ext>
            </a:extLst>
          </p:cNvPr>
          <p:cNvSpPr>
            <a:spLocks noGrp="1"/>
          </p:cNvSpPr>
          <p:nvPr>
            <p:ph idx="1"/>
          </p:nvPr>
        </p:nvSpPr>
        <p:spPr/>
        <p:txBody>
          <a:bodyPr/>
          <a:lstStyle/>
          <a:p>
            <a:r>
              <a:rPr lang="en-US" dirty="0"/>
              <a:t>Evangelical reforms were promulgated in Zurich by a city council strongly influenced by Zwingli. </a:t>
            </a:r>
          </a:p>
          <a:p>
            <a:pPr marL="0" indent="0">
              <a:buNone/>
            </a:pPr>
            <a:endParaRPr lang="en-US" dirty="0"/>
          </a:p>
          <a:p>
            <a:r>
              <a:rPr lang="en-US" dirty="0"/>
              <a:t>Zwingli looked to the state to supervise the church. </a:t>
            </a:r>
          </a:p>
          <a:p>
            <a:pPr lvl="1"/>
            <a:r>
              <a:rPr lang="en-US" dirty="0"/>
              <a:t>“</a:t>
            </a:r>
            <a:r>
              <a:rPr lang="en-US" b="1" i="1" dirty="0"/>
              <a:t>A church without the magistrate is mutilated and incomplete</a:t>
            </a:r>
            <a:r>
              <a:rPr lang="en-US" dirty="0"/>
              <a:t>.” </a:t>
            </a:r>
          </a:p>
          <a:p>
            <a:pPr lvl="1"/>
            <a:endParaRPr lang="en-US" dirty="0"/>
          </a:p>
          <a:p>
            <a:pPr lvl="1"/>
            <a:r>
              <a:rPr lang="en-US" dirty="0"/>
              <a:t>Magistrate- a civil officer or lay judge who administers the law</a:t>
            </a:r>
          </a:p>
        </p:txBody>
      </p:sp>
    </p:spTree>
    <p:extLst>
      <p:ext uri="{BB962C8B-B14F-4D97-AF65-F5344CB8AC3E}">
        <p14:creationId xmlns:p14="http://schemas.microsoft.com/office/powerpoint/2010/main" val="272822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26A3-ED0F-4784-91FA-8E1E2C13E1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83602C-6320-4210-8720-640C7185FE4A}"/>
              </a:ext>
            </a:extLst>
          </p:cNvPr>
          <p:cNvSpPr>
            <a:spLocks noGrp="1"/>
          </p:cNvSpPr>
          <p:nvPr>
            <p:ph idx="1"/>
          </p:nvPr>
        </p:nvSpPr>
        <p:spPr/>
        <p:txBody>
          <a:bodyPr/>
          <a:lstStyle/>
          <a:p>
            <a:r>
              <a:rPr lang="en-US" dirty="0"/>
              <a:t>Relics and images were abolished; all paintings and decorations were removed from the churches and replaced by whitewashed walls. </a:t>
            </a:r>
          </a:p>
          <a:p>
            <a:r>
              <a:rPr lang="en-US" dirty="0"/>
              <a:t>The Mass was replaced by a new liturgy consisting of Scripture reading, prayer, and sermons. </a:t>
            </a:r>
          </a:p>
          <a:p>
            <a:r>
              <a:rPr lang="en-US" dirty="0"/>
              <a:t>Music was eliminate from the service as distraction from the pure word or God. </a:t>
            </a:r>
          </a:p>
        </p:txBody>
      </p:sp>
    </p:spTree>
    <p:extLst>
      <p:ext uri="{BB962C8B-B14F-4D97-AF65-F5344CB8AC3E}">
        <p14:creationId xmlns:p14="http://schemas.microsoft.com/office/powerpoint/2010/main" val="323400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3FB6-A382-4332-8C21-C14E0EBDEB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4ABD6E-BE7E-4FE1-B37E-4C039B003B38}"/>
              </a:ext>
            </a:extLst>
          </p:cNvPr>
          <p:cNvSpPr>
            <a:spLocks noGrp="1"/>
          </p:cNvSpPr>
          <p:nvPr>
            <p:ph idx="1"/>
          </p:nvPr>
        </p:nvSpPr>
        <p:spPr/>
        <p:txBody>
          <a:bodyPr/>
          <a:lstStyle/>
          <a:p>
            <a:r>
              <a:rPr lang="en-US" dirty="0"/>
              <a:t>Monasticism, pilgrimages, the veneration of saints, clerical celibacy, and the pope’s authority were all abolished as remnants of papal Christianity. </a:t>
            </a:r>
          </a:p>
          <a:p>
            <a:endParaRPr lang="en-US" dirty="0"/>
          </a:p>
          <a:p>
            <a:r>
              <a:rPr lang="en-US" dirty="0"/>
              <a:t>Zwingli’s reform movement soon spread to other cities in Switzerland, including Bern in 1528 and Basel in 1529. </a:t>
            </a:r>
          </a:p>
          <a:p>
            <a:endParaRPr lang="en-US" dirty="0"/>
          </a:p>
          <a:p>
            <a:r>
              <a:rPr lang="en-US" dirty="0"/>
              <a:t>By 1528, Zwingli’s reform movement faced a serious political problem as the forest cantons remained staunchly Catholic. </a:t>
            </a:r>
          </a:p>
        </p:txBody>
      </p:sp>
    </p:spTree>
    <p:extLst>
      <p:ext uri="{BB962C8B-B14F-4D97-AF65-F5344CB8AC3E}">
        <p14:creationId xmlns:p14="http://schemas.microsoft.com/office/powerpoint/2010/main" val="313212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C49D-F4F5-4D04-88BB-89F5732BC8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79B6A1-1762-4D69-918C-DB92020923D9}"/>
              </a:ext>
            </a:extLst>
          </p:cNvPr>
          <p:cNvSpPr>
            <a:spLocks noGrp="1"/>
          </p:cNvSpPr>
          <p:nvPr>
            <p:ph idx="1"/>
          </p:nvPr>
        </p:nvSpPr>
        <p:spPr/>
        <p:txBody>
          <a:bodyPr/>
          <a:lstStyle/>
          <a:p>
            <a:r>
              <a:rPr lang="en-US" dirty="0"/>
              <a:t>Zurich feared an alliance between them and the Habsburgs. </a:t>
            </a:r>
          </a:p>
          <a:p>
            <a:endParaRPr lang="en-US" dirty="0"/>
          </a:p>
          <a:p>
            <a:r>
              <a:rPr lang="en-US" dirty="0"/>
              <a:t>Zwingli attempted to build a league of evangelical cities by seeking an agreement with Luther and the German reformers. </a:t>
            </a:r>
          </a:p>
        </p:txBody>
      </p:sp>
    </p:spTree>
    <p:extLst>
      <p:ext uri="{BB962C8B-B14F-4D97-AF65-F5344CB8AC3E}">
        <p14:creationId xmlns:p14="http://schemas.microsoft.com/office/powerpoint/2010/main" val="272657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FB09-1460-4224-B9FE-6DC5DA2A63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F64B7C-3723-4876-806E-DFD3B410688D}"/>
              </a:ext>
            </a:extLst>
          </p:cNvPr>
          <p:cNvSpPr>
            <a:spLocks noGrp="1"/>
          </p:cNvSpPr>
          <p:nvPr>
            <p:ph idx="1"/>
          </p:nvPr>
        </p:nvSpPr>
        <p:spPr/>
        <p:txBody>
          <a:bodyPr/>
          <a:lstStyle/>
          <a:p>
            <a:r>
              <a:rPr lang="en-US" dirty="0"/>
              <a:t>Martin </a:t>
            </a:r>
            <a:r>
              <a:rPr lang="en-US" dirty="0" err="1"/>
              <a:t>Bucer</a:t>
            </a:r>
            <a:r>
              <a:rPr lang="en-US" dirty="0"/>
              <a:t> (1491-1551)</a:t>
            </a:r>
          </a:p>
          <a:p>
            <a:r>
              <a:rPr lang="en-US" dirty="0"/>
              <a:t>Instituted a moderate reform movement containing characteristics of both Luther’s and Zwingli’s movements in Strasbourg and other southern German cities. </a:t>
            </a:r>
          </a:p>
        </p:txBody>
      </p:sp>
      <p:pic>
        <p:nvPicPr>
          <p:cNvPr id="4" name="Picture 3">
            <a:extLst>
              <a:ext uri="{FF2B5EF4-FFF2-40B4-BE49-F238E27FC236}">
                <a16:creationId xmlns:a16="http://schemas.microsoft.com/office/drawing/2014/main" id="{872D9F6F-6E7A-496A-BA16-8C91E28E7889}"/>
              </a:ext>
            </a:extLst>
          </p:cNvPr>
          <p:cNvPicPr>
            <a:picLocks noChangeAspect="1"/>
          </p:cNvPicPr>
          <p:nvPr/>
        </p:nvPicPr>
        <p:blipFill>
          <a:blip r:embed="rId2"/>
          <a:stretch>
            <a:fillRect/>
          </a:stretch>
        </p:blipFill>
        <p:spPr>
          <a:xfrm>
            <a:off x="4805182" y="3709928"/>
            <a:ext cx="2095500" cy="2933700"/>
          </a:xfrm>
          <a:prstGeom prst="rect">
            <a:avLst/>
          </a:prstGeom>
        </p:spPr>
      </p:pic>
    </p:spTree>
    <p:extLst>
      <p:ext uri="{BB962C8B-B14F-4D97-AF65-F5344CB8AC3E}">
        <p14:creationId xmlns:p14="http://schemas.microsoft.com/office/powerpoint/2010/main" val="10436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547C-F8C7-42E7-B760-E78952FFC9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1BE33-129C-4B28-BD1F-C99DF8687D33}"/>
              </a:ext>
            </a:extLst>
          </p:cNvPr>
          <p:cNvSpPr>
            <a:spLocks noGrp="1"/>
          </p:cNvSpPr>
          <p:nvPr>
            <p:ph idx="1"/>
          </p:nvPr>
        </p:nvSpPr>
        <p:spPr/>
        <p:txBody>
          <a:bodyPr/>
          <a:lstStyle/>
          <a:p>
            <a:r>
              <a:rPr lang="en-US" dirty="0"/>
              <a:t>Both the German and the Swiss reformers realized the need for unity to defend against imperial and conservative opposition. </a:t>
            </a:r>
          </a:p>
          <a:p>
            <a:endParaRPr lang="en-US" dirty="0"/>
          </a:p>
          <a:p>
            <a:r>
              <a:rPr lang="en-US" dirty="0"/>
              <a:t>Protestant political leaders, especially Landgrave Philip of Hesse, fearful of Charles V’s ability to take advantage of the division between the reformers, attempted to promote an alliance of the Swiss and German reformed churches by persuading the leaders of both groups to attend a colloquy (or conference) at Marburg to resolve differences. </a:t>
            </a:r>
          </a:p>
        </p:txBody>
      </p:sp>
    </p:spTree>
    <p:extLst>
      <p:ext uri="{BB962C8B-B14F-4D97-AF65-F5344CB8AC3E}">
        <p14:creationId xmlns:p14="http://schemas.microsoft.com/office/powerpoint/2010/main" val="228395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9BA1-0338-4EBF-B645-4F2276A8E07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9EA7D9-8C58-4151-8DC7-D943CFB2E432}"/>
              </a:ext>
            </a:extLst>
          </p:cNvPr>
          <p:cNvSpPr>
            <a:spLocks noGrp="1"/>
          </p:cNvSpPr>
          <p:nvPr>
            <p:ph idx="1"/>
          </p:nvPr>
        </p:nvSpPr>
        <p:spPr/>
        <p:txBody>
          <a:bodyPr/>
          <a:lstStyle/>
          <a:p>
            <a:r>
              <a:rPr lang="en-US" dirty="0"/>
              <a:t>For both Catholics and Protestant reformers, Luther’s heresy raised the question of what constituted the correct interpretation of the Bible. </a:t>
            </a:r>
          </a:p>
        </p:txBody>
      </p:sp>
    </p:spTree>
    <p:extLst>
      <p:ext uri="{BB962C8B-B14F-4D97-AF65-F5344CB8AC3E}">
        <p14:creationId xmlns:p14="http://schemas.microsoft.com/office/powerpoint/2010/main" val="38236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753E-E2D5-4E2C-9BEB-13C13402C7C2}"/>
              </a:ext>
            </a:extLst>
          </p:cNvPr>
          <p:cNvSpPr>
            <a:spLocks noGrp="1"/>
          </p:cNvSpPr>
          <p:nvPr>
            <p:ph type="title"/>
          </p:nvPr>
        </p:nvSpPr>
        <p:spPr/>
        <p:txBody>
          <a:bodyPr/>
          <a:lstStyle/>
          <a:p>
            <a:r>
              <a:rPr lang="en-US" dirty="0"/>
              <a:t>Landgrave Philip of Hesse</a:t>
            </a:r>
          </a:p>
        </p:txBody>
      </p:sp>
      <p:pic>
        <p:nvPicPr>
          <p:cNvPr id="4" name="Content Placeholder 3">
            <a:extLst>
              <a:ext uri="{FF2B5EF4-FFF2-40B4-BE49-F238E27FC236}">
                <a16:creationId xmlns:a16="http://schemas.microsoft.com/office/drawing/2014/main" id="{C2978219-C53C-406F-9A85-4D9208E7E154}"/>
              </a:ext>
            </a:extLst>
          </p:cNvPr>
          <p:cNvPicPr>
            <a:picLocks noGrp="1" noChangeAspect="1"/>
          </p:cNvPicPr>
          <p:nvPr>
            <p:ph idx="1"/>
          </p:nvPr>
        </p:nvPicPr>
        <p:blipFill>
          <a:blip r:embed="rId2"/>
          <a:stretch>
            <a:fillRect/>
          </a:stretch>
        </p:blipFill>
        <p:spPr>
          <a:xfrm>
            <a:off x="4079341" y="2011680"/>
            <a:ext cx="3793838" cy="4846320"/>
          </a:xfrm>
          <a:prstGeom prst="rect">
            <a:avLst/>
          </a:prstGeom>
        </p:spPr>
      </p:pic>
    </p:spTree>
    <p:extLst>
      <p:ext uri="{BB962C8B-B14F-4D97-AF65-F5344CB8AC3E}">
        <p14:creationId xmlns:p14="http://schemas.microsoft.com/office/powerpoint/2010/main" val="31731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8474-02D0-4FD4-8A30-6837F078D4E6}"/>
              </a:ext>
            </a:extLst>
          </p:cNvPr>
          <p:cNvSpPr>
            <a:spLocks noGrp="1"/>
          </p:cNvSpPr>
          <p:nvPr>
            <p:ph type="title"/>
          </p:nvPr>
        </p:nvSpPr>
        <p:spPr/>
        <p:txBody>
          <a:bodyPr/>
          <a:lstStyle/>
          <a:p>
            <a:r>
              <a:rPr lang="en-US" dirty="0"/>
              <a:t>The Marburg Colloquy of 1529 </a:t>
            </a:r>
          </a:p>
        </p:txBody>
      </p:sp>
      <p:sp>
        <p:nvSpPr>
          <p:cNvPr id="3" name="Content Placeholder 2">
            <a:extLst>
              <a:ext uri="{FF2B5EF4-FFF2-40B4-BE49-F238E27FC236}">
                <a16:creationId xmlns:a16="http://schemas.microsoft.com/office/drawing/2014/main" id="{B5978C98-3F44-40FA-B6D4-B7DD11068AA7}"/>
              </a:ext>
            </a:extLst>
          </p:cNvPr>
          <p:cNvSpPr>
            <a:spLocks noGrp="1"/>
          </p:cNvSpPr>
          <p:nvPr>
            <p:ph idx="1"/>
          </p:nvPr>
        </p:nvSpPr>
        <p:spPr/>
        <p:txBody>
          <a:bodyPr/>
          <a:lstStyle/>
          <a:p>
            <a:r>
              <a:rPr lang="en-US" dirty="0"/>
              <a:t>The gathering agreed on everything except on the interpretation of the Lord’s Supper. </a:t>
            </a:r>
          </a:p>
          <a:p>
            <a:r>
              <a:rPr lang="en-US" dirty="0"/>
              <a:t>Zwingli believed that the scriptural words “This is my body, This is my blood” should be taken figuratively, not literally, and refused to accept Luther’s insistence on the real presence of the body and blood of Jesus “in, with, and under the bread and wine.” </a:t>
            </a:r>
          </a:p>
          <a:p>
            <a:endParaRPr lang="en-US" dirty="0"/>
          </a:p>
          <a:p>
            <a:r>
              <a:rPr lang="en-US" dirty="0"/>
              <a:t>The Marburg Colloquy of 1529 produced no agreement and no evangelical alliance. </a:t>
            </a:r>
          </a:p>
        </p:txBody>
      </p:sp>
    </p:spTree>
    <p:extLst>
      <p:ext uri="{BB962C8B-B14F-4D97-AF65-F5344CB8AC3E}">
        <p14:creationId xmlns:p14="http://schemas.microsoft.com/office/powerpoint/2010/main" val="267177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16FE-AB2F-47DE-80FF-C4F9F8A6DF88}"/>
              </a:ext>
            </a:extLst>
          </p:cNvPr>
          <p:cNvSpPr>
            <a:spLocks noGrp="1"/>
          </p:cNvSpPr>
          <p:nvPr>
            <p:ph type="title"/>
          </p:nvPr>
        </p:nvSpPr>
        <p:spPr/>
        <p:txBody>
          <a:bodyPr/>
          <a:lstStyle/>
          <a:p>
            <a:r>
              <a:rPr lang="en-US" dirty="0"/>
              <a:t>The Swiss civil war of 1531 </a:t>
            </a:r>
          </a:p>
        </p:txBody>
      </p:sp>
      <p:sp>
        <p:nvSpPr>
          <p:cNvPr id="3" name="Content Placeholder 2">
            <a:extLst>
              <a:ext uri="{FF2B5EF4-FFF2-40B4-BE49-F238E27FC236}">
                <a16:creationId xmlns:a16="http://schemas.microsoft.com/office/drawing/2014/main" id="{04C36273-E649-442D-BDFE-9B2ABEF39A89}"/>
              </a:ext>
            </a:extLst>
          </p:cNvPr>
          <p:cNvSpPr>
            <a:spLocks noGrp="1"/>
          </p:cNvSpPr>
          <p:nvPr>
            <p:ph idx="1"/>
          </p:nvPr>
        </p:nvSpPr>
        <p:spPr/>
        <p:txBody>
          <a:bodyPr/>
          <a:lstStyle/>
          <a:p>
            <a:r>
              <a:rPr lang="en-US" dirty="0"/>
              <a:t>October, 1531, war erupted between the Swiss Protestant and Catholic cantons. </a:t>
            </a:r>
          </a:p>
          <a:p>
            <a:endParaRPr lang="en-US" dirty="0"/>
          </a:p>
          <a:p>
            <a:r>
              <a:rPr lang="en-US" dirty="0"/>
              <a:t>Zurich’s army was routed, and Zwingli was found wounded on the battlefield. </a:t>
            </a:r>
          </a:p>
          <a:p>
            <a:endParaRPr lang="en-US" dirty="0"/>
          </a:p>
          <a:p>
            <a:pPr marL="0" indent="0">
              <a:buNone/>
            </a:pPr>
            <a:r>
              <a:rPr lang="en-US" dirty="0"/>
              <a:t>His enemies killed him, cut up his body, and burned the pieces, scattering the ashes. </a:t>
            </a:r>
          </a:p>
        </p:txBody>
      </p:sp>
    </p:spTree>
    <p:extLst>
      <p:ext uri="{BB962C8B-B14F-4D97-AF65-F5344CB8AC3E}">
        <p14:creationId xmlns:p14="http://schemas.microsoft.com/office/powerpoint/2010/main" val="393556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0DA9-778E-4ED8-8620-86F8DCCAD4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A5E892-8194-48F3-94B4-C4B62AB85D21}"/>
              </a:ext>
            </a:extLst>
          </p:cNvPr>
          <p:cNvPicPr>
            <a:picLocks noGrp="1" noChangeAspect="1"/>
          </p:cNvPicPr>
          <p:nvPr>
            <p:ph idx="1"/>
          </p:nvPr>
        </p:nvPicPr>
        <p:blipFill>
          <a:blip r:embed="rId2"/>
          <a:stretch>
            <a:fillRect/>
          </a:stretch>
        </p:blipFill>
        <p:spPr>
          <a:xfrm>
            <a:off x="1897818" y="548640"/>
            <a:ext cx="7851063" cy="5760720"/>
          </a:xfrm>
          <a:prstGeom prst="rect">
            <a:avLst/>
          </a:prstGeom>
          <a:ln>
            <a:noFill/>
          </a:ln>
          <a:effectLst>
            <a:softEdge rad="112500"/>
          </a:effectLst>
        </p:spPr>
      </p:pic>
    </p:spTree>
    <p:extLst>
      <p:ext uri="{BB962C8B-B14F-4D97-AF65-F5344CB8AC3E}">
        <p14:creationId xmlns:p14="http://schemas.microsoft.com/office/powerpoint/2010/main" val="226238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E060-E0FA-43CD-B65E-AC81AF3EE9E8}"/>
              </a:ext>
            </a:extLst>
          </p:cNvPr>
          <p:cNvSpPr>
            <a:spLocks noGrp="1"/>
          </p:cNvSpPr>
          <p:nvPr>
            <p:ph type="title"/>
          </p:nvPr>
        </p:nvSpPr>
        <p:spPr/>
        <p:txBody>
          <a:bodyPr/>
          <a:lstStyle/>
          <a:p>
            <a:r>
              <a:rPr lang="en-US" dirty="0"/>
              <a:t>Religious Passions and War </a:t>
            </a:r>
          </a:p>
        </p:txBody>
      </p:sp>
      <p:sp>
        <p:nvSpPr>
          <p:cNvPr id="3" name="Content Placeholder 2">
            <a:extLst>
              <a:ext uri="{FF2B5EF4-FFF2-40B4-BE49-F238E27FC236}">
                <a16:creationId xmlns:a16="http://schemas.microsoft.com/office/drawing/2014/main" id="{C31A9391-56B5-49B1-87E3-6A1EFF0084D1}"/>
              </a:ext>
            </a:extLst>
          </p:cNvPr>
          <p:cNvSpPr>
            <a:spLocks noGrp="1"/>
          </p:cNvSpPr>
          <p:nvPr>
            <p:ph idx="1"/>
          </p:nvPr>
        </p:nvSpPr>
        <p:spPr>
          <a:xfrm>
            <a:off x="680321" y="2336872"/>
            <a:ext cx="9613861" cy="4361639"/>
          </a:xfrm>
        </p:spPr>
        <p:txBody>
          <a:bodyPr>
            <a:normAutofit lnSpcReduction="10000"/>
          </a:bodyPr>
          <a:lstStyle/>
          <a:p>
            <a:r>
              <a:rPr lang="en-US" dirty="0"/>
              <a:t>The Swiss civil war of 1531 provided an early indication of what religious passions would lead to in the sixteenth century. </a:t>
            </a:r>
          </a:p>
          <a:p>
            <a:endParaRPr lang="en-US" dirty="0"/>
          </a:p>
          <a:p>
            <a:r>
              <a:rPr lang="en-US" dirty="0"/>
              <a:t>The disciples of Christianity resorted to violence and decision by force. </a:t>
            </a:r>
          </a:p>
          <a:p>
            <a:r>
              <a:rPr lang="en-US" dirty="0"/>
              <a:t>When he heard of Zwingli’s death, Martin Luther, who had not forgotten the confrontation at Marburg, is supposed to have remarked that Zwingli got what he deserved. </a:t>
            </a:r>
          </a:p>
          <a:p>
            <a:r>
              <a:rPr lang="en-US" b="1" i="1" dirty="0"/>
              <a:t>The Marburg Colloquy was a meeting at Marburg Castle, Marburg, Hesse, Germany which attempted to solve a disputation between Martin Luther and Ulrich Zwingli over the Real Presence of Christ in the Eucharist. </a:t>
            </a:r>
          </a:p>
        </p:txBody>
      </p:sp>
    </p:spTree>
    <p:extLst>
      <p:ext uri="{BB962C8B-B14F-4D97-AF65-F5344CB8AC3E}">
        <p14:creationId xmlns:p14="http://schemas.microsoft.com/office/powerpoint/2010/main" val="45176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3549-3A47-4C2E-83DE-7C7BDAB92AF1}"/>
              </a:ext>
            </a:extLst>
          </p:cNvPr>
          <p:cNvSpPr>
            <a:spLocks noGrp="1"/>
          </p:cNvSpPr>
          <p:nvPr>
            <p:ph type="title"/>
          </p:nvPr>
        </p:nvSpPr>
        <p:spPr/>
        <p:txBody>
          <a:bodyPr/>
          <a:lstStyle/>
          <a:p>
            <a:r>
              <a:rPr lang="en-US" dirty="0"/>
              <a:t>The Radical Reformation: The Anabaptists </a:t>
            </a:r>
          </a:p>
        </p:txBody>
      </p:sp>
      <p:sp>
        <p:nvSpPr>
          <p:cNvPr id="3" name="Content Placeholder 2">
            <a:extLst>
              <a:ext uri="{FF2B5EF4-FFF2-40B4-BE49-F238E27FC236}">
                <a16:creationId xmlns:a16="http://schemas.microsoft.com/office/drawing/2014/main" id="{CCBBBE53-D98E-4218-8EF0-5D0733590D42}"/>
              </a:ext>
            </a:extLst>
          </p:cNvPr>
          <p:cNvSpPr>
            <a:spLocks noGrp="1"/>
          </p:cNvSpPr>
          <p:nvPr>
            <p:ph idx="1"/>
          </p:nvPr>
        </p:nvSpPr>
        <p:spPr/>
        <p:txBody>
          <a:bodyPr/>
          <a:lstStyle/>
          <a:p>
            <a:r>
              <a:rPr lang="en-US" dirty="0"/>
              <a:t>Some people rejected magisterial reformation and favored a far more radical reform movement. </a:t>
            </a:r>
          </a:p>
          <a:p>
            <a:endParaRPr lang="en-US" dirty="0"/>
          </a:p>
          <a:p>
            <a:r>
              <a:rPr lang="en-US" dirty="0"/>
              <a:t>Collectively called the Anabaptists, these radicals actually formed a large variety of groups who nevertheless shared some common characteristics. </a:t>
            </a:r>
          </a:p>
        </p:txBody>
      </p:sp>
    </p:spTree>
    <p:extLst>
      <p:ext uri="{BB962C8B-B14F-4D97-AF65-F5344CB8AC3E}">
        <p14:creationId xmlns:p14="http://schemas.microsoft.com/office/powerpoint/2010/main" val="337345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472F-C941-44D4-B8C7-F02ED47824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DE3753-2D99-41B1-88B0-2727CBE2F753}"/>
              </a:ext>
            </a:extLst>
          </p:cNvPr>
          <p:cNvSpPr>
            <a:spLocks noGrp="1"/>
          </p:cNvSpPr>
          <p:nvPr>
            <p:ph idx="1"/>
          </p:nvPr>
        </p:nvSpPr>
        <p:spPr/>
        <p:txBody>
          <a:bodyPr/>
          <a:lstStyle/>
          <a:p>
            <a:r>
              <a:rPr lang="en-US" dirty="0"/>
              <a:t>Anabaptism was especially attractive to the peasants, weavers, miners, and artisans who had been adversely affected by the economic changes of the age. </a:t>
            </a:r>
          </a:p>
          <a:p>
            <a:endParaRPr lang="en-US" dirty="0"/>
          </a:p>
          <a:p>
            <a:r>
              <a:rPr lang="en-US" dirty="0"/>
              <a:t>All Anabaptists felt the true Christian church was a voluntary association of believers who had undergone spiritual rebirth and had then been baptized into the church. </a:t>
            </a:r>
          </a:p>
        </p:txBody>
      </p:sp>
    </p:spTree>
    <p:extLst>
      <p:ext uri="{BB962C8B-B14F-4D97-AF65-F5344CB8AC3E}">
        <p14:creationId xmlns:p14="http://schemas.microsoft.com/office/powerpoint/2010/main" val="129251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598-71D5-4886-B3B9-90E8763A3D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2134DF-DD5B-4C79-8846-5B1A55E9D36C}"/>
              </a:ext>
            </a:extLst>
          </p:cNvPr>
          <p:cNvSpPr>
            <a:spLocks noGrp="1"/>
          </p:cNvSpPr>
          <p:nvPr>
            <p:ph idx="1"/>
          </p:nvPr>
        </p:nvSpPr>
        <p:spPr/>
        <p:txBody>
          <a:bodyPr/>
          <a:lstStyle/>
          <a:p>
            <a:r>
              <a:rPr lang="en-US" dirty="0"/>
              <a:t>Anabaptist advocated adult rather than infant baptism. </a:t>
            </a:r>
          </a:p>
          <a:p>
            <a:r>
              <a:rPr lang="en-US" dirty="0"/>
              <a:t>They also tried to return literally to the practices and spirit of early Christianity. </a:t>
            </a:r>
          </a:p>
          <a:p>
            <a:r>
              <a:rPr lang="en-US" dirty="0"/>
              <a:t>They followed a strict sort of </a:t>
            </a:r>
            <a:r>
              <a:rPr lang="en-US" b="1" dirty="0"/>
              <a:t>democracy</a:t>
            </a:r>
            <a:r>
              <a:rPr lang="en-US" dirty="0"/>
              <a:t> in which all believers were considered equal. </a:t>
            </a:r>
          </a:p>
          <a:p>
            <a:endParaRPr lang="en-US" dirty="0"/>
          </a:p>
          <a:p>
            <a:r>
              <a:rPr lang="en-US" dirty="0"/>
              <a:t>Anabaptists rejected theological speculation in favor of simple Christian living according to what they believed was the pure word of God. </a:t>
            </a:r>
          </a:p>
        </p:txBody>
      </p:sp>
    </p:spTree>
    <p:extLst>
      <p:ext uri="{BB962C8B-B14F-4D97-AF65-F5344CB8AC3E}">
        <p14:creationId xmlns:p14="http://schemas.microsoft.com/office/powerpoint/2010/main" val="313382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E95C-CB6F-4893-BFC0-3FC9471E91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08A45F-31CC-4E63-B040-613619A345FC}"/>
              </a:ext>
            </a:extLst>
          </p:cNvPr>
          <p:cNvSpPr>
            <a:spLocks noGrp="1"/>
          </p:cNvSpPr>
          <p:nvPr>
            <p:ph idx="1"/>
          </p:nvPr>
        </p:nvSpPr>
        <p:spPr/>
        <p:txBody>
          <a:bodyPr/>
          <a:lstStyle/>
          <a:p>
            <a:r>
              <a:rPr lang="en-US" b="1" i="1" dirty="0"/>
              <a:t>The Lord’s Supper was interpreted as a remembrance, a meal of fellowship celebrated in the evening in private houses according to Jesus’ example. </a:t>
            </a:r>
          </a:p>
          <a:p>
            <a:endParaRPr lang="en-US" b="1" i="1" dirty="0"/>
          </a:p>
        </p:txBody>
      </p:sp>
      <p:pic>
        <p:nvPicPr>
          <p:cNvPr id="4" name="Picture 3">
            <a:extLst>
              <a:ext uri="{FF2B5EF4-FFF2-40B4-BE49-F238E27FC236}">
                <a16:creationId xmlns:a16="http://schemas.microsoft.com/office/drawing/2014/main" id="{41DBD9E1-C0F3-400C-87CB-AD74EF4A6643}"/>
              </a:ext>
            </a:extLst>
          </p:cNvPr>
          <p:cNvPicPr>
            <a:picLocks noChangeAspect="1"/>
          </p:cNvPicPr>
          <p:nvPr/>
        </p:nvPicPr>
        <p:blipFill>
          <a:blip r:embed="rId2"/>
          <a:stretch>
            <a:fillRect/>
          </a:stretch>
        </p:blipFill>
        <p:spPr>
          <a:xfrm>
            <a:off x="2716525" y="3505110"/>
            <a:ext cx="5943600" cy="3105538"/>
          </a:xfrm>
          <a:prstGeom prst="rect">
            <a:avLst/>
          </a:prstGeom>
        </p:spPr>
      </p:pic>
    </p:spTree>
    <p:extLst>
      <p:ext uri="{BB962C8B-B14F-4D97-AF65-F5344CB8AC3E}">
        <p14:creationId xmlns:p14="http://schemas.microsoft.com/office/powerpoint/2010/main" val="331274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E4AD-ED9D-4819-9A55-B99C776909EB}"/>
              </a:ext>
            </a:extLst>
          </p:cNvPr>
          <p:cNvSpPr>
            <a:spLocks noGrp="1"/>
          </p:cNvSpPr>
          <p:nvPr>
            <p:ph type="title"/>
          </p:nvPr>
        </p:nvSpPr>
        <p:spPr/>
        <p:txBody>
          <a:bodyPr/>
          <a:lstStyle/>
          <a:p>
            <a:r>
              <a:rPr lang="en-US" dirty="0"/>
              <a:t>Separation of church and state </a:t>
            </a:r>
          </a:p>
        </p:txBody>
      </p:sp>
      <p:sp>
        <p:nvSpPr>
          <p:cNvPr id="3" name="Content Placeholder 2">
            <a:extLst>
              <a:ext uri="{FF2B5EF4-FFF2-40B4-BE49-F238E27FC236}">
                <a16:creationId xmlns:a16="http://schemas.microsoft.com/office/drawing/2014/main" id="{BFEA0948-0811-4632-AA19-B53BEDC5A79D}"/>
              </a:ext>
            </a:extLst>
          </p:cNvPr>
          <p:cNvSpPr>
            <a:spLocks noGrp="1"/>
          </p:cNvSpPr>
          <p:nvPr>
            <p:ph idx="1"/>
          </p:nvPr>
        </p:nvSpPr>
        <p:spPr/>
        <p:txBody>
          <a:bodyPr/>
          <a:lstStyle/>
          <a:p>
            <a:r>
              <a:rPr lang="en-US" dirty="0"/>
              <a:t>Finally, unlike the Catholics and other Protestants, most Anabaptists believed in the complete separation of church and state. </a:t>
            </a:r>
          </a:p>
          <a:p>
            <a:r>
              <a:rPr lang="en-US" dirty="0"/>
              <a:t>Not only was government to be excluded from the realm of religion, but it was not even supposed to exercise political jurisdiction over real Christians. </a:t>
            </a:r>
          </a:p>
          <a:p>
            <a:endParaRPr lang="en-US" b="1" dirty="0"/>
          </a:p>
          <a:p>
            <a:r>
              <a:rPr lang="en-US" b="1" dirty="0"/>
              <a:t>Indeed the chief thing Protestants and Catholics could agree on was the need to persecute Anabaptists. </a:t>
            </a:r>
          </a:p>
        </p:txBody>
      </p:sp>
    </p:spTree>
    <p:extLst>
      <p:ext uri="{BB962C8B-B14F-4D97-AF65-F5344CB8AC3E}">
        <p14:creationId xmlns:p14="http://schemas.microsoft.com/office/powerpoint/2010/main" val="334806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9FA-3CB9-4CCB-A8C3-C8F04A61FA0B}"/>
              </a:ext>
            </a:extLst>
          </p:cNvPr>
          <p:cNvSpPr>
            <a:spLocks noGrp="1"/>
          </p:cNvSpPr>
          <p:nvPr>
            <p:ph type="title"/>
          </p:nvPr>
        </p:nvSpPr>
        <p:spPr/>
        <p:txBody>
          <a:bodyPr/>
          <a:lstStyle/>
          <a:p>
            <a:r>
              <a:rPr lang="en-US" dirty="0"/>
              <a:t>Lutheranism and Scandinavia </a:t>
            </a:r>
          </a:p>
        </p:txBody>
      </p:sp>
      <p:sp>
        <p:nvSpPr>
          <p:cNvPr id="3" name="Content Placeholder 2">
            <a:extLst>
              <a:ext uri="{FF2B5EF4-FFF2-40B4-BE49-F238E27FC236}">
                <a16:creationId xmlns:a16="http://schemas.microsoft.com/office/drawing/2014/main" id="{D3CA7154-46DE-45DC-8E38-DD00F8D0E581}"/>
              </a:ext>
            </a:extLst>
          </p:cNvPr>
          <p:cNvSpPr>
            <a:spLocks noGrp="1"/>
          </p:cNvSpPr>
          <p:nvPr>
            <p:ph idx="1"/>
          </p:nvPr>
        </p:nvSpPr>
        <p:spPr/>
        <p:txBody>
          <a:bodyPr/>
          <a:lstStyle/>
          <a:p>
            <a:r>
              <a:rPr lang="en-US" dirty="0"/>
              <a:t>In 1397, the Union of Kalmar had brought about the unification of Denmark, Norway, and Sweden under the rule of one monarch, the king of Denmark. </a:t>
            </a:r>
          </a:p>
          <a:p>
            <a:endParaRPr lang="en-US" dirty="0"/>
          </a:p>
          <a:p>
            <a:r>
              <a:rPr lang="en-US" dirty="0"/>
              <a:t>This union failed to achieve any real social or political unification of the three states, particularly since the independent-minded landed nobles worked to frustrate any increase in monarchical centralization. </a:t>
            </a:r>
          </a:p>
        </p:txBody>
      </p:sp>
    </p:spTree>
    <p:extLst>
      <p:ext uri="{BB962C8B-B14F-4D97-AF65-F5344CB8AC3E}">
        <p14:creationId xmlns:p14="http://schemas.microsoft.com/office/powerpoint/2010/main" val="125677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2AA1-A0FA-42BE-8B43-295636B8C4F8}"/>
              </a:ext>
            </a:extLst>
          </p:cNvPr>
          <p:cNvSpPr>
            <a:spLocks noGrp="1"/>
          </p:cNvSpPr>
          <p:nvPr>
            <p:ph type="title"/>
          </p:nvPr>
        </p:nvSpPr>
        <p:spPr/>
        <p:txBody>
          <a:bodyPr/>
          <a:lstStyle/>
          <a:p>
            <a:r>
              <a:rPr lang="en-US" dirty="0"/>
              <a:t>Swiss Brethren – Zurich </a:t>
            </a:r>
          </a:p>
        </p:txBody>
      </p:sp>
      <p:sp>
        <p:nvSpPr>
          <p:cNvPr id="3" name="Content Placeholder 2">
            <a:extLst>
              <a:ext uri="{FF2B5EF4-FFF2-40B4-BE49-F238E27FC236}">
                <a16:creationId xmlns:a16="http://schemas.microsoft.com/office/drawing/2014/main" id="{1D10889D-AE62-45FD-B108-835112075CC7}"/>
              </a:ext>
            </a:extLst>
          </p:cNvPr>
          <p:cNvSpPr>
            <a:spLocks noGrp="1"/>
          </p:cNvSpPr>
          <p:nvPr>
            <p:ph idx="1"/>
          </p:nvPr>
        </p:nvSpPr>
        <p:spPr/>
        <p:txBody>
          <a:bodyPr/>
          <a:lstStyle/>
          <a:p>
            <a:r>
              <a:rPr lang="en-US" dirty="0"/>
              <a:t>Their ideas frightened Zwingli, and they were soon expelled from the city. </a:t>
            </a:r>
          </a:p>
          <a:p>
            <a:endParaRPr lang="en-US" dirty="0"/>
          </a:p>
          <a:p>
            <a:r>
              <a:rPr lang="en-US" dirty="0"/>
              <a:t>As their teachings spread through southern Germany, the Austrian Habsburg lands, and Switzerland, Anabaptists suffered ruthless persecution, especially after the Peasant’s War of 1524-1525, when the upper classes resorted to repression. </a:t>
            </a:r>
          </a:p>
        </p:txBody>
      </p:sp>
    </p:spTree>
    <p:extLst>
      <p:ext uri="{BB962C8B-B14F-4D97-AF65-F5344CB8AC3E}">
        <p14:creationId xmlns:p14="http://schemas.microsoft.com/office/powerpoint/2010/main" val="2099643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FDF3-9895-4FA0-B198-DF56DC2A6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DF35C-8D13-48D0-A618-634857C3A563}"/>
              </a:ext>
            </a:extLst>
          </p:cNvPr>
          <p:cNvSpPr>
            <a:spLocks noGrp="1"/>
          </p:cNvSpPr>
          <p:nvPr>
            <p:ph idx="1"/>
          </p:nvPr>
        </p:nvSpPr>
        <p:spPr/>
        <p:txBody>
          <a:bodyPr/>
          <a:lstStyle/>
          <a:p>
            <a:r>
              <a:rPr lang="en-US" dirty="0"/>
              <a:t>Virtually stamped out in Germany, Anabaptist survivors emerged in Moravia (Czechoslovakia)  and Poland, and in the Netherlands, Anabaptism took on a strange form. </a:t>
            </a:r>
          </a:p>
        </p:txBody>
      </p:sp>
    </p:spTree>
    <p:extLst>
      <p:ext uri="{BB962C8B-B14F-4D97-AF65-F5344CB8AC3E}">
        <p14:creationId xmlns:p14="http://schemas.microsoft.com/office/powerpoint/2010/main" val="1237436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8E15-BB14-4692-AE26-57E9DDE299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6D39C6-6102-4038-9FC4-0DC54B66AA6A}"/>
              </a:ext>
            </a:extLst>
          </p:cNvPr>
          <p:cNvSpPr>
            <a:spLocks noGrp="1"/>
          </p:cNvSpPr>
          <p:nvPr>
            <p:ph idx="1"/>
          </p:nvPr>
        </p:nvSpPr>
        <p:spPr/>
        <p:txBody>
          <a:bodyPr/>
          <a:lstStyle/>
          <a:p>
            <a:r>
              <a:rPr lang="en-US" dirty="0"/>
              <a:t>1530s- city of Munster in Westphalia in northwestern Germany near the Dutch border was the site of an Anabaptist uprising the determined the fate of Dutch Anabaptism. </a:t>
            </a:r>
          </a:p>
        </p:txBody>
      </p:sp>
    </p:spTree>
    <p:extLst>
      <p:ext uri="{BB962C8B-B14F-4D97-AF65-F5344CB8AC3E}">
        <p14:creationId xmlns:p14="http://schemas.microsoft.com/office/powerpoint/2010/main" val="3980267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3A2F-32CF-4455-8575-D185437F80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9E0CD9-EF95-4FF8-9452-B42409FA7C8F}"/>
              </a:ext>
            </a:extLst>
          </p:cNvPr>
          <p:cNvSpPr>
            <a:spLocks noGrp="1"/>
          </p:cNvSpPr>
          <p:nvPr>
            <p:ph idx="1"/>
          </p:nvPr>
        </p:nvSpPr>
        <p:spPr/>
        <p:txBody>
          <a:bodyPr>
            <a:normAutofit/>
          </a:bodyPr>
          <a:lstStyle/>
          <a:p>
            <a:r>
              <a:rPr lang="en-US" dirty="0"/>
              <a:t>Although converted to Lutheranism in 1532, Munster experienced a more radical mass religious hysteria that led to legal recognition for the Anabaptists. </a:t>
            </a:r>
          </a:p>
          <a:p>
            <a:r>
              <a:rPr lang="en-US" dirty="0"/>
              <a:t>Soon Munster became a haven for Anabaptists from the surrounding neighborhood,  especially the more wild-eyed variety known as Melchiorites who adhered to a vivid millenarianism (the doctrine of or belief in a future (and typically imminent) thousand-year age of blessedness, beginning with or culminating in the Second Coming of Christ)</a:t>
            </a:r>
          </a:p>
        </p:txBody>
      </p:sp>
    </p:spTree>
    <p:extLst>
      <p:ext uri="{BB962C8B-B14F-4D97-AF65-F5344CB8AC3E}">
        <p14:creationId xmlns:p14="http://schemas.microsoft.com/office/powerpoint/2010/main" val="103144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94E9-495D-4CE9-BFBA-9078BF204C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76B642-41B0-4BEC-A8FB-F0E456B04AAD}"/>
              </a:ext>
            </a:extLst>
          </p:cNvPr>
          <p:cNvSpPr>
            <a:spLocks noGrp="1"/>
          </p:cNvSpPr>
          <p:nvPr>
            <p:ph idx="1"/>
          </p:nvPr>
        </p:nvSpPr>
        <p:spPr/>
        <p:txBody>
          <a:bodyPr/>
          <a:lstStyle/>
          <a:p>
            <a:r>
              <a:rPr lang="en-US" dirty="0"/>
              <a:t>They believed that the end of the world was at hand and that they would usher in the kingdom of God with Munster as the New Jerusalem. </a:t>
            </a:r>
          </a:p>
          <a:p>
            <a:endParaRPr lang="en-US" dirty="0"/>
          </a:p>
        </p:txBody>
      </p:sp>
      <p:pic>
        <p:nvPicPr>
          <p:cNvPr id="4" name="Picture 3">
            <a:extLst>
              <a:ext uri="{FF2B5EF4-FFF2-40B4-BE49-F238E27FC236}">
                <a16:creationId xmlns:a16="http://schemas.microsoft.com/office/drawing/2014/main" id="{097F5FB6-FC67-40F0-963E-E55106E37DF8}"/>
              </a:ext>
            </a:extLst>
          </p:cNvPr>
          <p:cNvPicPr>
            <a:picLocks noChangeAspect="1"/>
          </p:cNvPicPr>
          <p:nvPr/>
        </p:nvPicPr>
        <p:blipFill>
          <a:blip r:embed="rId2"/>
          <a:stretch>
            <a:fillRect/>
          </a:stretch>
        </p:blipFill>
        <p:spPr>
          <a:xfrm>
            <a:off x="3579730" y="3453012"/>
            <a:ext cx="4171306" cy="2651760"/>
          </a:xfrm>
          <a:prstGeom prst="rect">
            <a:avLst/>
          </a:prstGeom>
        </p:spPr>
      </p:pic>
    </p:spTree>
    <p:extLst>
      <p:ext uri="{BB962C8B-B14F-4D97-AF65-F5344CB8AC3E}">
        <p14:creationId xmlns:p14="http://schemas.microsoft.com/office/powerpoint/2010/main" val="49211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3014-4B0F-42C7-BC8E-BFDFE77126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69CFAD-B387-4E74-B740-8F2CD8B2A4AF}"/>
              </a:ext>
            </a:extLst>
          </p:cNvPr>
          <p:cNvSpPr>
            <a:spLocks noGrp="1"/>
          </p:cNvSpPr>
          <p:nvPr>
            <p:ph idx="1"/>
          </p:nvPr>
        </p:nvSpPr>
        <p:spPr/>
        <p:txBody>
          <a:bodyPr/>
          <a:lstStyle/>
          <a:p>
            <a:r>
              <a:rPr lang="en-US" dirty="0"/>
              <a:t>By the end of February 1534, these millenarian Anabaptists had taken control of the city (Munster), driven out those they considered godless or unbelievers, burned all books except the Bible, and proclaimed communal ownership of all property. </a:t>
            </a:r>
          </a:p>
        </p:txBody>
      </p:sp>
    </p:spTree>
    <p:extLst>
      <p:ext uri="{BB962C8B-B14F-4D97-AF65-F5344CB8AC3E}">
        <p14:creationId xmlns:p14="http://schemas.microsoft.com/office/powerpoint/2010/main" val="3027523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3A95-2E79-42C1-A894-95435F0CBBDA}"/>
              </a:ext>
            </a:extLst>
          </p:cNvPr>
          <p:cNvSpPr>
            <a:spLocks noGrp="1"/>
          </p:cNvSpPr>
          <p:nvPr>
            <p:ph type="title"/>
          </p:nvPr>
        </p:nvSpPr>
        <p:spPr/>
        <p:txBody>
          <a:bodyPr/>
          <a:lstStyle/>
          <a:p>
            <a:r>
              <a:rPr lang="en-US" dirty="0"/>
              <a:t>New Jerusalem and John of Leiden </a:t>
            </a:r>
          </a:p>
        </p:txBody>
      </p:sp>
      <p:sp>
        <p:nvSpPr>
          <p:cNvPr id="3" name="Content Placeholder 2">
            <a:extLst>
              <a:ext uri="{FF2B5EF4-FFF2-40B4-BE49-F238E27FC236}">
                <a16:creationId xmlns:a16="http://schemas.microsoft.com/office/drawing/2014/main" id="{65142CB5-4BF7-4C2D-8E80-341B6C77BF77}"/>
              </a:ext>
            </a:extLst>
          </p:cNvPr>
          <p:cNvSpPr>
            <a:spLocks noGrp="1"/>
          </p:cNvSpPr>
          <p:nvPr>
            <p:ph idx="1"/>
          </p:nvPr>
        </p:nvSpPr>
        <p:spPr/>
        <p:txBody>
          <a:bodyPr>
            <a:normAutofit lnSpcReduction="10000"/>
          </a:bodyPr>
          <a:lstStyle/>
          <a:p>
            <a:r>
              <a:rPr lang="en-US" dirty="0"/>
              <a:t>Eventually the leadership of the New Jerusalem fell into the hands of one man, John of Leiden, who proclaimed himself king of the New Jerusalem. </a:t>
            </a:r>
          </a:p>
          <a:p>
            <a:r>
              <a:rPr lang="en-US" dirty="0"/>
              <a:t>As king, he would lead out the elect from Munster to cover the entire world and purify it of evil by the sword in preparation for Jesus’ Second Coming and the creation of a New Age. </a:t>
            </a:r>
          </a:p>
          <a:p>
            <a:endParaRPr lang="en-US" dirty="0"/>
          </a:p>
          <a:p>
            <a:r>
              <a:rPr lang="en-US" dirty="0"/>
              <a:t>In this new kingdom, John of Leiden believed, all goods would be held in common and the saints would live without suffering…it was not to be. </a:t>
            </a:r>
          </a:p>
        </p:txBody>
      </p:sp>
    </p:spTree>
    <p:extLst>
      <p:ext uri="{BB962C8B-B14F-4D97-AF65-F5344CB8AC3E}">
        <p14:creationId xmlns:p14="http://schemas.microsoft.com/office/powerpoint/2010/main" val="81220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F2F1-1F21-4963-B0B0-9BD6BBDDB681}"/>
              </a:ext>
            </a:extLst>
          </p:cNvPr>
          <p:cNvSpPr>
            <a:spLocks noGrp="1"/>
          </p:cNvSpPr>
          <p:nvPr>
            <p:ph type="title"/>
          </p:nvPr>
        </p:nvSpPr>
        <p:spPr/>
        <p:txBody>
          <a:bodyPr/>
          <a:lstStyle/>
          <a:p>
            <a:r>
              <a:rPr lang="en-US" dirty="0"/>
              <a:t>John of Leiden   1509-1536</a:t>
            </a:r>
          </a:p>
        </p:txBody>
      </p:sp>
      <p:pic>
        <p:nvPicPr>
          <p:cNvPr id="4" name="Content Placeholder 3">
            <a:extLst>
              <a:ext uri="{FF2B5EF4-FFF2-40B4-BE49-F238E27FC236}">
                <a16:creationId xmlns:a16="http://schemas.microsoft.com/office/drawing/2014/main" id="{A392F617-8615-4933-A025-79600869821F}"/>
              </a:ext>
            </a:extLst>
          </p:cNvPr>
          <p:cNvPicPr>
            <a:picLocks noGrp="1" noChangeAspect="1"/>
          </p:cNvPicPr>
          <p:nvPr>
            <p:ph idx="1"/>
          </p:nvPr>
        </p:nvPicPr>
        <p:blipFill>
          <a:blip r:embed="rId2"/>
          <a:stretch>
            <a:fillRect/>
          </a:stretch>
        </p:blipFill>
        <p:spPr>
          <a:xfrm>
            <a:off x="4078288" y="2555081"/>
            <a:ext cx="2819400" cy="3162300"/>
          </a:xfrm>
          <a:prstGeom prst="rect">
            <a:avLst/>
          </a:prstGeom>
        </p:spPr>
      </p:pic>
    </p:spTree>
    <p:extLst>
      <p:ext uri="{BB962C8B-B14F-4D97-AF65-F5344CB8AC3E}">
        <p14:creationId xmlns:p14="http://schemas.microsoft.com/office/powerpoint/2010/main" val="3446761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1EAF-256B-440A-81D4-8B41C3ADCE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7A1129-117D-4D25-BE7E-96D86A6FD1A3}"/>
              </a:ext>
            </a:extLst>
          </p:cNvPr>
          <p:cNvSpPr>
            <a:spLocks noGrp="1"/>
          </p:cNvSpPr>
          <p:nvPr>
            <p:ph idx="1"/>
          </p:nvPr>
        </p:nvSpPr>
        <p:spPr/>
        <p:txBody>
          <a:bodyPr/>
          <a:lstStyle/>
          <a:p>
            <a:r>
              <a:rPr lang="en-US" dirty="0"/>
              <a:t>As Catholics and Lutherans recaptured the city in June 1535 and executed the radical Anabaptist leaders in a gruesome fashion. </a:t>
            </a:r>
          </a:p>
          <a:p>
            <a:r>
              <a:rPr lang="en-US" dirty="0"/>
              <a:t>The New Jerusalem had ceased to exist. </a:t>
            </a:r>
          </a:p>
        </p:txBody>
      </p:sp>
    </p:spTree>
    <p:extLst>
      <p:ext uri="{BB962C8B-B14F-4D97-AF65-F5344CB8AC3E}">
        <p14:creationId xmlns:p14="http://schemas.microsoft.com/office/powerpoint/2010/main" val="2667077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EAC7-A23F-41DA-8D49-DE7F2FFB425B}"/>
              </a:ext>
            </a:extLst>
          </p:cNvPr>
          <p:cNvSpPr>
            <a:spLocks noGrp="1"/>
          </p:cNvSpPr>
          <p:nvPr>
            <p:ph type="title"/>
          </p:nvPr>
        </p:nvSpPr>
        <p:spPr/>
        <p:txBody>
          <a:bodyPr/>
          <a:lstStyle/>
          <a:p>
            <a:r>
              <a:rPr lang="en-US" dirty="0"/>
              <a:t>Torture </a:t>
            </a:r>
          </a:p>
        </p:txBody>
      </p:sp>
      <p:sp>
        <p:nvSpPr>
          <p:cNvPr id="3" name="Content Placeholder 2">
            <a:extLst>
              <a:ext uri="{FF2B5EF4-FFF2-40B4-BE49-F238E27FC236}">
                <a16:creationId xmlns:a16="http://schemas.microsoft.com/office/drawing/2014/main" id="{3F58E930-32CC-4E20-A410-3A2700CA6387}"/>
              </a:ext>
            </a:extLst>
          </p:cNvPr>
          <p:cNvSpPr>
            <a:spLocks noGrp="1"/>
          </p:cNvSpPr>
          <p:nvPr>
            <p:ph idx="1"/>
          </p:nvPr>
        </p:nvSpPr>
        <p:spPr/>
        <p:txBody>
          <a:bodyPr>
            <a:normAutofit fontScale="92500" lnSpcReduction="20000"/>
          </a:bodyPr>
          <a:lstStyle/>
          <a:p>
            <a:r>
              <a:rPr lang="en-US" dirty="0"/>
              <a:t>They were chained to a post and made to wear spiked collars which dug into their necks as the skin was ripped from their bodies with hot iron tongs.</a:t>
            </a:r>
          </a:p>
          <a:p>
            <a:r>
              <a:rPr lang="en-US" dirty="0"/>
              <a:t> The torture lasted for a full hour as the executioners picked flesh from their bodies while being careful to keep the men alive and conscious throughout the ordeal. </a:t>
            </a:r>
          </a:p>
          <a:p>
            <a:r>
              <a:rPr lang="en-US" b="1" dirty="0"/>
              <a:t>The idea behind this torture was that the pain endured by the body would be enough for the soul to recant so that the men were not cast into an eternal hell. </a:t>
            </a:r>
          </a:p>
          <a:p>
            <a:r>
              <a:rPr lang="en-US" dirty="0"/>
              <a:t>They were finally executed by a dagger to the heart and the bodies were placed in cages which hung from the walls of St. Lambert’s Church. Although the corpses have long since been removed, the cages still remain there to this day.</a:t>
            </a:r>
          </a:p>
        </p:txBody>
      </p:sp>
    </p:spTree>
    <p:extLst>
      <p:ext uri="{BB962C8B-B14F-4D97-AF65-F5344CB8AC3E}">
        <p14:creationId xmlns:p14="http://schemas.microsoft.com/office/powerpoint/2010/main" val="248845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DC43-68A3-4E94-B77D-13BC8809AB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6EDD90-831E-458D-A29D-093EBA65F2FE}"/>
              </a:ext>
            </a:extLst>
          </p:cNvPr>
          <p:cNvSpPr>
            <a:spLocks noGrp="1"/>
          </p:cNvSpPr>
          <p:nvPr>
            <p:ph idx="1"/>
          </p:nvPr>
        </p:nvSpPr>
        <p:spPr/>
        <p:txBody>
          <a:bodyPr/>
          <a:lstStyle/>
          <a:p>
            <a:r>
              <a:rPr lang="en-US" dirty="0"/>
              <a:t>In 1520, (1513-1523) of Denmark, ruler of the three Scandinavian kingdoms, was overthrown by Swedish barons led by Gustavus Vasa. </a:t>
            </a:r>
          </a:p>
          <a:p>
            <a:endParaRPr lang="en-US" dirty="0"/>
          </a:p>
          <a:p>
            <a:r>
              <a:rPr lang="en-US" dirty="0"/>
              <a:t>Three years later, Vasa became king of an independent Sweden (1523-1560) and took the lead in establishing a Lutheran Reformation in his country.</a:t>
            </a:r>
          </a:p>
          <a:p>
            <a:r>
              <a:rPr lang="en-US" dirty="0"/>
              <a:t>By the 1530s, the Swedish Lutheran National Church had been created.  </a:t>
            </a:r>
          </a:p>
        </p:txBody>
      </p:sp>
    </p:spTree>
    <p:extLst>
      <p:ext uri="{BB962C8B-B14F-4D97-AF65-F5344CB8AC3E}">
        <p14:creationId xmlns:p14="http://schemas.microsoft.com/office/powerpoint/2010/main" val="2087908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6978-4EF7-4423-8F57-A0E8A230925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B9A3D50-9C23-4F99-B48D-EEB427205ACA}"/>
              </a:ext>
            </a:extLst>
          </p:cNvPr>
          <p:cNvPicPr>
            <a:picLocks noGrp="1" noChangeAspect="1"/>
          </p:cNvPicPr>
          <p:nvPr>
            <p:ph idx="1"/>
          </p:nvPr>
        </p:nvPicPr>
        <p:blipFill>
          <a:blip r:embed="rId2"/>
          <a:stretch>
            <a:fillRect/>
          </a:stretch>
        </p:blipFill>
        <p:spPr>
          <a:xfrm>
            <a:off x="3341794" y="435492"/>
            <a:ext cx="4584329" cy="5669280"/>
          </a:xfrm>
          <a:prstGeom prst="rect">
            <a:avLst/>
          </a:prstGeom>
        </p:spPr>
      </p:pic>
    </p:spTree>
    <p:extLst>
      <p:ext uri="{BB962C8B-B14F-4D97-AF65-F5344CB8AC3E}">
        <p14:creationId xmlns:p14="http://schemas.microsoft.com/office/powerpoint/2010/main" val="3221671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AAB7-4EB6-49BC-899E-AA7B03B36C01}"/>
              </a:ext>
            </a:extLst>
          </p:cNvPr>
          <p:cNvSpPr>
            <a:spLocks noGrp="1"/>
          </p:cNvSpPr>
          <p:nvPr>
            <p:ph type="title"/>
          </p:nvPr>
        </p:nvSpPr>
        <p:spPr/>
        <p:txBody>
          <a:bodyPr>
            <a:normAutofit fontScale="90000"/>
          </a:bodyPr>
          <a:lstStyle/>
          <a:p>
            <a:r>
              <a:rPr lang="en-US" dirty="0"/>
              <a:t>Iron baskets that held the corpses of the leaders of the Münster Rebellion at the steeple of St. Lambert's Church.</a:t>
            </a:r>
          </a:p>
        </p:txBody>
      </p:sp>
      <p:pic>
        <p:nvPicPr>
          <p:cNvPr id="4" name="Content Placeholder 3">
            <a:extLst>
              <a:ext uri="{FF2B5EF4-FFF2-40B4-BE49-F238E27FC236}">
                <a16:creationId xmlns:a16="http://schemas.microsoft.com/office/drawing/2014/main" id="{9B2C82FE-B832-4A14-A69C-0DB1934BFDD4}"/>
              </a:ext>
            </a:extLst>
          </p:cNvPr>
          <p:cNvPicPr>
            <a:picLocks noGrp="1" noChangeAspect="1"/>
          </p:cNvPicPr>
          <p:nvPr>
            <p:ph idx="1"/>
          </p:nvPr>
        </p:nvPicPr>
        <p:blipFill>
          <a:blip r:embed="rId2"/>
          <a:stretch>
            <a:fillRect/>
          </a:stretch>
        </p:blipFill>
        <p:spPr>
          <a:xfrm>
            <a:off x="4402015" y="2577066"/>
            <a:ext cx="2560320" cy="3840480"/>
          </a:xfrm>
          <a:prstGeom prst="rect">
            <a:avLst/>
          </a:prstGeom>
        </p:spPr>
      </p:pic>
    </p:spTree>
    <p:extLst>
      <p:ext uri="{BB962C8B-B14F-4D97-AF65-F5344CB8AC3E}">
        <p14:creationId xmlns:p14="http://schemas.microsoft.com/office/powerpoint/2010/main" val="1576249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2BA4-42B2-4971-89B5-05312140147B}"/>
              </a:ext>
            </a:extLst>
          </p:cNvPr>
          <p:cNvSpPr>
            <a:spLocks noGrp="1"/>
          </p:cNvSpPr>
          <p:nvPr>
            <p:ph type="title"/>
          </p:nvPr>
        </p:nvSpPr>
        <p:spPr/>
        <p:txBody>
          <a:bodyPr/>
          <a:lstStyle/>
          <a:p>
            <a:r>
              <a:rPr lang="en-US" dirty="0"/>
              <a:t>Pacifist Tendencies </a:t>
            </a:r>
          </a:p>
        </p:txBody>
      </p:sp>
      <p:sp>
        <p:nvSpPr>
          <p:cNvPr id="3" name="Content Placeholder 2">
            <a:extLst>
              <a:ext uri="{FF2B5EF4-FFF2-40B4-BE49-F238E27FC236}">
                <a16:creationId xmlns:a16="http://schemas.microsoft.com/office/drawing/2014/main" id="{EE6EE7ED-B714-469F-9C26-F2534EB599DE}"/>
              </a:ext>
            </a:extLst>
          </p:cNvPr>
          <p:cNvSpPr>
            <a:spLocks noGrp="1"/>
          </p:cNvSpPr>
          <p:nvPr>
            <p:ph idx="1"/>
          </p:nvPr>
        </p:nvSpPr>
        <p:spPr/>
        <p:txBody>
          <a:bodyPr/>
          <a:lstStyle/>
          <a:p>
            <a:r>
              <a:rPr lang="en-US" dirty="0"/>
              <a:t>Purged of its fantasies and it more extreme elements, Dutch </a:t>
            </a:r>
            <a:r>
              <a:rPr lang="en-US" dirty="0" err="1"/>
              <a:t>Anabatistism</a:t>
            </a:r>
            <a:r>
              <a:rPr lang="en-US" dirty="0"/>
              <a:t> reverted to its pacifist tendencies, especially evident in the work of Menno Simons (1496-1561), the man most responsible for rejuvenating Dutch Anabaptism. </a:t>
            </a:r>
          </a:p>
        </p:txBody>
      </p:sp>
    </p:spTree>
    <p:extLst>
      <p:ext uri="{BB962C8B-B14F-4D97-AF65-F5344CB8AC3E}">
        <p14:creationId xmlns:p14="http://schemas.microsoft.com/office/powerpoint/2010/main" val="124573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60BB-CB01-46E2-8A7A-C929D339E677}"/>
              </a:ext>
            </a:extLst>
          </p:cNvPr>
          <p:cNvSpPr>
            <a:spLocks noGrp="1"/>
          </p:cNvSpPr>
          <p:nvPr>
            <p:ph type="title"/>
          </p:nvPr>
        </p:nvSpPr>
        <p:spPr/>
        <p:txBody>
          <a:bodyPr/>
          <a:lstStyle/>
          <a:p>
            <a:r>
              <a:rPr lang="en-US" dirty="0"/>
              <a:t>Menno Simons </a:t>
            </a:r>
          </a:p>
        </p:txBody>
      </p:sp>
      <p:pic>
        <p:nvPicPr>
          <p:cNvPr id="4" name="Content Placeholder 3">
            <a:extLst>
              <a:ext uri="{FF2B5EF4-FFF2-40B4-BE49-F238E27FC236}">
                <a16:creationId xmlns:a16="http://schemas.microsoft.com/office/drawing/2014/main" id="{F328662D-C7F7-44BC-89DC-3BFD299B7710}"/>
              </a:ext>
            </a:extLst>
          </p:cNvPr>
          <p:cNvPicPr>
            <a:picLocks noGrp="1" noChangeAspect="1"/>
          </p:cNvPicPr>
          <p:nvPr>
            <p:ph idx="1"/>
          </p:nvPr>
        </p:nvPicPr>
        <p:blipFill>
          <a:blip r:embed="rId2"/>
          <a:stretch>
            <a:fillRect/>
          </a:stretch>
        </p:blipFill>
        <p:spPr>
          <a:xfrm>
            <a:off x="2201871" y="2267351"/>
            <a:ext cx="7492029" cy="4206240"/>
          </a:xfrm>
          <a:prstGeom prst="rect">
            <a:avLst/>
          </a:prstGeom>
        </p:spPr>
      </p:pic>
    </p:spTree>
    <p:extLst>
      <p:ext uri="{BB962C8B-B14F-4D97-AF65-F5344CB8AC3E}">
        <p14:creationId xmlns:p14="http://schemas.microsoft.com/office/powerpoint/2010/main" val="1856973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A646-A783-48BA-96BB-13C2D59F6112}"/>
              </a:ext>
            </a:extLst>
          </p:cNvPr>
          <p:cNvSpPr>
            <a:spLocks noGrp="1"/>
          </p:cNvSpPr>
          <p:nvPr>
            <p:ph type="title"/>
          </p:nvPr>
        </p:nvSpPr>
        <p:spPr/>
        <p:txBody>
          <a:bodyPr/>
          <a:lstStyle/>
          <a:p>
            <a:r>
              <a:rPr lang="en-US" dirty="0"/>
              <a:t>Menno Simons </a:t>
            </a:r>
          </a:p>
        </p:txBody>
      </p:sp>
      <p:sp>
        <p:nvSpPr>
          <p:cNvPr id="3" name="Content Placeholder 2">
            <a:extLst>
              <a:ext uri="{FF2B5EF4-FFF2-40B4-BE49-F238E27FC236}">
                <a16:creationId xmlns:a16="http://schemas.microsoft.com/office/drawing/2014/main" id="{658BF4F2-4FA1-40A1-AA05-4F85CA321555}"/>
              </a:ext>
            </a:extLst>
          </p:cNvPr>
          <p:cNvSpPr>
            <a:spLocks noGrp="1"/>
          </p:cNvSpPr>
          <p:nvPr>
            <p:ph idx="1"/>
          </p:nvPr>
        </p:nvSpPr>
        <p:spPr/>
        <p:txBody>
          <a:bodyPr/>
          <a:lstStyle/>
          <a:p>
            <a:r>
              <a:rPr lang="en-US" dirty="0"/>
              <a:t>A popular leader, Menno dedicated his life to the spread of a peaceful, evangelical Anabaptism that stressed separation from the world in order to truly emulate the life of Jesus. </a:t>
            </a:r>
          </a:p>
        </p:txBody>
      </p:sp>
    </p:spTree>
    <p:extLst>
      <p:ext uri="{BB962C8B-B14F-4D97-AF65-F5344CB8AC3E}">
        <p14:creationId xmlns:p14="http://schemas.microsoft.com/office/powerpoint/2010/main" val="3587800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0495-E2C9-442A-89BF-B921BDDCE09C}"/>
              </a:ext>
            </a:extLst>
          </p:cNvPr>
          <p:cNvSpPr>
            <a:spLocks noGrp="1"/>
          </p:cNvSpPr>
          <p:nvPr>
            <p:ph type="title"/>
          </p:nvPr>
        </p:nvSpPr>
        <p:spPr/>
        <p:txBody>
          <a:bodyPr/>
          <a:lstStyle/>
          <a:p>
            <a:r>
              <a:rPr lang="en-US" dirty="0"/>
              <a:t>Mennonites </a:t>
            </a:r>
          </a:p>
        </p:txBody>
      </p:sp>
      <p:sp>
        <p:nvSpPr>
          <p:cNvPr id="3" name="Content Placeholder 2">
            <a:extLst>
              <a:ext uri="{FF2B5EF4-FFF2-40B4-BE49-F238E27FC236}">
                <a16:creationId xmlns:a16="http://schemas.microsoft.com/office/drawing/2014/main" id="{7274221E-7672-4003-B9B0-B169EFB20C93}"/>
              </a:ext>
            </a:extLst>
          </p:cNvPr>
          <p:cNvSpPr>
            <a:spLocks noGrp="1"/>
          </p:cNvSpPr>
          <p:nvPr>
            <p:ph idx="1"/>
          </p:nvPr>
        </p:nvSpPr>
        <p:spPr/>
        <p:txBody>
          <a:bodyPr/>
          <a:lstStyle/>
          <a:p>
            <a:r>
              <a:rPr lang="en-US" dirty="0"/>
              <a:t>Simons imposed strict discipline on his followers and banned those who refused to conform to the rules. </a:t>
            </a:r>
          </a:p>
          <a:p>
            <a:endParaRPr lang="en-US" dirty="0"/>
          </a:p>
          <a:p>
            <a:r>
              <a:rPr lang="en-US" dirty="0"/>
              <a:t>The Mennonites, as his followers were called, spread from the Netherlands into northwestern Germany and eventually into Poland and Lithuania as well as the New World. </a:t>
            </a:r>
          </a:p>
        </p:txBody>
      </p:sp>
    </p:spTree>
    <p:extLst>
      <p:ext uri="{BB962C8B-B14F-4D97-AF65-F5344CB8AC3E}">
        <p14:creationId xmlns:p14="http://schemas.microsoft.com/office/powerpoint/2010/main" val="2343681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5B2D-ACAF-4EA7-A974-EB5F2F489D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BEDE7D-EF09-4F21-90A8-416FDC026BAD}"/>
              </a:ext>
            </a:extLst>
          </p:cNvPr>
          <p:cNvSpPr>
            <a:spLocks noGrp="1"/>
          </p:cNvSpPr>
          <p:nvPr>
            <p:ph idx="1"/>
          </p:nvPr>
        </p:nvSpPr>
        <p:spPr/>
        <p:txBody>
          <a:bodyPr/>
          <a:lstStyle/>
          <a:p>
            <a:r>
              <a:rPr lang="en-US" dirty="0"/>
              <a:t>Both the Mennonites and the Amish, who are also descended from the Anabaptists, maintain communities in the United States today.</a:t>
            </a:r>
          </a:p>
          <a:p>
            <a:endParaRPr lang="en-US" dirty="0"/>
          </a:p>
          <a:p>
            <a:r>
              <a:rPr lang="en-US" dirty="0"/>
              <a:t> </a:t>
            </a:r>
          </a:p>
        </p:txBody>
      </p:sp>
      <p:pic>
        <p:nvPicPr>
          <p:cNvPr id="4" name="Picture 3">
            <a:extLst>
              <a:ext uri="{FF2B5EF4-FFF2-40B4-BE49-F238E27FC236}">
                <a16:creationId xmlns:a16="http://schemas.microsoft.com/office/drawing/2014/main" id="{B1DA8EC8-EA25-4CF1-AC1B-0D7EB25662C5}"/>
              </a:ext>
            </a:extLst>
          </p:cNvPr>
          <p:cNvPicPr>
            <a:picLocks noChangeAspect="1"/>
          </p:cNvPicPr>
          <p:nvPr/>
        </p:nvPicPr>
        <p:blipFill>
          <a:blip r:embed="rId2"/>
          <a:stretch>
            <a:fillRect/>
          </a:stretch>
        </p:blipFill>
        <p:spPr>
          <a:xfrm>
            <a:off x="3145903" y="3163747"/>
            <a:ext cx="5303520" cy="3535680"/>
          </a:xfrm>
          <a:prstGeom prst="rect">
            <a:avLst/>
          </a:prstGeom>
        </p:spPr>
      </p:pic>
    </p:spTree>
    <p:extLst>
      <p:ext uri="{BB962C8B-B14F-4D97-AF65-F5344CB8AC3E}">
        <p14:creationId xmlns:p14="http://schemas.microsoft.com/office/powerpoint/2010/main" val="159380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FFE6-888B-4B12-B5BC-D07835B14C81}"/>
              </a:ext>
            </a:extLst>
          </p:cNvPr>
          <p:cNvSpPr>
            <a:spLocks noGrp="1"/>
          </p:cNvSpPr>
          <p:nvPr>
            <p:ph type="title"/>
          </p:nvPr>
        </p:nvSpPr>
        <p:spPr/>
        <p:txBody>
          <a:bodyPr/>
          <a:lstStyle/>
          <a:p>
            <a:r>
              <a:rPr lang="en-US" dirty="0"/>
              <a:t>Gustavus Vasa. </a:t>
            </a:r>
            <a:br>
              <a:rPr lang="en-US" dirty="0"/>
            </a:br>
            <a:endParaRPr lang="en-US" dirty="0"/>
          </a:p>
        </p:txBody>
      </p:sp>
      <p:pic>
        <p:nvPicPr>
          <p:cNvPr id="4" name="Content Placeholder 3">
            <a:extLst>
              <a:ext uri="{FF2B5EF4-FFF2-40B4-BE49-F238E27FC236}">
                <a16:creationId xmlns:a16="http://schemas.microsoft.com/office/drawing/2014/main" id="{F9B218FD-1C5A-4E1E-A198-5D1FFC0FA068}"/>
              </a:ext>
            </a:extLst>
          </p:cNvPr>
          <p:cNvPicPr>
            <a:picLocks noGrp="1" noChangeAspect="1"/>
          </p:cNvPicPr>
          <p:nvPr>
            <p:ph idx="1"/>
          </p:nvPr>
        </p:nvPicPr>
        <p:blipFill>
          <a:blip r:embed="rId2"/>
          <a:stretch>
            <a:fillRect/>
          </a:stretch>
        </p:blipFill>
        <p:spPr>
          <a:xfrm>
            <a:off x="3344931" y="1709478"/>
            <a:ext cx="3808540" cy="4754880"/>
          </a:xfrm>
          <a:prstGeom prst="rect">
            <a:avLst/>
          </a:prstGeom>
        </p:spPr>
      </p:pic>
    </p:spTree>
    <p:extLst>
      <p:ext uri="{BB962C8B-B14F-4D97-AF65-F5344CB8AC3E}">
        <p14:creationId xmlns:p14="http://schemas.microsoft.com/office/powerpoint/2010/main" val="50764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F971-FBD8-435A-BAFF-9C57A19491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FC364C-2394-4B3C-8FEC-D305F8DDFA11}"/>
              </a:ext>
            </a:extLst>
          </p:cNvPr>
          <p:cNvSpPr>
            <a:spLocks noGrp="1"/>
          </p:cNvSpPr>
          <p:nvPr>
            <p:ph idx="1"/>
          </p:nvPr>
        </p:nvSpPr>
        <p:spPr/>
        <p:txBody>
          <a:bodyPr/>
          <a:lstStyle/>
          <a:p>
            <a:r>
              <a:rPr lang="en-US" dirty="0"/>
              <a:t>Christian II had also been deposed as the king of Denmark by the Danish nobility; he was succeeded by his uncle, who became Frederick I (1523-1533). </a:t>
            </a:r>
          </a:p>
          <a:p>
            <a:endParaRPr lang="en-US" dirty="0"/>
          </a:p>
          <a:p>
            <a:r>
              <a:rPr lang="en-US" dirty="0"/>
              <a:t>Frederick encouraged Lutheran preachers to spread their evangelical doctrines and to introduce a Lutheran liturgy into the Danish church service. </a:t>
            </a:r>
          </a:p>
        </p:txBody>
      </p:sp>
    </p:spTree>
    <p:extLst>
      <p:ext uri="{BB962C8B-B14F-4D97-AF65-F5344CB8AC3E}">
        <p14:creationId xmlns:p14="http://schemas.microsoft.com/office/powerpoint/2010/main" val="194493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EA6A-EC65-41E0-BFC9-7A5ED6043D54}"/>
              </a:ext>
            </a:extLst>
          </p:cNvPr>
          <p:cNvSpPr>
            <a:spLocks noGrp="1"/>
          </p:cNvSpPr>
          <p:nvPr>
            <p:ph type="title"/>
          </p:nvPr>
        </p:nvSpPr>
        <p:spPr/>
        <p:txBody>
          <a:bodyPr/>
          <a:lstStyle/>
          <a:p>
            <a:r>
              <a:rPr lang="en-US" dirty="0"/>
              <a:t>Frederick I (1523-1533). </a:t>
            </a:r>
          </a:p>
        </p:txBody>
      </p:sp>
      <p:pic>
        <p:nvPicPr>
          <p:cNvPr id="4" name="Content Placeholder 3">
            <a:extLst>
              <a:ext uri="{FF2B5EF4-FFF2-40B4-BE49-F238E27FC236}">
                <a16:creationId xmlns:a16="http://schemas.microsoft.com/office/drawing/2014/main" id="{0B5DBF82-BB50-462F-B856-ED573BF0176C}"/>
              </a:ext>
            </a:extLst>
          </p:cNvPr>
          <p:cNvPicPr>
            <a:picLocks noGrp="1" noChangeAspect="1"/>
          </p:cNvPicPr>
          <p:nvPr>
            <p:ph idx="1"/>
          </p:nvPr>
        </p:nvPicPr>
        <p:blipFill>
          <a:blip r:embed="rId2"/>
          <a:stretch>
            <a:fillRect/>
          </a:stretch>
        </p:blipFill>
        <p:spPr>
          <a:xfrm>
            <a:off x="3260024" y="1611109"/>
            <a:ext cx="4113110" cy="5029200"/>
          </a:xfrm>
          <a:prstGeom prst="rect">
            <a:avLst/>
          </a:prstGeom>
        </p:spPr>
      </p:pic>
    </p:spTree>
    <p:extLst>
      <p:ext uri="{BB962C8B-B14F-4D97-AF65-F5344CB8AC3E}">
        <p14:creationId xmlns:p14="http://schemas.microsoft.com/office/powerpoint/2010/main" val="261870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98F8-3DAC-4296-9874-2D184F3622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C12CB8-A2E0-435A-99EC-15562210A588}"/>
              </a:ext>
            </a:extLst>
          </p:cNvPr>
          <p:cNvSpPr>
            <a:spLocks noGrp="1"/>
          </p:cNvSpPr>
          <p:nvPr>
            <p:ph idx="1"/>
          </p:nvPr>
        </p:nvSpPr>
        <p:spPr/>
        <p:txBody>
          <a:bodyPr>
            <a:normAutofit lnSpcReduction="10000"/>
          </a:bodyPr>
          <a:lstStyle/>
          <a:p>
            <a:r>
              <a:rPr lang="en-US" dirty="0"/>
              <a:t>In the 1530s, under Frederick’s successor, Christian III (1534-1559), a Lutheran state church was installed with the king as the supreme authority in all ecclesiastical (relating to the Christian Church or its clergy) affairs. </a:t>
            </a:r>
          </a:p>
          <a:p>
            <a:r>
              <a:rPr lang="en-US" dirty="0"/>
              <a:t>Christian was also instrumental in spreading Lutheranism to Norway. </a:t>
            </a:r>
          </a:p>
          <a:p>
            <a:r>
              <a:rPr lang="en-US" dirty="0"/>
              <a:t>By the 1540s Scandinavia had become a Lutheran stronghold. </a:t>
            </a:r>
          </a:p>
          <a:p>
            <a:endParaRPr lang="en-US" dirty="0"/>
          </a:p>
          <a:p>
            <a:r>
              <a:rPr lang="en-US" dirty="0"/>
              <a:t>Like the German princes, the Scandinavian monarchs had been the dominant force in establishing state-run churches. </a:t>
            </a:r>
          </a:p>
        </p:txBody>
      </p:sp>
    </p:spTree>
    <p:extLst>
      <p:ext uri="{BB962C8B-B14F-4D97-AF65-F5344CB8AC3E}">
        <p14:creationId xmlns:p14="http://schemas.microsoft.com/office/powerpoint/2010/main" val="233506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48F6-CE79-4E2B-8CA9-85BA50FD128F}"/>
              </a:ext>
            </a:extLst>
          </p:cNvPr>
          <p:cNvSpPr>
            <a:spLocks noGrp="1"/>
          </p:cNvSpPr>
          <p:nvPr>
            <p:ph type="title"/>
          </p:nvPr>
        </p:nvSpPr>
        <p:spPr/>
        <p:txBody>
          <a:bodyPr/>
          <a:lstStyle/>
          <a:p>
            <a:r>
              <a:rPr lang="en-US" dirty="0"/>
              <a:t>Christian III (1534-1559), </a:t>
            </a:r>
          </a:p>
        </p:txBody>
      </p:sp>
      <p:pic>
        <p:nvPicPr>
          <p:cNvPr id="4" name="Content Placeholder 3">
            <a:extLst>
              <a:ext uri="{FF2B5EF4-FFF2-40B4-BE49-F238E27FC236}">
                <a16:creationId xmlns:a16="http://schemas.microsoft.com/office/drawing/2014/main" id="{9EA62415-B97E-4545-956E-C2EA343C6FF6}"/>
              </a:ext>
            </a:extLst>
          </p:cNvPr>
          <p:cNvPicPr>
            <a:picLocks noGrp="1" noChangeAspect="1"/>
          </p:cNvPicPr>
          <p:nvPr>
            <p:ph idx="1"/>
          </p:nvPr>
        </p:nvPicPr>
        <p:blipFill>
          <a:blip r:embed="rId2"/>
          <a:stretch>
            <a:fillRect/>
          </a:stretch>
        </p:blipFill>
        <p:spPr>
          <a:xfrm>
            <a:off x="3424839" y="1834166"/>
            <a:ext cx="4458694" cy="5029200"/>
          </a:xfrm>
          <a:prstGeom prst="rect">
            <a:avLst/>
          </a:prstGeom>
        </p:spPr>
      </p:pic>
    </p:spTree>
    <p:extLst>
      <p:ext uri="{BB962C8B-B14F-4D97-AF65-F5344CB8AC3E}">
        <p14:creationId xmlns:p14="http://schemas.microsoft.com/office/powerpoint/2010/main" val="106710753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9864</TotalTime>
  <Words>2015</Words>
  <Application>Microsoft Office PowerPoint</Application>
  <PresentationFormat>Widescreen</PresentationFormat>
  <Paragraphs>128</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Trebuchet MS</vt:lpstr>
      <vt:lpstr>Berlin</vt:lpstr>
      <vt:lpstr>Chapter 13 Section 5: The Spread of the Protestant Reformation </vt:lpstr>
      <vt:lpstr>PowerPoint Presentation</vt:lpstr>
      <vt:lpstr>Lutheranism and Scandinavia </vt:lpstr>
      <vt:lpstr>PowerPoint Presentation</vt:lpstr>
      <vt:lpstr>Gustavus Vasa.  </vt:lpstr>
      <vt:lpstr>PowerPoint Presentation</vt:lpstr>
      <vt:lpstr>Frederick I (1523-1533). </vt:lpstr>
      <vt:lpstr>PowerPoint Presentation</vt:lpstr>
      <vt:lpstr>Christian III (1534-1559), </vt:lpstr>
      <vt:lpstr>The Zwinglian Reformation </vt:lpstr>
      <vt:lpstr>PowerPoint Presentation</vt:lpstr>
      <vt:lpstr>Ulrich Zwingli (1484-1531)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Landgrave Philip of Hesse</vt:lpstr>
      <vt:lpstr>The Marburg Colloquy of 1529 </vt:lpstr>
      <vt:lpstr>The Swiss civil war of 1531 </vt:lpstr>
      <vt:lpstr>PowerPoint Presentation</vt:lpstr>
      <vt:lpstr>Religious Passions and War </vt:lpstr>
      <vt:lpstr>The Radical Reformation: The Anabaptists </vt:lpstr>
      <vt:lpstr>PowerPoint Presentation</vt:lpstr>
      <vt:lpstr>PowerPoint Presentation</vt:lpstr>
      <vt:lpstr>PowerPoint Presentation</vt:lpstr>
      <vt:lpstr>Separation of church and state </vt:lpstr>
      <vt:lpstr>Swiss Brethren – Zurich </vt:lpstr>
      <vt:lpstr>PowerPoint Presentation</vt:lpstr>
      <vt:lpstr>PowerPoint Presentation</vt:lpstr>
      <vt:lpstr>PowerPoint Presentation</vt:lpstr>
      <vt:lpstr>PowerPoint Presentation</vt:lpstr>
      <vt:lpstr>PowerPoint Presentation</vt:lpstr>
      <vt:lpstr>New Jerusalem and John of Leiden </vt:lpstr>
      <vt:lpstr>John of Leiden   1509-1536</vt:lpstr>
      <vt:lpstr>PowerPoint Presentation</vt:lpstr>
      <vt:lpstr>Torture </vt:lpstr>
      <vt:lpstr>PowerPoint Presentation</vt:lpstr>
      <vt:lpstr>Iron baskets that held the corpses of the leaders of the Münster Rebellion at the steeple of St. Lambert's Church.</vt:lpstr>
      <vt:lpstr>Pacifist Tendencies </vt:lpstr>
      <vt:lpstr>Menno Simons </vt:lpstr>
      <vt:lpstr>Menno Simons </vt:lpstr>
      <vt:lpstr>Mennonites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5: The Spread of the Protestant Reformation </dc:title>
  <dc:creator>Tyler Moudry</dc:creator>
  <cp:lastModifiedBy>Tyler Moudry</cp:lastModifiedBy>
  <cp:revision>35</cp:revision>
  <cp:lastPrinted>2018-09-19T10:49:44Z</cp:lastPrinted>
  <dcterms:created xsi:type="dcterms:W3CDTF">2018-09-16T06:22:08Z</dcterms:created>
  <dcterms:modified xsi:type="dcterms:W3CDTF">2018-09-23T22:15:05Z</dcterms:modified>
</cp:coreProperties>
</file>