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79" r:id="rId5"/>
    <p:sldId id="263" r:id="rId6"/>
    <p:sldId id="264" r:id="rId7"/>
    <p:sldId id="280" r:id="rId8"/>
    <p:sldId id="265" r:id="rId9"/>
    <p:sldId id="266" r:id="rId10"/>
    <p:sldId id="267" r:id="rId11"/>
    <p:sldId id="281" r:id="rId12"/>
    <p:sldId id="268" r:id="rId13"/>
    <p:sldId id="269" r:id="rId14"/>
    <p:sldId id="270" r:id="rId15"/>
    <p:sldId id="282" r:id="rId16"/>
    <p:sldId id="271" r:id="rId17"/>
    <p:sldId id="272" r:id="rId18"/>
    <p:sldId id="273" r:id="rId19"/>
    <p:sldId id="274" r:id="rId20"/>
    <p:sldId id="275" r:id="rId21"/>
    <p:sldId id="276"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9/23/2018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9/23/2018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B84-0DE3-4837-B9EE-3500AF5910F5}"/>
              </a:ext>
            </a:extLst>
          </p:cNvPr>
          <p:cNvSpPr>
            <a:spLocks noGrp="1"/>
          </p:cNvSpPr>
          <p:nvPr>
            <p:ph type="ctrTitle"/>
          </p:nvPr>
        </p:nvSpPr>
        <p:spPr/>
        <p:txBody>
          <a:bodyPr/>
          <a:lstStyle/>
          <a:p>
            <a:r>
              <a:rPr lang="en-US" dirty="0"/>
              <a:t>Chapter 13 Section 4: </a:t>
            </a:r>
            <a:br>
              <a:rPr lang="en-US" dirty="0"/>
            </a:br>
            <a:r>
              <a:rPr lang="en-US" dirty="0"/>
              <a:t>Germany and the Reformation and Politics </a:t>
            </a:r>
          </a:p>
        </p:txBody>
      </p:sp>
      <p:sp>
        <p:nvSpPr>
          <p:cNvPr id="3" name="Subtitle 2">
            <a:extLst>
              <a:ext uri="{FF2B5EF4-FFF2-40B4-BE49-F238E27FC236}">
                <a16:creationId xmlns:a16="http://schemas.microsoft.com/office/drawing/2014/main" id="{7A5806E2-4044-4AE2-B5FA-3FC855DD64CA}"/>
              </a:ext>
            </a:extLst>
          </p:cNvPr>
          <p:cNvSpPr>
            <a:spLocks noGrp="1"/>
          </p:cNvSpPr>
          <p:nvPr>
            <p:ph type="subTitle" idx="1"/>
          </p:nvPr>
        </p:nvSpPr>
        <p:spPr/>
        <p:txBody>
          <a:bodyPr/>
          <a:lstStyle/>
          <a:p>
            <a:r>
              <a:rPr lang="en-US" dirty="0"/>
              <a:t>PART 2</a:t>
            </a:r>
          </a:p>
        </p:txBody>
      </p:sp>
    </p:spTree>
    <p:extLst>
      <p:ext uri="{BB962C8B-B14F-4D97-AF65-F5344CB8AC3E}">
        <p14:creationId xmlns:p14="http://schemas.microsoft.com/office/powerpoint/2010/main" val="292613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AED9-E721-444D-B2D2-6E925F1209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D9E0ED-B7E9-47F0-B669-A8B543E630D7}"/>
              </a:ext>
            </a:extLst>
          </p:cNvPr>
          <p:cNvSpPr>
            <a:spLocks noGrp="1"/>
          </p:cNvSpPr>
          <p:nvPr>
            <p:ph idx="1"/>
          </p:nvPr>
        </p:nvSpPr>
        <p:spPr/>
        <p:txBody>
          <a:bodyPr/>
          <a:lstStyle/>
          <a:p>
            <a:r>
              <a:rPr lang="en-US" dirty="0"/>
              <a:t>Germany’s medieval development had enabled these states to become quite independent of imperial authority. They had no desire to have a strong emperor. </a:t>
            </a:r>
          </a:p>
          <a:p>
            <a:endParaRPr lang="en-US" dirty="0"/>
          </a:p>
          <a:p>
            <a:r>
              <a:rPr lang="en-US" dirty="0"/>
              <a:t>Charles’s attempt to settle the Lutheran problem at the Diet of Augsburg in 1530 proved completely inadequate, and the emperor wound up demanding that the Lutherans return to the Catholic church by April 15, 1531. </a:t>
            </a:r>
          </a:p>
        </p:txBody>
      </p:sp>
    </p:spTree>
    <p:extLst>
      <p:ext uri="{BB962C8B-B14F-4D97-AF65-F5344CB8AC3E}">
        <p14:creationId xmlns:p14="http://schemas.microsoft.com/office/powerpoint/2010/main" val="255331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D5D9-DF7F-4895-9F6B-D61F5133D02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E4DB7CB-6295-4DCA-902E-ED690ADBC103}"/>
              </a:ext>
            </a:extLst>
          </p:cNvPr>
          <p:cNvPicPr>
            <a:picLocks noGrp="1" noChangeAspect="1"/>
          </p:cNvPicPr>
          <p:nvPr>
            <p:ph idx="1"/>
          </p:nvPr>
        </p:nvPicPr>
        <p:blipFill>
          <a:blip r:embed="rId2"/>
          <a:stretch>
            <a:fillRect/>
          </a:stretch>
        </p:blipFill>
        <p:spPr>
          <a:xfrm>
            <a:off x="1897818" y="640080"/>
            <a:ext cx="7437120" cy="5577840"/>
          </a:xfrm>
          <a:prstGeom prst="rect">
            <a:avLst/>
          </a:prstGeom>
          <a:ln>
            <a:noFill/>
          </a:ln>
          <a:effectLst>
            <a:softEdge rad="112500"/>
          </a:effectLst>
        </p:spPr>
      </p:pic>
    </p:spTree>
    <p:extLst>
      <p:ext uri="{BB962C8B-B14F-4D97-AF65-F5344CB8AC3E}">
        <p14:creationId xmlns:p14="http://schemas.microsoft.com/office/powerpoint/2010/main" val="364979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1DAA-CBDA-4D8B-ABA5-396D5A69B6E3}"/>
              </a:ext>
            </a:extLst>
          </p:cNvPr>
          <p:cNvSpPr>
            <a:spLocks noGrp="1"/>
          </p:cNvSpPr>
          <p:nvPr>
            <p:ph type="title"/>
          </p:nvPr>
        </p:nvSpPr>
        <p:spPr/>
        <p:txBody>
          <a:bodyPr/>
          <a:lstStyle/>
          <a:p>
            <a:r>
              <a:rPr lang="en-US" dirty="0"/>
              <a:t>Schmalkaldic League </a:t>
            </a:r>
          </a:p>
        </p:txBody>
      </p:sp>
      <p:sp>
        <p:nvSpPr>
          <p:cNvPr id="3" name="Content Placeholder 2">
            <a:extLst>
              <a:ext uri="{FF2B5EF4-FFF2-40B4-BE49-F238E27FC236}">
                <a16:creationId xmlns:a16="http://schemas.microsoft.com/office/drawing/2014/main" id="{03927276-243E-4F5B-BD2A-238815AE3B93}"/>
              </a:ext>
            </a:extLst>
          </p:cNvPr>
          <p:cNvSpPr>
            <a:spLocks noGrp="1"/>
          </p:cNvSpPr>
          <p:nvPr>
            <p:ph idx="1"/>
          </p:nvPr>
        </p:nvSpPr>
        <p:spPr/>
        <p:txBody>
          <a:bodyPr/>
          <a:lstStyle/>
          <a:p>
            <a:r>
              <a:rPr lang="en-US" dirty="0"/>
              <a:t>In February  1531, fearful of Charles’s intentions, eight princes and eleven cities –all Lutheran- formed a defensive alliance known as the Schmalkaldic League. </a:t>
            </a:r>
          </a:p>
          <a:p>
            <a:r>
              <a:rPr lang="en-US" dirty="0"/>
              <a:t>These Protestant German states vowed to assist each other “whenever any one of us is attacked on account of the Word of God and the doctrine of the Gospel.” </a:t>
            </a:r>
          </a:p>
          <a:p>
            <a:endParaRPr lang="en-US" dirty="0"/>
          </a:p>
          <a:p>
            <a:r>
              <a:rPr lang="en-US" dirty="0"/>
              <a:t>Religion was dividing the empire into two armed camps. </a:t>
            </a:r>
          </a:p>
        </p:txBody>
      </p:sp>
      <p:pic>
        <p:nvPicPr>
          <p:cNvPr id="4" name="Picture 3">
            <a:extLst>
              <a:ext uri="{FF2B5EF4-FFF2-40B4-BE49-F238E27FC236}">
                <a16:creationId xmlns:a16="http://schemas.microsoft.com/office/drawing/2014/main" id="{69D74B27-43D8-419C-AD0D-15502562F576}"/>
              </a:ext>
            </a:extLst>
          </p:cNvPr>
          <p:cNvPicPr>
            <a:picLocks noChangeAspect="1"/>
          </p:cNvPicPr>
          <p:nvPr/>
        </p:nvPicPr>
        <p:blipFill>
          <a:blip r:embed="rId2"/>
          <a:stretch>
            <a:fillRect/>
          </a:stretch>
        </p:blipFill>
        <p:spPr>
          <a:xfrm>
            <a:off x="10287000" y="0"/>
            <a:ext cx="1905000" cy="2609850"/>
          </a:xfrm>
          <a:prstGeom prst="rect">
            <a:avLst/>
          </a:prstGeom>
        </p:spPr>
      </p:pic>
    </p:spTree>
    <p:extLst>
      <p:ext uri="{BB962C8B-B14F-4D97-AF65-F5344CB8AC3E}">
        <p14:creationId xmlns:p14="http://schemas.microsoft.com/office/powerpoint/2010/main" val="278926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1215-4B70-4B5D-A1D0-92D5E5BF28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5A935E-9F87-49B2-9C5B-C57FE4EDF560}"/>
              </a:ext>
            </a:extLst>
          </p:cNvPr>
          <p:cNvSpPr>
            <a:spLocks noGrp="1"/>
          </p:cNvSpPr>
          <p:nvPr>
            <p:ph idx="1"/>
          </p:nvPr>
        </p:nvSpPr>
        <p:spPr/>
        <p:txBody>
          <a:bodyPr/>
          <a:lstStyle/>
          <a:p>
            <a:r>
              <a:rPr lang="en-US" dirty="0"/>
              <a:t>The renewed threat of the Turks against Vienna forced Charles once again to seek compromise instead of war with the Protestant authorities. </a:t>
            </a:r>
          </a:p>
          <a:p>
            <a:endParaRPr lang="en-US" dirty="0"/>
          </a:p>
          <a:p>
            <a:r>
              <a:rPr lang="en-US" dirty="0"/>
              <a:t>From 1532-1535, Charles was forced to fight off a Turkish, Arab, and Barbary attack on the Mediterranean coasts of Italy and Spain. </a:t>
            </a:r>
          </a:p>
        </p:txBody>
      </p:sp>
    </p:spTree>
    <p:extLst>
      <p:ext uri="{BB962C8B-B14F-4D97-AF65-F5344CB8AC3E}">
        <p14:creationId xmlns:p14="http://schemas.microsoft.com/office/powerpoint/2010/main" val="149790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BAE-65FD-4647-BDC1-422DD0434BB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E665781-5BDA-4484-8270-0575A1C30C4D}"/>
              </a:ext>
            </a:extLst>
          </p:cNvPr>
          <p:cNvSpPr>
            <a:spLocks noGrp="1"/>
          </p:cNvSpPr>
          <p:nvPr>
            <p:ph idx="1"/>
          </p:nvPr>
        </p:nvSpPr>
        <p:spPr/>
        <p:txBody>
          <a:bodyPr/>
          <a:lstStyle/>
          <a:p>
            <a:r>
              <a:rPr lang="en-US" dirty="0"/>
              <a:t>Two additional Habsburg-Valois Wars (1535-1538 and 1542-1544) soon followed and kept Charles preoccupied with military campaigns in southern France and the Low Countries. </a:t>
            </a:r>
          </a:p>
          <a:p>
            <a:endParaRPr lang="en-US" dirty="0"/>
          </a:p>
          <a:p>
            <a:r>
              <a:rPr lang="en-US" dirty="0"/>
              <a:t>Finally Charles made peace with Francis in 1544 and the Turks in 1545. </a:t>
            </a:r>
          </a:p>
          <a:p>
            <a:r>
              <a:rPr lang="en-US" dirty="0"/>
              <a:t>Fifteen years after the Diet of Augsburg, Charles was finally free to resolve his problem in Germany. </a:t>
            </a:r>
          </a:p>
          <a:p>
            <a:endParaRPr lang="en-US" dirty="0"/>
          </a:p>
        </p:txBody>
      </p:sp>
    </p:spTree>
    <p:extLst>
      <p:ext uri="{BB962C8B-B14F-4D97-AF65-F5344CB8AC3E}">
        <p14:creationId xmlns:p14="http://schemas.microsoft.com/office/powerpoint/2010/main" val="324678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8542-F3FF-4A3D-9BAB-EB5188489D8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74A323E-1196-46C2-A8D9-957FC75D1106}"/>
              </a:ext>
            </a:extLst>
          </p:cNvPr>
          <p:cNvPicPr>
            <a:picLocks noGrp="1" noChangeAspect="1"/>
          </p:cNvPicPr>
          <p:nvPr>
            <p:ph idx="1"/>
          </p:nvPr>
        </p:nvPicPr>
        <p:blipFill>
          <a:blip r:embed="rId2"/>
          <a:stretch>
            <a:fillRect/>
          </a:stretch>
        </p:blipFill>
        <p:spPr>
          <a:xfrm>
            <a:off x="1259190" y="0"/>
            <a:ext cx="8456122" cy="6858000"/>
          </a:xfrm>
          <a:prstGeom prst="rect">
            <a:avLst/>
          </a:prstGeom>
        </p:spPr>
      </p:pic>
    </p:spTree>
    <p:extLst>
      <p:ext uri="{BB962C8B-B14F-4D97-AF65-F5344CB8AC3E}">
        <p14:creationId xmlns:p14="http://schemas.microsoft.com/office/powerpoint/2010/main" val="161781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571C-34A9-4B9D-8CB0-F0BB49472B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55E32A-E4DC-4BC3-9C5F-24FBAD807777}"/>
              </a:ext>
            </a:extLst>
          </p:cNvPr>
          <p:cNvSpPr>
            <a:spLocks noGrp="1"/>
          </p:cNvSpPr>
          <p:nvPr>
            <p:ph idx="1"/>
          </p:nvPr>
        </p:nvSpPr>
        <p:spPr/>
        <p:txBody>
          <a:bodyPr/>
          <a:lstStyle/>
          <a:p>
            <a:r>
              <a:rPr lang="en-US" dirty="0"/>
              <a:t>By the time of Luther’s death in February 1546, all hopes of a peaceful compromise had faded. </a:t>
            </a:r>
          </a:p>
          <a:p>
            <a:r>
              <a:rPr lang="en-US" dirty="0"/>
              <a:t>Charles brought a sizable imperial army of German, Dutch, Italian, and Spanish troops to do battle with the Protestants. </a:t>
            </a:r>
          </a:p>
        </p:txBody>
      </p:sp>
    </p:spTree>
    <p:extLst>
      <p:ext uri="{BB962C8B-B14F-4D97-AF65-F5344CB8AC3E}">
        <p14:creationId xmlns:p14="http://schemas.microsoft.com/office/powerpoint/2010/main" val="141432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4E3-0445-492B-8476-54BD2B8A70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9E25DE-2280-4AA5-9261-D09E32FFE59B}"/>
              </a:ext>
            </a:extLst>
          </p:cNvPr>
          <p:cNvSpPr>
            <a:spLocks noGrp="1"/>
          </p:cNvSpPr>
          <p:nvPr>
            <p:ph idx="1"/>
          </p:nvPr>
        </p:nvSpPr>
        <p:spPr/>
        <p:txBody>
          <a:bodyPr/>
          <a:lstStyle/>
          <a:p>
            <a:r>
              <a:rPr lang="en-US" dirty="0"/>
              <a:t>In the first phase of the Schmalkaldic Wars (1546-1547), the emperor’s forces decisively defeated the Lutherans at the Battle of </a:t>
            </a:r>
            <a:r>
              <a:rPr lang="en-US" dirty="0" err="1"/>
              <a:t>Muhlberg</a:t>
            </a:r>
            <a:r>
              <a:rPr lang="en-US" dirty="0"/>
              <a:t>. </a:t>
            </a:r>
          </a:p>
          <a:p>
            <a:endParaRPr lang="en-US" dirty="0"/>
          </a:p>
          <a:p>
            <a:r>
              <a:rPr lang="en-US" dirty="0"/>
              <a:t>Charles V was at the zenith of his power, and the Protestant cause seemed doomed. </a:t>
            </a:r>
          </a:p>
        </p:txBody>
      </p:sp>
    </p:spTree>
    <p:extLst>
      <p:ext uri="{BB962C8B-B14F-4D97-AF65-F5344CB8AC3E}">
        <p14:creationId xmlns:p14="http://schemas.microsoft.com/office/powerpoint/2010/main" val="427614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2763-A2A0-4AE8-8E14-E8E596816F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330676-395D-453F-B412-26B6B463CD8B}"/>
              </a:ext>
            </a:extLst>
          </p:cNvPr>
          <p:cNvSpPr>
            <a:spLocks noGrp="1"/>
          </p:cNvSpPr>
          <p:nvPr>
            <p:ph idx="1"/>
          </p:nvPr>
        </p:nvSpPr>
        <p:spPr/>
        <p:txBody>
          <a:bodyPr/>
          <a:lstStyle/>
          <a:p>
            <a:r>
              <a:rPr lang="en-US" dirty="0"/>
              <a:t>The Schmalkaldic League was soon reestablished and the German Protestant princes allied themselves with the new French king, Henry II (1547-1599) – a Catholic – to revive the war in 1552). </a:t>
            </a:r>
          </a:p>
        </p:txBody>
      </p:sp>
      <p:pic>
        <p:nvPicPr>
          <p:cNvPr id="4" name="Picture 3">
            <a:extLst>
              <a:ext uri="{FF2B5EF4-FFF2-40B4-BE49-F238E27FC236}">
                <a16:creationId xmlns:a16="http://schemas.microsoft.com/office/drawing/2014/main" id="{459FCA4E-B24E-4E32-A948-AFDEC69AF441}"/>
              </a:ext>
            </a:extLst>
          </p:cNvPr>
          <p:cNvPicPr>
            <a:picLocks noChangeAspect="1"/>
          </p:cNvPicPr>
          <p:nvPr/>
        </p:nvPicPr>
        <p:blipFill>
          <a:blip r:embed="rId2"/>
          <a:stretch>
            <a:fillRect/>
          </a:stretch>
        </p:blipFill>
        <p:spPr>
          <a:xfrm>
            <a:off x="4588101" y="3581396"/>
            <a:ext cx="2028825" cy="2857500"/>
          </a:xfrm>
          <a:prstGeom prst="rect">
            <a:avLst/>
          </a:prstGeom>
        </p:spPr>
      </p:pic>
    </p:spTree>
    <p:extLst>
      <p:ext uri="{BB962C8B-B14F-4D97-AF65-F5344CB8AC3E}">
        <p14:creationId xmlns:p14="http://schemas.microsoft.com/office/powerpoint/2010/main" val="184884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7BA7-CB89-41E1-A39C-2380653255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7855B6-B760-447F-9619-2E1EA235CA57}"/>
              </a:ext>
            </a:extLst>
          </p:cNvPr>
          <p:cNvSpPr>
            <a:spLocks noGrp="1"/>
          </p:cNvSpPr>
          <p:nvPr>
            <p:ph idx="1"/>
          </p:nvPr>
        </p:nvSpPr>
        <p:spPr/>
        <p:txBody>
          <a:bodyPr/>
          <a:lstStyle/>
          <a:p>
            <a:r>
              <a:rPr lang="en-US" dirty="0"/>
              <a:t>Charles V abandoned German affairs to his brother Ferdinand, abdicated all of his titles in 1556, and retired to his country estate in Spain to spend the remaining two years of his life in solitude. </a:t>
            </a:r>
          </a:p>
        </p:txBody>
      </p:sp>
    </p:spTree>
    <p:extLst>
      <p:ext uri="{BB962C8B-B14F-4D97-AF65-F5344CB8AC3E}">
        <p14:creationId xmlns:p14="http://schemas.microsoft.com/office/powerpoint/2010/main" val="219730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7DED-4EC1-4B95-8DE2-EFB5694188C4}"/>
              </a:ext>
            </a:extLst>
          </p:cNvPr>
          <p:cNvSpPr>
            <a:spLocks noGrp="1"/>
          </p:cNvSpPr>
          <p:nvPr>
            <p:ph type="title"/>
          </p:nvPr>
        </p:nvSpPr>
        <p:spPr/>
        <p:txBody>
          <a:bodyPr/>
          <a:lstStyle/>
          <a:p>
            <a:r>
              <a:rPr lang="en-US" dirty="0"/>
              <a:t>Habsburg-Valois Wars (1521-1544)</a:t>
            </a:r>
          </a:p>
        </p:txBody>
      </p:sp>
      <p:sp>
        <p:nvSpPr>
          <p:cNvPr id="3" name="Content Placeholder 2">
            <a:extLst>
              <a:ext uri="{FF2B5EF4-FFF2-40B4-BE49-F238E27FC236}">
                <a16:creationId xmlns:a16="http://schemas.microsoft.com/office/drawing/2014/main" id="{32D9F49E-200B-4B03-92A3-69445B5053C9}"/>
              </a:ext>
            </a:extLst>
          </p:cNvPr>
          <p:cNvSpPr>
            <a:spLocks noGrp="1"/>
          </p:cNvSpPr>
          <p:nvPr>
            <p:ph idx="1"/>
          </p:nvPr>
        </p:nvSpPr>
        <p:spPr/>
        <p:txBody>
          <a:bodyPr/>
          <a:lstStyle/>
          <a:p>
            <a:r>
              <a:rPr lang="en-US" dirty="0"/>
              <a:t>Fought intermittently for twenty four years (1521-1544), preventing Charles from concentrating on the Lutheran problem in Germany. </a:t>
            </a:r>
          </a:p>
          <a:p>
            <a:endParaRPr lang="en-US" dirty="0"/>
          </a:p>
          <a:p>
            <a:r>
              <a:rPr lang="en-US" dirty="0"/>
              <a:t>Meanwhile Charles V faced two other enemies </a:t>
            </a:r>
          </a:p>
          <a:p>
            <a:pPr lvl="1"/>
            <a:r>
              <a:rPr lang="en-US" dirty="0"/>
              <a:t>The Habsburg emperor expected papal cooperation in dealing with the Lutheran heresy. </a:t>
            </a:r>
          </a:p>
          <a:p>
            <a:pPr lvl="1"/>
            <a:r>
              <a:rPr lang="en-US" dirty="0"/>
              <a:t>Papal policy, however, was guided by political considerations, not religious ones. </a:t>
            </a:r>
          </a:p>
        </p:txBody>
      </p:sp>
    </p:spTree>
    <p:extLst>
      <p:ext uri="{BB962C8B-B14F-4D97-AF65-F5344CB8AC3E}">
        <p14:creationId xmlns:p14="http://schemas.microsoft.com/office/powerpoint/2010/main" val="2057695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828F-CF5E-44B2-BF0B-16388A6D9E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D4C43E-0E16-409E-9842-06768C2F5699}"/>
              </a:ext>
            </a:extLst>
          </p:cNvPr>
          <p:cNvSpPr>
            <a:spLocks noGrp="1"/>
          </p:cNvSpPr>
          <p:nvPr>
            <p:ph idx="1"/>
          </p:nvPr>
        </p:nvSpPr>
        <p:spPr/>
        <p:txBody>
          <a:bodyPr/>
          <a:lstStyle/>
          <a:p>
            <a:r>
              <a:rPr lang="en-US" dirty="0"/>
              <a:t>An end to religious warfare in Germany came in 1555 with the Peace of Augsburg, which marked an important turning point in the history of the Reformation. </a:t>
            </a:r>
          </a:p>
        </p:txBody>
      </p:sp>
      <p:pic>
        <p:nvPicPr>
          <p:cNvPr id="4" name="Picture 3">
            <a:extLst>
              <a:ext uri="{FF2B5EF4-FFF2-40B4-BE49-F238E27FC236}">
                <a16:creationId xmlns:a16="http://schemas.microsoft.com/office/drawing/2014/main" id="{16C8BCA6-5E9E-45F5-84EE-03A1AF611EB5}"/>
              </a:ext>
            </a:extLst>
          </p:cNvPr>
          <p:cNvPicPr>
            <a:picLocks noChangeAspect="1"/>
          </p:cNvPicPr>
          <p:nvPr/>
        </p:nvPicPr>
        <p:blipFill>
          <a:blip r:embed="rId2"/>
          <a:stretch>
            <a:fillRect/>
          </a:stretch>
        </p:blipFill>
        <p:spPr>
          <a:xfrm>
            <a:off x="2873828" y="3429000"/>
            <a:ext cx="5464718" cy="3291840"/>
          </a:xfrm>
          <a:prstGeom prst="rect">
            <a:avLst/>
          </a:prstGeom>
        </p:spPr>
      </p:pic>
    </p:spTree>
    <p:extLst>
      <p:ext uri="{BB962C8B-B14F-4D97-AF65-F5344CB8AC3E}">
        <p14:creationId xmlns:p14="http://schemas.microsoft.com/office/powerpoint/2010/main" val="65256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A604-F8ED-48F3-9148-6D95A2C363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99327D-C493-4FC2-BE93-DDB1850A1D9A}"/>
              </a:ext>
            </a:extLst>
          </p:cNvPr>
          <p:cNvSpPr>
            <a:spLocks noGrp="1"/>
          </p:cNvSpPr>
          <p:nvPr>
            <p:ph idx="1"/>
          </p:nvPr>
        </p:nvSpPr>
        <p:spPr>
          <a:xfrm>
            <a:off x="680321" y="2336872"/>
            <a:ext cx="9613861" cy="4106457"/>
          </a:xfrm>
        </p:spPr>
        <p:txBody>
          <a:bodyPr>
            <a:normAutofit lnSpcReduction="10000"/>
          </a:bodyPr>
          <a:lstStyle/>
          <a:p>
            <a:r>
              <a:rPr lang="en-US" dirty="0"/>
              <a:t>The division of Christianity was formally acknowledged, with Lutheranism granted equal legal standing with Catholicism. </a:t>
            </a:r>
          </a:p>
          <a:p>
            <a:r>
              <a:rPr lang="en-US" dirty="0"/>
              <a:t>The peace settlement accepted the right of each German ruler to determine the religion of his subjects (but not the right of the subjects to choose their religion). </a:t>
            </a:r>
          </a:p>
          <a:p>
            <a:endParaRPr lang="en-US" dirty="0"/>
          </a:p>
          <a:p>
            <a:r>
              <a:rPr lang="en-US" dirty="0"/>
              <a:t>Charles’s V hope for a united empire had been completely dashed, and the idea of medieval Christian unity was irretrievably lost. </a:t>
            </a:r>
          </a:p>
          <a:p>
            <a:endParaRPr lang="en-US" dirty="0"/>
          </a:p>
          <a:p>
            <a:r>
              <a:rPr lang="en-US" dirty="0"/>
              <a:t>The rapid proliferation of new Protestant groups served to underscore that new reality. </a:t>
            </a:r>
          </a:p>
        </p:txBody>
      </p:sp>
    </p:spTree>
    <p:extLst>
      <p:ext uri="{BB962C8B-B14F-4D97-AF65-F5344CB8AC3E}">
        <p14:creationId xmlns:p14="http://schemas.microsoft.com/office/powerpoint/2010/main" val="313698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7378-10F0-49D5-ADA2-7761DB68104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061FF7B-129F-4537-9AD1-4A6F4B77E185}"/>
              </a:ext>
            </a:extLst>
          </p:cNvPr>
          <p:cNvSpPr>
            <a:spLocks noGrp="1"/>
          </p:cNvSpPr>
          <p:nvPr>
            <p:ph idx="1"/>
          </p:nvPr>
        </p:nvSpPr>
        <p:spPr>
          <a:xfrm>
            <a:off x="680321" y="2336873"/>
            <a:ext cx="9613861" cy="3599316"/>
          </a:xfrm>
        </p:spPr>
        <p:txBody>
          <a:bodyPr/>
          <a:lstStyle/>
          <a:p>
            <a:r>
              <a:rPr lang="en-US" dirty="0"/>
              <a:t>Fearful of Charles’s power in Italy, Pope Clement VII (1523-1534) joined the side of Francis I in the second Habsburg-Valois War (1527-1529), but with catastrophic results. </a:t>
            </a:r>
          </a:p>
        </p:txBody>
      </p:sp>
    </p:spTree>
    <p:extLst>
      <p:ext uri="{BB962C8B-B14F-4D97-AF65-F5344CB8AC3E}">
        <p14:creationId xmlns:p14="http://schemas.microsoft.com/office/powerpoint/2010/main" val="149128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7F80-D230-469B-A49C-C92BAE52993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1C38262-5F20-4B86-A485-F745738EAB86}"/>
              </a:ext>
            </a:extLst>
          </p:cNvPr>
          <p:cNvPicPr>
            <a:picLocks noGrp="1" noChangeAspect="1"/>
          </p:cNvPicPr>
          <p:nvPr>
            <p:ph idx="1"/>
          </p:nvPr>
        </p:nvPicPr>
        <p:blipFill>
          <a:blip r:embed="rId2"/>
          <a:stretch>
            <a:fillRect/>
          </a:stretch>
        </p:blipFill>
        <p:spPr>
          <a:xfrm>
            <a:off x="2686050" y="0"/>
            <a:ext cx="5394960" cy="6858000"/>
          </a:xfrm>
          <a:prstGeom prst="rect">
            <a:avLst/>
          </a:prstGeom>
        </p:spPr>
      </p:pic>
    </p:spTree>
    <p:extLst>
      <p:ext uri="{BB962C8B-B14F-4D97-AF65-F5344CB8AC3E}">
        <p14:creationId xmlns:p14="http://schemas.microsoft.com/office/powerpoint/2010/main" val="413394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2483-2BB2-4E54-8304-FE15A98EF0C7}"/>
              </a:ext>
            </a:extLst>
          </p:cNvPr>
          <p:cNvSpPr>
            <a:spLocks noGrp="1"/>
          </p:cNvSpPr>
          <p:nvPr>
            <p:ph type="title"/>
          </p:nvPr>
        </p:nvSpPr>
        <p:spPr/>
        <p:txBody>
          <a:bodyPr/>
          <a:lstStyle/>
          <a:p>
            <a:r>
              <a:rPr lang="en-US" dirty="0"/>
              <a:t>A Bloody Sacking </a:t>
            </a:r>
          </a:p>
        </p:txBody>
      </p:sp>
      <p:sp>
        <p:nvSpPr>
          <p:cNvPr id="3" name="Content Placeholder 2">
            <a:extLst>
              <a:ext uri="{FF2B5EF4-FFF2-40B4-BE49-F238E27FC236}">
                <a16:creationId xmlns:a16="http://schemas.microsoft.com/office/drawing/2014/main" id="{1BE4AE13-CBCF-422A-8C88-7927932573D4}"/>
              </a:ext>
            </a:extLst>
          </p:cNvPr>
          <p:cNvSpPr>
            <a:spLocks noGrp="1"/>
          </p:cNvSpPr>
          <p:nvPr>
            <p:ph idx="1"/>
          </p:nvPr>
        </p:nvSpPr>
        <p:spPr/>
        <p:txBody>
          <a:bodyPr/>
          <a:lstStyle/>
          <a:p>
            <a:r>
              <a:rPr lang="en-US" dirty="0"/>
              <a:t>In April 1527, the Spanish-imperial army of Charles V went berserk while attacking Rome and gave the capital of Catholicism a fearful and bloody sacking. </a:t>
            </a:r>
          </a:p>
          <a:p>
            <a:endParaRPr lang="en-US" dirty="0"/>
          </a:p>
          <a:p>
            <a:r>
              <a:rPr lang="en-US" dirty="0"/>
              <a:t>Clement came to terms with the emperor, and by 1530, Charles V stood supreme over much of Italy. </a:t>
            </a:r>
          </a:p>
        </p:txBody>
      </p:sp>
    </p:spTree>
    <p:extLst>
      <p:ext uri="{BB962C8B-B14F-4D97-AF65-F5344CB8AC3E}">
        <p14:creationId xmlns:p14="http://schemas.microsoft.com/office/powerpoint/2010/main" val="219397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6AE7-CEB2-44AE-BE18-34AD999798E4}"/>
              </a:ext>
            </a:extLst>
          </p:cNvPr>
          <p:cNvSpPr>
            <a:spLocks noGrp="1"/>
          </p:cNvSpPr>
          <p:nvPr>
            <p:ph type="title"/>
          </p:nvPr>
        </p:nvSpPr>
        <p:spPr/>
        <p:txBody>
          <a:bodyPr/>
          <a:lstStyle/>
          <a:p>
            <a:r>
              <a:rPr lang="en-US" dirty="0"/>
              <a:t>The Ottoman Turks </a:t>
            </a:r>
          </a:p>
        </p:txBody>
      </p:sp>
      <p:sp>
        <p:nvSpPr>
          <p:cNvPr id="3" name="Content Placeholder 2">
            <a:extLst>
              <a:ext uri="{FF2B5EF4-FFF2-40B4-BE49-F238E27FC236}">
                <a16:creationId xmlns:a16="http://schemas.microsoft.com/office/drawing/2014/main" id="{45230D37-6D4D-4FB5-9EF6-A8386B95815C}"/>
              </a:ext>
            </a:extLst>
          </p:cNvPr>
          <p:cNvSpPr>
            <a:spLocks noGrp="1"/>
          </p:cNvSpPr>
          <p:nvPr>
            <p:ph idx="1"/>
          </p:nvPr>
        </p:nvSpPr>
        <p:spPr/>
        <p:txBody>
          <a:bodyPr/>
          <a:lstStyle/>
          <a:p>
            <a:r>
              <a:rPr lang="en-US" dirty="0"/>
              <a:t>A new threat to the emperor’s power had erupted in the eastern part of his empire. </a:t>
            </a:r>
          </a:p>
          <a:p>
            <a:r>
              <a:rPr lang="en-US" dirty="0"/>
              <a:t>The Ottoman Turks, under Suleiman the Magnificent (1520-1566), had defeated and killed King Louis of Hungary, Charles’s brother-in-law, at the Battle of Mohacs in 1526. </a:t>
            </a:r>
          </a:p>
        </p:txBody>
      </p:sp>
    </p:spTree>
    <p:extLst>
      <p:ext uri="{BB962C8B-B14F-4D97-AF65-F5344CB8AC3E}">
        <p14:creationId xmlns:p14="http://schemas.microsoft.com/office/powerpoint/2010/main" val="361408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C571-D889-4902-B308-2ED0AB716D0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47C0F5D-2D83-4089-AECA-95ED9E4AAC3A}"/>
              </a:ext>
            </a:extLst>
          </p:cNvPr>
          <p:cNvPicPr>
            <a:picLocks noGrp="1" noChangeAspect="1"/>
          </p:cNvPicPr>
          <p:nvPr>
            <p:ph idx="1"/>
          </p:nvPr>
        </p:nvPicPr>
        <p:blipFill>
          <a:blip r:embed="rId2"/>
          <a:stretch>
            <a:fillRect/>
          </a:stretch>
        </p:blipFill>
        <p:spPr>
          <a:xfrm>
            <a:off x="2811780" y="0"/>
            <a:ext cx="5280660" cy="6858000"/>
          </a:xfrm>
          <a:prstGeom prst="rect">
            <a:avLst/>
          </a:prstGeom>
        </p:spPr>
      </p:pic>
    </p:spTree>
    <p:extLst>
      <p:ext uri="{BB962C8B-B14F-4D97-AF65-F5344CB8AC3E}">
        <p14:creationId xmlns:p14="http://schemas.microsoft.com/office/powerpoint/2010/main" val="406193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7958-3B70-4145-97AB-12E6271096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EB544D-FFEB-46A5-B6BE-266940D9F17D}"/>
              </a:ext>
            </a:extLst>
          </p:cNvPr>
          <p:cNvSpPr>
            <a:spLocks noGrp="1"/>
          </p:cNvSpPr>
          <p:nvPr>
            <p:ph idx="1"/>
          </p:nvPr>
        </p:nvSpPr>
        <p:spPr/>
        <p:txBody>
          <a:bodyPr/>
          <a:lstStyle/>
          <a:p>
            <a:r>
              <a:rPr lang="en-US" dirty="0"/>
              <a:t>The Turks overran most of Hungary, moved into Austria, and advanced as far as Vienna, where they were finally repulsed in 1529. </a:t>
            </a:r>
          </a:p>
        </p:txBody>
      </p:sp>
    </p:spTree>
    <p:extLst>
      <p:ext uri="{BB962C8B-B14F-4D97-AF65-F5344CB8AC3E}">
        <p14:creationId xmlns:p14="http://schemas.microsoft.com/office/powerpoint/2010/main" val="65007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0FCA-FF6E-4CE5-98D8-7548D3F24A4B}"/>
              </a:ext>
            </a:extLst>
          </p:cNvPr>
          <p:cNvSpPr>
            <a:spLocks noGrp="1"/>
          </p:cNvSpPr>
          <p:nvPr>
            <p:ph type="title"/>
          </p:nvPr>
        </p:nvSpPr>
        <p:spPr/>
        <p:txBody>
          <a:bodyPr/>
          <a:lstStyle/>
          <a:p>
            <a:r>
              <a:rPr lang="en-US" dirty="0"/>
              <a:t>Politics in Germany </a:t>
            </a:r>
          </a:p>
        </p:txBody>
      </p:sp>
      <p:sp>
        <p:nvSpPr>
          <p:cNvPr id="3" name="Content Placeholder 2">
            <a:extLst>
              <a:ext uri="{FF2B5EF4-FFF2-40B4-BE49-F238E27FC236}">
                <a16:creationId xmlns:a16="http://schemas.microsoft.com/office/drawing/2014/main" id="{A07332FF-DD27-494E-814D-A58226A84884}"/>
              </a:ext>
            </a:extLst>
          </p:cNvPr>
          <p:cNvSpPr>
            <a:spLocks noGrp="1"/>
          </p:cNvSpPr>
          <p:nvPr>
            <p:ph idx="1"/>
          </p:nvPr>
        </p:nvSpPr>
        <p:spPr/>
        <p:txBody>
          <a:bodyPr/>
          <a:lstStyle/>
          <a:p>
            <a:r>
              <a:rPr lang="en-US" dirty="0"/>
              <a:t>By the end of 1529, Charles was ready to deal with Germany.</a:t>
            </a:r>
          </a:p>
          <a:p>
            <a:r>
              <a:rPr lang="en-US" dirty="0"/>
              <a:t>The second Habsburg-Valois War had ended, the Turks had been defeated temporarily, and the pope had been subdued. </a:t>
            </a:r>
          </a:p>
          <a:p>
            <a:endParaRPr lang="en-US" dirty="0"/>
          </a:p>
          <a:p>
            <a:r>
              <a:rPr lang="en-US" dirty="0"/>
              <a:t>Germany was a land of several hundred territorial states: princely states, ecclesiastical principalities, and free </a:t>
            </a:r>
            <a:r>
              <a:rPr lang="en-US"/>
              <a:t>imperial cities. </a:t>
            </a:r>
          </a:p>
        </p:txBody>
      </p:sp>
    </p:spTree>
    <p:extLst>
      <p:ext uri="{BB962C8B-B14F-4D97-AF65-F5344CB8AC3E}">
        <p14:creationId xmlns:p14="http://schemas.microsoft.com/office/powerpoint/2010/main" val="364696336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11057</TotalTime>
  <Words>796</Words>
  <Application>Microsoft Office PowerPoint</Application>
  <PresentationFormat>Widescreen</PresentationFormat>
  <Paragraphs>51</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Trebuchet MS</vt:lpstr>
      <vt:lpstr>Berlin</vt:lpstr>
      <vt:lpstr>Chapter 13 Section 4:  Germany and the Reformation and Politics </vt:lpstr>
      <vt:lpstr>Habsburg-Valois Wars (1521-1544)</vt:lpstr>
      <vt:lpstr>PowerPoint Presentation</vt:lpstr>
      <vt:lpstr>PowerPoint Presentation</vt:lpstr>
      <vt:lpstr>A Bloody Sacking </vt:lpstr>
      <vt:lpstr>The Ottoman Turks </vt:lpstr>
      <vt:lpstr>PowerPoint Presentation</vt:lpstr>
      <vt:lpstr>PowerPoint Presentation</vt:lpstr>
      <vt:lpstr>Politics in Germany </vt:lpstr>
      <vt:lpstr>PowerPoint Presentation</vt:lpstr>
      <vt:lpstr>PowerPoint Presentation</vt:lpstr>
      <vt:lpstr>Schmalkaldic League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Section 4:  Germany and the Reformation and Politics </dc:title>
  <dc:creator>Tyler Moudry</dc:creator>
  <cp:lastModifiedBy>Tyler Moudry</cp:lastModifiedBy>
  <cp:revision>19</cp:revision>
  <cp:lastPrinted>2018-09-18T10:45:05Z</cp:lastPrinted>
  <dcterms:created xsi:type="dcterms:W3CDTF">2018-09-16T01:23:03Z</dcterms:created>
  <dcterms:modified xsi:type="dcterms:W3CDTF">2018-09-23T22:47:53Z</dcterms:modified>
</cp:coreProperties>
</file>