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9B302B-4085-44FE-BA85-3A1E171731D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4834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9B302B-4085-44FE-BA85-3A1E171731D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1960491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9B302B-4085-44FE-BA85-3A1E171731D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1207210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9B302B-4085-44FE-BA85-3A1E171731D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3DADD77-0DD5-4258-ABB4-AAC0E6F89BD2}"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95157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9B302B-4085-44FE-BA85-3A1E171731D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3381228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C9B302B-4085-44FE-BA85-3A1E171731D3}"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2597447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C9B302B-4085-44FE-BA85-3A1E171731D3}"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748844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B302B-4085-44FE-BA85-3A1E171731D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1385882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C9B302B-4085-44FE-BA85-3A1E171731D3}" type="datetimeFigureOut">
              <a:rPr lang="en-US" smtClean="0"/>
              <a:t>9/14/2018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3DADD77-0DD5-4258-ABB4-AAC0E6F89BD2}" type="slidenum">
              <a:rPr lang="en-US" smtClean="0"/>
              <a:t>‹#›</a:t>
            </a:fld>
            <a:endParaRPr lang="en-US"/>
          </a:p>
        </p:txBody>
      </p:sp>
    </p:spTree>
    <p:extLst>
      <p:ext uri="{BB962C8B-B14F-4D97-AF65-F5344CB8AC3E}">
        <p14:creationId xmlns:p14="http://schemas.microsoft.com/office/powerpoint/2010/main" val="164845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B302B-4085-44FE-BA85-3A1E171731D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87976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B302B-4085-44FE-BA85-3A1E171731D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1116550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9B302B-4085-44FE-BA85-3A1E171731D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328602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9B302B-4085-44FE-BA85-3A1E171731D3}"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231518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9B302B-4085-44FE-BA85-3A1E171731D3}"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2914847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C9B302B-4085-44FE-BA85-3A1E171731D3}"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3433216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9B302B-4085-44FE-BA85-3A1E171731D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271677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9B302B-4085-44FE-BA85-3A1E171731D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ADD77-0DD5-4258-ABB4-AAC0E6F89BD2}" type="slidenum">
              <a:rPr lang="en-US" smtClean="0"/>
              <a:t>‹#›</a:t>
            </a:fld>
            <a:endParaRPr lang="en-US"/>
          </a:p>
        </p:txBody>
      </p:sp>
    </p:spTree>
    <p:extLst>
      <p:ext uri="{BB962C8B-B14F-4D97-AF65-F5344CB8AC3E}">
        <p14:creationId xmlns:p14="http://schemas.microsoft.com/office/powerpoint/2010/main" val="23283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C9B302B-4085-44FE-BA85-3A1E171731D3}" type="datetimeFigureOut">
              <a:rPr lang="en-US" smtClean="0"/>
              <a:t>9/14/2018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3DADD77-0DD5-4258-ABB4-AAC0E6F89BD2}" type="slidenum">
              <a:rPr lang="en-US" smtClean="0"/>
              <a:t>‹#›</a:t>
            </a:fld>
            <a:endParaRPr lang="en-US"/>
          </a:p>
        </p:txBody>
      </p:sp>
    </p:spTree>
    <p:extLst>
      <p:ext uri="{BB962C8B-B14F-4D97-AF65-F5344CB8AC3E}">
        <p14:creationId xmlns:p14="http://schemas.microsoft.com/office/powerpoint/2010/main" val="42488445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0E78B-B7B2-4669-BA2F-44039CC82808}"/>
              </a:ext>
            </a:extLst>
          </p:cNvPr>
          <p:cNvSpPr>
            <a:spLocks noGrp="1"/>
          </p:cNvSpPr>
          <p:nvPr>
            <p:ph type="ctrTitle"/>
          </p:nvPr>
        </p:nvSpPr>
        <p:spPr/>
        <p:txBody>
          <a:bodyPr/>
          <a:lstStyle/>
          <a:p>
            <a:r>
              <a:rPr lang="en-US" dirty="0"/>
              <a:t>Chapter </a:t>
            </a:r>
            <a:r>
              <a:rPr lang="en-US"/>
              <a:t>13 Section 3: The </a:t>
            </a:r>
            <a:r>
              <a:rPr lang="en-US" dirty="0"/>
              <a:t>Rise of Lutheranism </a:t>
            </a:r>
          </a:p>
        </p:txBody>
      </p:sp>
      <p:sp>
        <p:nvSpPr>
          <p:cNvPr id="3" name="Subtitle 2">
            <a:extLst>
              <a:ext uri="{FF2B5EF4-FFF2-40B4-BE49-F238E27FC236}">
                <a16:creationId xmlns:a16="http://schemas.microsoft.com/office/drawing/2014/main" id="{B83AD772-7020-4B0B-A34A-7CAA1216480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789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49FF5-B414-4A82-86E1-F9D667C23B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D21E3B-5325-4409-BD4D-6FB362F8036E}"/>
              </a:ext>
            </a:extLst>
          </p:cNvPr>
          <p:cNvSpPr>
            <a:spLocks noGrp="1"/>
          </p:cNvSpPr>
          <p:nvPr>
            <p:ph idx="1"/>
          </p:nvPr>
        </p:nvSpPr>
        <p:spPr/>
        <p:txBody>
          <a:bodyPr/>
          <a:lstStyle/>
          <a:p>
            <a:r>
              <a:rPr lang="en-US" dirty="0"/>
              <a:t>A younger generation of Christian humanists, however, played a significant role in Lutheranism. </a:t>
            </a:r>
          </a:p>
        </p:txBody>
      </p:sp>
    </p:spTree>
    <p:extLst>
      <p:ext uri="{BB962C8B-B14F-4D97-AF65-F5344CB8AC3E}">
        <p14:creationId xmlns:p14="http://schemas.microsoft.com/office/powerpoint/2010/main" val="3795836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ADC2-CBE7-4640-9058-EE00B8FBE883}"/>
              </a:ext>
            </a:extLst>
          </p:cNvPr>
          <p:cNvSpPr>
            <a:spLocks noGrp="1"/>
          </p:cNvSpPr>
          <p:nvPr>
            <p:ph type="title"/>
          </p:nvPr>
        </p:nvSpPr>
        <p:spPr/>
        <p:txBody>
          <a:bodyPr/>
          <a:lstStyle/>
          <a:p>
            <a:r>
              <a:rPr lang="en-US" dirty="0"/>
              <a:t>Philip Melanchthon (1497-1560) </a:t>
            </a:r>
          </a:p>
        </p:txBody>
      </p:sp>
      <p:sp>
        <p:nvSpPr>
          <p:cNvPr id="3" name="Content Placeholder 2">
            <a:extLst>
              <a:ext uri="{FF2B5EF4-FFF2-40B4-BE49-F238E27FC236}">
                <a16:creationId xmlns:a16="http://schemas.microsoft.com/office/drawing/2014/main" id="{8782EDF0-DE58-4255-A85F-FFA0F35E5DAF}"/>
              </a:ext>
            </a:extLst>
          </p:cNvPr>
          <p:cNvSpPr>
            <a:spLocks noGrp="1"/>
          </p:cNvSpPr>
          <p:nvPr>
            <p:ph idx="1"/>
          </p:nvPr>
        </p:nvSpPr>
        <p:spPr/>
        <p:txBody>
          <a:bodyPr/>
          <a:lstStyle/>
          <a:p>
            <a:r>
              <a:rPr lang="en-US" dirty="0"/>
              <a:t>Arrived in Wittenberg in 1518 at the age of twenty-one to teach Greek and Hebrew, was immediately attracted to Luther’s ideas, and became his staunch supporter. </a:t>
            </a:r>
          </a:p>
        </p:txBody>
      </p:sp>
    </p:spTree>
    <p:extLst>
      <p:ext uri="{BB962C8B-B14F-4D97-AF65-F5344CB8AC3E}">
        <p14:creationId xmlns:p14="http://schemas.microsoft.com/office/powerpoint/2010/main" val="1026120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2D2B6-49AD-4FB9-9184-AA15764A7F09}"/>
              </a:ext>
            </a:extLst>
          </p:cNvPr>
          <p:cNvSpPr>
            <a:spLocks noGrp="1"/>
          </p:cNvSpPr>
          <p:nvPr>
            <p:ph type="title"/>
          </p:nvPr>
        </p:nvSpPr>
        <p:spPr/>
        <p:txBody>
          <a:bodyPr/>
          <a:lstStyle/>
          <a:p>
            <a:r>
              <a:rPr lang="en-US" dirty="0"/>
              <a:t>Luther’s Greatest Challenge </a:t>
            </a:r>
          </a:p>
        </p:txBody>
      </p:sp>
      <p:sp>
        <p:nvSpPr>
          <p:cNvPr id="3" name="Content Placeholder 2">
            <a:extLst>
              <a:ext uri="{FF2B5EF4-FFF2-40B4-BE49-F238E27FC236}">
                <a16:creationId xmlns:a16="http://schemas.microsoft.com/office/drawing/2014/main" id="{11C4076B-8E0A-4B76-A318-E26024F73ED1}"/>
              </a:ext>
            </a:extLst>
          </p:cNvPr>
          <p:cNvSpPr>
            <a:spLocks noGrp="1"/>
          </p:cNvSpPr>
          <p:nvPr>
            <p:ph idx="1"/>
          </p:nvPr>
        </p:nvSpPr>
        <p:spPr/>
        <p:txBody>
          <a:bodyPr/>
          <a:lstStyle/>
          <a:p>
            <a:r>
              <a:rPr lang="en-US" dirty="0"/>
              <a:t>Mid 1520s </a:t>
            </a:r>
          </a:p>
          <a:p>
            <a:r>
              <a:rPr lang="en-US" dirty="0"/>
              <a:t>Peasants’ War </a:t>
            </a:r>
          </a:p>
          <a:p>
            <a:r>
              <a:rPr lang="en-US" dirty="0"/>
              <a:t>Peasant dissatisfaction in Germany stemmed from several sources. </a:t>
            </a:r>
          </a:p>
          <a:p>
            <a:r>
              <a:rPr lang="en-US" dirty="0"/>
              <a:t>Many peasants had not been touched by the gradual economic improvement of the early sixteenth century. </a:t>
            </a:r>
          </a:p>
        </p:txBody>
      </p:sp>
    </p:spTree>
    <p:extLst>
      <p:ext uri="{BB962C8B-B14F-4D97-AF65-F5344CB8AC3E}">
        <p14:creationId xmlns:p14="http://schemas.microsoft.com/office/powerpoint/2010/main" val="2826663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477A-586C-4F6B-A287-5546DB4E18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AC784E-78B2-417E-9377-8A9CC3F47365}"/>
              </a:ext>
            </a:extLst>
          </p:cNvPr>
          <p:cNvSpPr>
            <a:spLocks noGrp="1"/>
          </p:cNvSpPr>
          <p:nvPr>
            <p:ph idx="1"/>
          </p:nvPr>
        </p:nvSpPr>
        <p:spPr/>
        <p:txBody>
          <a:bodyPr/>
          <a:lstStyle/>
          <a:p>
            <a:r>
              <a:rPr lang="en-US" dirty="0"/>
              <a:t>Southwestern Germany – Influential local lords continued to abuse their peasants, and new demands for taxes and other services caused them to wish for a return to “the good old days.” </a:t>
            </a:r>
          </a:p>
        </p:txBody>
      </p:sp>
    </p:spTree>
    <p:extLst>
      <p:ext uri="{BB962C8B-B14F-4D97-AF65-F5344CB8AC3E}">
        <p14:creationId xmlns:p14="http://schemas.microsoft.com/office/powerpoint/2010/main" val="84908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D8D33-FA5E-44ED-97D1-7F27F927E8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0A052C-AF8D-4C43-A330-F3A7E6DCF63A}"/>
              </a:ext>
            </a:extLst>
          </p:cNvPr>
          <p:cNvSpPr>
            <a:spLocks noGrp="1"/>
          </p:cNvSpPr>
          <p:nvPr>
            <p:ph idx="1"/>
          </p:nvPr>
        </p:nvSpPr>
        <p:spPr/>
        <p:txBody>
          <a:bodyPr/>
          <a:lstStyle/>
          <a:p>
            <a:r>
              <a:rPr lang="en-US" dirty="0"/>
              <a:t>Social discontent soon became entangled with religious revolt as peasants looked to Martin Luther for support. </a:t>
            </a:r>
          </a:p>
        </p:txBody>
      </p:sp>
    </p:spTree>
    <p:extLst>
      <p:ext uri="{BB962C8B-B14F-4D97-AF65-F5344CB8AC3E}">
        <p14:creationId xmlns:p14="http://schemas.microsoft.com/office/powerpoint/2010/main" val="146527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8E49F-7C9B-497E-BCBB-8653629479FD}"/>
              </a:ext>
            </a:extLst>
          </p:cNvPr>
          <p:cNvSpPr>
            <a:spLocks noGrp="1"/>
          </p:cNvSpPr>
          <p:nvPr>
            <p:ph type="title"/>
          </p:nvPr>
        </p:nvSpPr>
        <p:spPr/>
        <p:txBody>
          <a:bodyPr/>
          <a:lstStyle/>
          <a:p>
            <a:r>
              <a:rPr lang="en-US" dirty="0"/>
              <a:t>Thomas </a:t>
            </a:r>
            <a:r>
              <a:rPr lang="en-US" dirty="0" err="1"/>
              <a:t>Muntzer</a:t>
            </a:r>
            <a:r>
              <a:rPr lang="en-US" dirty="0"/>
              <a:t> </a:t>
            </a:r>
          </a:p>
        </p:txBody>
      </p:sp>
      <p:sp>
        <p:nvSpPr>
          <p:cNvPr id="3" name="Content Placeholder 2">
            <a:extLst>
              <a:ext uri="{FF2B5EF4-FFF2-40B4-BE49-F238E27FC236}">
                <a16:creationId xmlns:a16="http://schemas.microsoft.com/office/drawing/2014/main" id="{C4977BC2-C269-4738-8023-D3E36BDD0281}"/>
              </a:ext>
            </a:extLst>
          </p:cNvPr>
          <p:cNvSpPr>
            <a:spLocks noGrp="1"/>
          </p:cNvSpPr>
          <p:nvPr>
            <p:ph idx="1"/>
          </p:nvPr>
        </p:nvSpPr>
        <p:spPr/>
        <p:txBody>
          <a:bodyPr/>
          <a:lstStyle/>
          <a:p>
            <a:r>
              <a:rPr lang="en-US" dirty="0"/>
              <a:t>It was not Luther, however, but one of his ex-followers, the radical Thomas </a:t>
            </a:r>
            <a:r>
              <a:rPr lang="en-US" dirty="0" err="1"/>
              <a:t>Muntzer</a:t>
            </a:r>
            <a:r>
              <a:rPr lang="en-US" dirty="0"/>
              <a:t>, who inflamed the peasants against their rulers with his fiery language: </a:t>
            </a:r>
          </a:p>
          <a:p>
            <a:r>
              <a:rPr lang="en-US" dirty="0"/>
              <a:t>“Strike while the iron us hot!” </a:t>
            </a:r>
          </a:p>
          <a:p>
            <a:endParaRPr lang="en-US" dirty="0"/>
          </a:p>
          <a:p>
            <a:r>
              <a:rPr lang="en-US" dirty="0"/>
              <a:t>Revolt first erupted in south western Germany in June 1524 and spread northward and eastward. </a:t>
            </a:r>
          </a:p>
        </p:txBody>
      </p:sp>
    </p:spTree>
    <p:extLst>
      <p:ext uri="{BB962C8B-B14F-4D97-AF65-F5344CB8AC3E}">
        <p14:creationId xmlns:p14="http://schemas.microsoft.com/office/powerpoint/2010/main" val="3773896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237EE-6701-4281-B601-01FE63976763}"/>
              </a:ext>
            </a:extLst>
          </p:cNvPr>
          <p:cNvSpPr>
            <a:spLocks noGrp="1"/>
          </p:cNvSpPr>
          <p:nvPr>
            <p:ph type="title"/>
          </p:nvPr>
        </p:nvSpPr>
        <p:spPr/>
        <p:txBody>
          <a:bodyPr/>
          <a:lstStyle/>
          <a:p>
            <a:r>
              <a:rPr lang="en-US" i="1" dirty="0"/>
              <a:t>Against the Robbing and Murdering Hordes of Peasants </a:t>
            </a:r>
          </a:p>
        </p:txBody>
      </p:sp>
      <p:sp>
        <p:nvSpPr>
          <p:cNvPr id="3" name="Content Placeholder 2">
            <a:extLst>
              <a:ext uri="{FF2B5EF4-FFF2-40B4-BE49-F238E27FC236}">
                <a16:creationId xmlns:a16="http://schemas.microsoft.com/office/drawing/2014/main" id="{E3ED7BD3-A159-4292-B053-DC1D3F0208EE}"/>
              </a:ext>
            </a:extLst>
          </p:cNvPr>
          <p:cNvSpPr>
            <a:spLocks noGrp="1"/>
          </p:cNvSpPr>
          <p:nvPr>
            <p:ph idx="1"/>
          </p:nvPr>
        </p:nvSpPr>
        <p:spPr/>
        <p:txBody>
          <a:bodyPr/>
          <a:lstStyle/>
          <a:p>
            <a:r>
              <a:rPr lang="en-US" dirty="0"/>
              <a:t>Luther reacted quickly and vehemently against the peasants. </a:t>
            </a:r>
          </a:p>
          <a:p>
            <a:endParaRPr lang="en-US" dirty="0"/>
          </a:p>
          <a:p>
            <a:r>
              <a:rPr lang="en-US" i="1" dirty="0"/>
              <a:t>Against the Robbing and Murdering Hordes of Peasants- </a:t>
            </a:r>
            <a:r>
              <a:rPr lang="en-US" dirty="0"/>
              <a:t>Luther called on the German princes to “</a:t>
            </a:r>
            <a:r>
              <a:rPr lang="en-US" b="1" dirty="0"/>
              <a:t>smite, slay and stab</a:t>
            </a:r>
            <a:r>
              <a:rPr lang="en-US" dirty="0"/>
              <a:t>” the stupid and stubborn peasantry. </a:t>
            </a:r>
          </a:p>
        </p:txBody>
      </p:sp>
    </p:spTree>
    <p:extLst>
      <p:ext uri="{BB962C8B-B14F-4D97-AF65-F5344CB8AC3E}">
        <p14:creationId xmlns:p14="http://schemas.microsoft.com/office/powerpoint/2010/main" val="3203097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9CFD0-20A4-478D-A951-B4D5B91D70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49EEC4-4E3F-4626-8B6D-64F123DF2B98}"/>
              </a:ext>
            </a:extLst>
          </p:cNvPr>
          <p:cNvSpPr>
            <a:spLocks noGrp="1"/>
          </p:cNvSpPr>
          <p:nvPr>
            <p:ph idx="1"/>
          </p:nvPr>
        </p:nvSpPr>
        <p:spPr/>
        <p:txBody>
          <a:bodyPr/>
          <a:lstStyle/>
          <a:p>
            <a:r>
              <a:rPr lang="en-US" dirty="0"/>
              <a:t>Luther, who knew how much his reformation of the church depended on the full support of the German princes and magistrates, supported the rulers. </a:t>
            </a:r>
          </a:p>
        </p:txBody>
      </p:sp>
    </p:spTree>
    <p:extLst>
      <p:ext uri="{BB962C8B-B14F-4D97-AF65-F5344CB8AC3E}">
        <p14:creationId xmlns:p14="http://schemas.microsoft.com/office/powerpoint/2010/main" val="1293503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F4E91-C577-4BD3-8F91-E2617386E7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33D8C0-E827-4DAF-B909-E40FD4BF3729}"/>
              </a:ext>
            </a:extLst>
          </p:cNvPr>
          <p:cNvSpPr>
            <a:spLocks noGrp="1"/>
          </p:cNvSpPr>
          <p:nvPr>
            <p:ph idx="1"/>
          </p:nvPr>
        </p:nvSpPr>
        <p:spPr/>
        <p:txBody>
          <a:bodyPr/>
          <a:lstStyle/>
          <a:p>
            <a:r>
              <a:rPr lang="en-US" dirty="0"/>
              <a:t>According to Luther- the state and its rulers were ordained by God and given the authority to maintain the peace and order necessary for the spread of the Gospel. </a:t>
            </a:r>
          </a:p>
          <a:p>
            <a:endParaRPr lang="en-US" dirty="0"/>
          </a:p>
          <a:p>
            <a:r>
              <a:rPr lang="en-US" dirty="0"/>
              <a:t>It was the duty of princes to suppress all revolt. </a:t>
            </a:r>
          </a:p>
        </p:txBody>
      </p:sp>
    </p:spTree>
    <p:extLst>
      <p:ext uri="{BB962C8B-B14F-4D97-AF65-F5344CB8AC3E}">
        <p14:creationId xmlns:p14="http://schemas.microsoft.com/office/powerpoint/2010/main" val="3210636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4DA8-A360-4FA2-B45B-F2ED653CD9E6}"/>
              </a:ext>
            </a:extLst>
          </p:cNvPr>
          <p:cNvSpPr>
            <a:spLocks noGrp="1"/>
          </p:cNvSpPr>
          <p:nvPr>
            <p:ph type="title"/>
          </p:nvPr>
        </p:nvSpPr>
        <p:spPr/>
        <p:txBody>
          <a:bodyPr/>
          <a:lstStyle/>
          <a:p>
            <a:r>
              <a:rPr lang="en-US" dirty="0"/>
              <a:t>State Authorities </a:t>
            </a:r>
          </a:p>
        </p:txBody>
      </p:sp>
      <p:sp>
        <p:nvSpPr>
          <p:cNvPr id="3" name="Content Placeholder 2">
            <a:extLst>
              <a:ext uri="{FF2B5EF4-FFF2-40B4-BE49-F238E27FC236}">
                <a16:creationId xmlns:a16="http://schemas.microsoft.com/office/drawing/2014/main" id="{1C4BF944-FBEA-4616-BC75-93DBC2BD03BA}"/>
              </a:ext>
            </a:extLst>
          </p:cNvPr>
          <p:cNvSpPr>
            <a:spLocks noGrp="1"/>
          </p:cNvSpPr>
          <p:nvPr>
            <p:ph idx="1"/>
          </p:nvPr>
        </p:nvSpPr>
        <p:spPr/>
        <p:txBody>
          <a:bodyPr/>
          <a:lstStyle/>
          <a:p>
            <a:r>
              <a:rPr lang="en-US" dirty="0"/>
              <a:t>By May 1525, the German princes had ruthlessly suppressed the peasant hordes. </a:t>
            </a:r>
          </a:p>
          <a:p>
            <a:r>
              <a:rPr lang="en-US" dirty="0"/>
              <a:t>Luther found himself ever more dependent on state authorities for the growth and maintenance of his reformed church. </a:t>
            </a:r>
          </a:p>
        </p:txBody>
      </p:sp>
    </p:spTree>
    <p:extLst>
      <p:ext uri="{BB962C8B-B14F-4D97-AF65-F5344CB8AC3E}">
        <p14:creationId xmlns:p14="http://schemas.microsoft.com/office/powerpoint/2010/main" val="807686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86924-56C6-4229-AB22-9D3404D55E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5E75477-ADC9-4098-BE33-0E0989260910}"/>
              </a:ext>
            </a:extLst>
          </p:cNvPr>
          <p:cNvSpPr>
            <a:spLocks noGrp="1"/>
          </p:cNvSpPr>
          <p:nvPr>
            <p:ph idx="1"/>
          </p:nvPr>
        </p:nvSpPr>
        <p:spPr/>
        <p:txBody>
          <a:bodyPr/>
          <a:lstStyle/>
          <a:p>
            <a:r>
              <a:rPr lang="en-US" dirty="0"/>
              <a:t>After a brief period of hiding, Luther returned to Wittenberg in Electoral Saxony at the beginning of 1522 and began to organize a reformed church. </a:t>
            </a:r>
          </a:p>
          <a:p>
            <a:endParaRPr lang="en-US" dirty="0"/>
          </a:p>
          <a:p>
            <a:r>
              <a:rPr lang="en-US" dirty="0"/>
              <a:t>Lutheranism had wide appeal and spread rapidly. </a:t>
            </a:r>
          </a:p>
          <a:p>
            <a:r>
              <a:rPr lang="en-US" dirty="0"/>
              <a:t>Return to the original message of the Bible, found favor throughout Germany. </a:t>
            </a:r>
          </a:p>
        </p:txBody>
      </p:sp>
    </p:spTree>
    <p:extLst>
      <p:ext uri="{BB962C8B-B14F-4D97-AF65-F5344CB8AC3E}">
        <p14:creationId xmlns:p14="http://schemas.microsoft.com/office/powerpoint/2010/main" val="3866837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3A69-9A17-4399-8408-7428B9BF1388}"/>
              </a:ext>
            </a:extLst>
          </p:cNvPr>
          <p:cNvSpPr>
            <a:spLocks noGrp="1"/>
          </p:cNvSpPr>
          <p:nvPr>
            <p:ph type="title"/>
          </p:nvPr>
        </p:nvSpPr>
        <p:spPr/>
        <p:txBody>
          <a:bodyPr/>
          <a:lstStyle/>
          <a:p>
            <a:r>
              <a:rPr lang="en-US" dirty="0"/>
              <a:t>Church and State </a:t>
            </a:r>
          </a:p>
        </p:txBody>
      </p:sp>
      <p:sp>
        <p:nvSpPr>
          <p:cNvPr id="3" name="Content Placeholder 2">
            <a:extLst>
              <a:ext uri="{FF2B5EF4-FFF2-40B4-BE49-F238E27FC236}">
                <a16:creationId xmlns:a16="http://schemas.microsoft.com/office/drawing/2014/main" id="{0DB110CB-85EE-4172-B8C4-21144648C9A4}"/>
              </a:ext>
            </a:extLst>
          </p:cNvPr>
          <p:cNvSpPr>
            <a:spLocks noGrp="1"/>
          </p:cNvSpPr>
          <p:nvPr>
            <p:ph idx="1"/>
          </p:nvPr>
        </p:nvSpPr>
        <p:spPr/>
        <p:txBody>
          <a:bodyPr/>
          <a:lstStyle/>
          <a:p>
            <a:r>
              <a:rPr lang="en-US" dirty="0"/>
              <a:t>Justification by fait alone was the starting point for most of Protestantism's major doctrines. </a:t>
            </a:r>
          </a:p>
          <a:p>
            <a:endParaRPr lang="en-US" dirty="0"/>
          </a:p>
          <a:p>
            <a:r>
              <a:rPr lang="en-US" dirty="0"/>
              <a:t>Since Luther downplayed the role of good works in salvation, the sacraments also had to be redefined. </a:t>
            </a:r>
          </a:p>
        </p:txBody>
      </p:sp>
    </p:spTree>
    <p:extLst>
      <p:ext uri="{BB962C8B-B14F-4D97-AF65-F5344CB8AC3E}">
        <p14:creationId xmlns:p14="http://schemas.microsoft.com/office/powerpoint/2010/main" val="3033697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736D-3882-45BB-B3F2-8385819425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D3A037-A4F4-4AB5-8419-559E3039FA16}"/>
              </a:ext>
            </a:extLst>
          </p:cNvPr>
          <p:cNvSpPr>
            <a:spLocks noGrp="1"/>
          </p:cNvSpPr>
          <p:nvPr>
            <p:ph idx="1"/>
          </p:nvPr>
        </p:nvSpPr>
        <p:spPr/>
        <p:txBody>
          <a:bodyPr/>
          <a:lstStyle/>
          <a:p>
            <a:r>
              <a:rPr lang="en-US" dirty="0"/>
              <a:t>No longer were the sacraments merit earning  works; they were now divinely established signs signifying the promise of salvation. </a:t>
            </a:r>
          </a:p>
        </p:txBody>
      </p:sp>
    </p:spTree>
    <p:extLst>
      <p:ext uri="{BB962C8B-B14F-4D97-AF65-F5344CB8AC3E}">
        <p14:creationId xmlns:p14="http://schemas.microsoft.com/office/powerpoint/2010/main" val="2607311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F5F7-823D-4A27-AC25-7A3E40AA57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656F4A-4E74-4A7D-9A56-91697C70D4B2}"/>
              </a:ext>
            </a:extLst>
          </p:cNvPr>
          <p:cNvSpPr>
            <a:spLocks noGrp="1"/>
          </p:cNvSpPr>
          <p:nvPr>
            <p:ph idx="1"/>
          </p:nvPr>
        </p:nvSpPr>
        <p:spPr/>
        <p:txBody>
          <a:bodyPr>
            <a:normAutofit lnSpcReduction="10000"/>
          </a:bodyPr>
          <a:lstStyle/>
          <a:p>
            <a:r>
              <a:rPr lang="en-US" dirty="0"/>
              <a:t>Luther kept only two of the Catholic church’s seven sacraments, baptism and the Lord’s Supper. </a:t>
            </a:r>
          </a:p>
          <a:p>
            <a:r>
              <a:rPr lang="en-US" dirty="0"/>
              <a:t>Baptism signified rebirth through grace. </a:t>
            </a:r>
          </a:p>
          <a:p>
            <a:r>
              <a:rPr lang="en-US" dirty="0"/>
              <a:t>Regarding the Lord’s Supper, Luther denied the Catholic doctrine of transubstantiation, which taught that the substance of the bread and wine consumed in the rite is miraculously transformed into the body and blood of Jesus. </a:t>
            </a:r>
          </a:p>
          <a:p>
            <a:r>
              <a:rPr lang="en-US" dirty="0"/>
              <a:t>Yet he continued  to insist on the real presence of Jesus’ body and blood in the bread and wine given as a testament to God’s forgiveness of sin. </a:t>
            </a:r>
          </a:p>
        </p:txBody>
      </p:sp>
    </p:spTree>
    <p:extLst>
      <p:ext uri="{BB962C8B-B14F-4D97-AF65-F5344CB8AC3E}">
        <p14:creationId xmlns:p14="http://schemas.microsoft.com/office/powerpoint/2010/main" val="228100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37A8-837D-445E-BFAE-A0DB1C8774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06C1BC-0968-4FC9-98C1-0E0E11C62733}"/>
              </a:ext>
            </a:extLst>
          </p:cNvPr>
          <p:cNvSpPr>
            <a:spLocks noGrp="1"/>
          </p:cNvSpPr>
          <p:nvPr>
            <p:ph idx="1"/>
          </p:nvPr>
        </p:nvSpPr>
        <p:spPr/>
        <p:txBody>
          <a:bodyPr/>
          <a:lstStyle/>
          <a:p>
            <a:r>
              <a:rPr lang="en-US" dirty="0"/>
              <a:t>Luther’s emphasis on the importance of Scripture led him to reject the Catholic belief that the authority of Scripture must be supplemented by the traditions and decrees of the church. </a:t>
            </a:r>
          </a:p>
          <a:p>
            <a:endParaRPr lang="en-US" dirty="0"/>
          </a:p>
          <a:p>
            <a:r>
              <a:rPr lang="en-US" dirty="0"/>
              <a:t>The word of God as revealed in the Bible was sufficient authority in religious affairs. </a:t>
            </a:r>
          </a:p>
        </p:txBody>
      </p:sp>
    </p:spTree>
    <p:extLst>
      <p:ext uri="{BB962C8B-B14F-4D97-AF65-F5344CB8AC3E}">
        <p14:creationId xmlns:p14="http://schemas.microsoft.com/office/powerpoint/2010/main" val="104998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53F19-116F-4C9E-B894-5426B71915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82ACC8-B19B-4C46-A2A3-C37BA00E57EA}"/>
              </a:ext>
            </a:extLst>
          </p:cNvPr>
          <p:cNvSpPr>
            <a:spLocks noGrp="1"/>
          </p:cNvSpPr>
          <p:nvPr>
            <p:ph idx="1"/>
          </p:nvPr>
        </p:nvSpPr>
        <p:spPr/>
        <p:txBody>
          <a:bodyPr/>
          <a:lstStyle/>
          <a:p>
            <a:r>
              <a:rPr lang="en-US" dirty="0"/>
              <a:t>A hierarchical priesthood was thus unnecessary since all Christians who followed the word of God were their own priests “priesthood of believers.” </a:t>
            </a:r>
          </a:p>
          <a:p>
            <a:endParaRPr lang="en-US" dirty="0"/>
          </a:p>
          <a:p>
            <a:r>
              <a:rPr lang="en-US" dirty="0"/>
              <a:t>A visible organized church was needed according to Luther. </a:t>
            </a:r>
          </a:p>
        </p:txBody>
      </p:sp>
    </p:spTree>
    <p:extLst>
      <p:ext uri="{BB962C8B-B14F-4D97-AF65-F5344CB8AC3E}">
        <p14:creationId xmlns:p14="http://schemas.microsoft.com/office/powerpoint/2010/main" val="1468209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A5015-E948-4CD9-8C5D-9BBFD4F8C0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718ED6-10B3-4767-A869-CA362FF9DA42}"/>
              </a:ext>
            </a:extLst>
          </p:cNvPr>
          <p:cNvSpPr>
            <a:spLocks noGrp="1"/>
          </p:cNvSpPr>
          <p:nvPr>
            <p:ph idx="1"/>
          </p:nvPr>
        </p:nvSpPr>
        <p:spPr/>
        <p:txBody>
          <a:bodyPr/>
          <a:lstStyle/>
          <a:p>
            <a:r>
              <a:rPr lang="en-US" dirty="0"/>
              <a:t>Luther came to rely increasingly on the princes or state authorities to organize and guide the new Lutheran reformed churches. </a:t>
            </a:r>
          </a:p>
        </p:txBody>
      </p:sp>
    </p:spTree>
    <p:extLst>
      <p:ext uri="{BB962C8B-B14F-4D97-AF65-F5344CB8AC3E}">
        <p14:creationId xmlns:p14="http://schemas.microsoft.com/office/powerpoint/2010/main" val="870935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F6F6A-70DF-4950-A672-F740DEB11D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3D7FC4-ABFB-42D9-BF2A-2737E9012070}"/>
              </a:ext>
            </a:extLst>
          </p:cNvPr>
          <p:cNvSpPr>
            <a:spLocks noGrp="1"/>
          </p:cNvSpPr>
          <p:nvPr>
            <p:ph idx="1"/>
          </p:nvPr>
        </p:nvSpPr>
        <p:spPr/>
        <p:txBody>
          <a:bodyPr/>
          <a:lstStyle/>
          <a:p>
            <a:r>
              <a:rPr lang="en-US" dirty="0"/>
              <a:t>By 1530, in the German states that had converted to Lutheranism, both princes and city councils appointed official who visited churches in their territories and regulated matters of worship. </a:t>
            </a:r>
          </a:p>
        </p:txBody>
      </p:sp>
    </p:spTree>
    <p:extLst>
      <p:ext uri="{BB962C8B-B14F-4D97-AF65-F5344CB8AC3E}">
        <p14:creationId xmlns:p14="http://schemas.microsoft.com/office/powerpoint/2010/main" val="3814832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B918-5E0D-4ACC-8437-4C6C1919B817}"/>
              </a:ext>
            </a:extLst>
          </p:cNvPr>
          <p:cNvSpPr>
            <a:spLocks noGrp="1"/>
          </p:cNvSpPr>
          <p:nvPr>
            <p:ph type="title"/>
          </p:nvPr>
        </p:nvSpPr>
        <p:spPr/>
        <p:txBody>
          <a:bodyPr/>
          <a:lstStyle/>
          <a:p>
            <a:r>
              <a:rPr lang="en-US" dirty="0"/>
              <a:t>State-Dominated Churches </a:t>
            </a:r>
          </a:p>
        </p:txBody>
      </p:sp>
      <p:sp>
        <p:nvSpPr>
          <p:cNvPr id="3" name="Content Placeholder 2">
            <a:extLst>
              <a:ext uri="{FF2B5EF4-FFF2-40B4-BE49-F238E27FC236}">
                <a16:creationId xmlns:a16="http://schemas.microsoft.com/office/drawing/2014/main" id="{620C6A99-7C8A-4AD8-8943-4E139F22A4AC}"/>
              </a:ext>
            </a:extLst>
          </p:cNvPr>
          <p:cNvSpPr>
            <a:spLocks noGrp="1"/>
          </p:cNvSpPr>
          <p:nvPr>
            <p:ph idx="1"/>
          </p:nvPr>
        </p:nvSpPr>
        <p:spPr/>
        <p:txBody>
          <a:bodyPr/>
          <a:lstStyle/>
          <a:p>
            <a:r>
              <a:rPr lang="en-US" dirty="0"/>
              <a:t>The Lutheran churches in Germany (and later in Scandinavia) quickly </a:t>
            </a:r>
            <a:r>
              <a:rPr lang="en-US" dirty="0" err="1"/>
              <a:t>becae</a:t>
            </a:r>
            <a:r>
              <a:rPr lang="en-US" dirty="0"/>
              <a:t> territorial or state churches in which the state supervised and disciplined church members. </a:t>
            </a:r>
          </a:p>
          <a:p>
            <a:endParaRPr lang="en-US" dirty="0"/>
          </a:p>
          <a:p>
            <a:r>
              <a:rPr lang="en-US" dirty="0"/>
              <a:t>Luther also instituted new religious services to replace the Mass. </a:t>
            </a:r>
          </a:p>
          <a:p>
            <a:r>
              <a:rPr lang="en-US" dirty="0"/>
              <a:t>These featured a worship service consisting of a German liturgy that focused on Bible reading, preaching the word of God, and song. </a:t>
            </a:r>
          </a:p>
        </p:txBody>
      </p:sp>
    </p:spTree>
    <p:extLst>
      <p:ext uri="{BB962C8B-B14F-4D97-AF65-F5344CB8AC3E}">
        <p14:creationId xmlns:p14="http://schemas.microsoft.com/office/powerpoint/2010/main" val="1645738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564A0-E4C4-4E3A-89F1-CA226D723F48}"/>
              </a:ext>
            </a:extLst>
          </p:cNvPr>
          <p:cNvSpPr>
            <a:spLocks noGrp="1"/>
          </p:cNvSpPr>
          <p:nvPr>
            <p:ph type="title"/>
          </p:nvPr>
        </p:nvSpPr>
        <p:spPr/>
        <p:txBody>
          <a:bodyPr/>
          <a:lstStyle/>
          <a:p>
            <a:r>
              <a:rPr lang="en-US" dirty="0"/>
              <a:t>Katherina von Bora </a:t>
            </a:r>
          </a:p>
        </p:txBody>
      </p:sp>
      <p:sp>
        <p:nvSpPr>
          <p:cNvPr id="3" name="Content Placeholder 2">
            <a:extLst>
              <a:ext uri="{FF2B5EF4-FFF2-40B4-BE49-F238E27FC236}">
                <a16:creationId xmlns:a16="http://schemas.microsoft.com/office/drawing/2014/main" id="{ACFF3785-E6D5-45D9-A30D-84EBA811BB28}"/>
              </a:ext>
            </a:extLst>
          </p:cNvPr>
          <p:cNvSpPr>
            <a:spLocks noGrp="1"/>
          </p:cNvSpPr>
          <p:nvPr>
            <p:ph idx="1"/>
          </p:nvPr>
        </p:nvSpPr>
        <p:spPr/>
        <p:txBody>
          <a:bodyPr/>
          <a:lstStyle/>
          <a:p>
            <a:r>
              <a:rPr lang="en-US" dirty="0"/>
              <a:t>Following his own denunciation of clerical celibacy, Luther married a former nun, Katherina von Bora, in 1525. </a:t>
            </a:r>
          </a:p>
          <a:p>
            <a:endParaRPr lang="en-US" dirty="0"/>
          </a:p>
          <a:p>
            <a:r>
              <a:rPr lang="en-US" dirty="0"/>
              <a:t>His union provided a model of married and family life for the new Protestant minister. </a:t>
            </a:r>
          </a:p>
        </p:txBody>
      </p:sp>
    </p:spTree>
    <p:extLst>
      <p:ext uri="{BB962C8B-B14F-4D97-AF65-F5344CB8AC3E}">
        <p14:creationId xmlns:p14="http://schemas.microsoft.com/office/powerpoint/2010/main" val="358723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7B008-FD6A-4A26-B1A5-012300126D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570B93-4106-4810-9095-B8EA78C84AFD}"/>
              </a:ext>
            </a:extLst>
          </p:cNvPr>
          <p:cNvSpPr>
            <a:spLocks noGrp="1"/>
          </p:cNvSpPr>
          <p:nvPr>
            <p:ph idx="1"/>
          </p:nvPr>
        </p:nvSpPr>
        <p:spPr/>
        <p:txBody>
          <a:bodyPr/>
          <a:lstStyle/>
          <a:p>
            <a:r>
              <a:rPr lang="en-US" dirty="0"/>
              <a:t>A reform of the church was then instituted by state authorities. </a:t>
            </a:r>
          </a:p>
          <a:p>
            <a:r>
              <a:rPr lang="en-US" dirty="0"/>
              <a:t>Also useful to the spread of the Reformation were the pamphlets illustrated with vivid wood cuts portraying the pope as a hideous Antichrist and titled with catchy phrases such as…</a:t>
            </a:r>
          </a:p>
          <a:p>
            <a:endParaRPr lang="en-US" dirty="0"/>
          </a:p>
          <a:p>
            <a:pPr lvl="1"/>
            <a:r>
              <a:rPr lang="en-US" dirty="0"/>
              <a:t>“I Wonder Why There Is No Money in the Land” (which, or course, was an attack on papal greed). </a:t>
            </a:r>
          </a:p>
        </p:txBody>
      </p:sp>
    </p:spTree>
    <p:extLst>
      <p:ext uri="{BB962C8B-B14F-4D97-AF65-F5344CB8AC3E}">
        <p14:creationId xmlns:p14="http://schemas.microsoft.com/office/powerpoint/2010/main" val="2784431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63E5F-40D5-4E51-BB2B-5298D87558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FB4EBF-5D8B-42EB-9B93-6F109884FD20}"/>
              </a:ext>
            </a:extLst>
          </p:cNvPr>
          <p:cNvSpPr>
            <a:spLocks noGrp="1"/>
          </p:cNvSpPr>
          <p:nvPr>
            <p:ph idx="1"/>
          </p:nvPr>
        </p:nvSpPr>
        <p:spPr/>
        <p:txBody>
          <a:bodyPr/>
          <a:lstStyle/>
          <a:p>
            <a:r>
              <a:rPr lang="en-US" dirty="0"/>
              <a:t>Luther also insisted on the use of music as a means to teach the Gospel, and his own composition, </a:t>
            </a:r>
          </a:p>
          <a:p>
            <a:endParaRPr lang="en-US" dirty="0"/>
          </a:p>
          <a:p>
            <a:pPr lvl="1"/>
            <a:r>
              <a:rPr lang="en-US" dirty="0"/>
              <a:t>“A Mighty Fortress Is Our God,” became the battle hymn of the Reformation.</a:t>
            </a:r>
          </a:p>
        </p:txBody>
      </p:sp>
    </p:spTree>
    <p:extLst>
      <p:ext uri="{BB962C8B-B14F-4D97-AF65-F5344CB8AC3E}">
        <p14:creationId xmlns:p14="http://schemas.microsoft.com/office/powerpoint/2010/main" val="408655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903D2-81F5-45DD-A321-6C5DD479B5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740ED3-E841-43D7-9427-E4697EA7478A}"/>
              </a:ext>
            </a:extLst>
          </p:cNvPr>
          <p:cNvSpPr>
            <a:spLocks noGrp="1"/>
          </p:cNvSpPr>
          <p:nvPr>
            <p:ph idx="1"/>
          </p:nvPr>
        </p:nvSpPr>
        <p:spPr/>
        <p:txBody>
          <a:bodyPr>
            <a:normAutofit lnSpcReduction="10000"/>
          </a:bodyPr>
          <a:lstStyle/>
          <a:p>
            <a:r>
              <a:rPr lang="en-US" sz="4000" i="1" dirty="0"/>
              <a:t>Standing alone are we undone, the Fiend would soon enslave us; but for us fights a mighty One who God has sent to save us; Ask you who is this? Jesus Christ is He, Lord God of Hosts There is no other God; He can and will uphold us.  </a:t>
            </a:r>
          </a:p>
          <a:p>
            <a:pPr marL="0" indent="0">
              <a:buNone/>
            </a:pPr>
            <a:endParaRPr lang="en-US" dirty="0"/>
          </a:p>
        </p:txBody>
      </p:sp>
    </p:spTree>
    <p:extLst>
      <p:ext uri="{BB962C8B-B14F-4D97-AF65-F5344CB8AC3E}">
        <p14:creationId xmlns:p14="http://schemas.microsoft.com/office/powerpoint/2010/main" val="1757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5C847-5DAB-4D7C-90D6-A8034C431F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78B97D-68EC-4BC6-9D3E-582127BE4035}"/>
              </a:ext>
            </a:extLst>
          </p:cNvPr>
          <p:cNvSpPr>
            <a:spLocks noGrp="1"/>
          </p:cNvSpPr>
          <p:nvPr>
            <p:ph idx="1"/>
          </p:nvPr>
        </p:nvSpPr>
        <p:spPr/>
        <p:txBody>
          <a:bodyPr/>
          <a:lstStyle/>
          <a:p>
            <a:r>
              <a:rPr lang="en-US" dirty="0"/>
              <a:t>Lutheranism spread to both princely and ecclesiastical states in northern and central Germany as well as to two-thirds of the free imperial cities, especially those of southern Germany, where prosperous burghers, for both religious and secular reasons, became committed to Luther’s case. </a:t>
            </a:r>
          </a:p>
        </p:txBody>
      </p:sp>
    </p:spTree>
    <p:extLst>
      <p:ext uri="{BB962C8B-B14F-4D97-AF65-F5344CB8AC3E}">
        <p14:creationId xmlns:p14="http://schemas.microsoft.com/office/powerpoint/2010/main" val="425545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B663-8AE5-4AEA-B891-82396E657CB6}"/>
              </a:ext>
            </a:extLst>
          </p:cNvPr>
          <p:cNvSpPr>
            <a:spLocks noGrp="1"/>
          </p:cNvSpPr>
          <p:nvPr>
            <p:ph type="title"/>
          </p:nvPr>
        </p:nvSpPr>
        <p:spPr/>
        <p:txBody>
          <a:bodyPr/>
          <a:lstStyle/>
          <a:p>
            <a:r>
              <a:rPr lang="en-US" dirty="0"/>
              <a:t>Lazarus Spengler </a:t>
            </a:r>
          </a:p>
        </p:txBody>
      </p:sp>
      <p:sp>
        <p:nvSpPr>
          <p:cNvPr id="3" name="Content Placeholder 2">
            <a:extLst>
              <a:ext uri="{FF2B5EF4-FFF2-40B4-BE49-F238E27FC236}">
                <a16:creationId xmlns:a16="http://schemas.microsoft.com/office/drawing/2014/main" id="{ABA9C0FA-DC86-4497-827C-771F0DD5444E}"/>
              </a:ext>
            </a:extLst>
          </p:cNvPr>
          <p:cNvSpPr>
            <a:spLocks noGrp="1"/>
          </p:cNvSpPr>
          <p:nvPr>
            <p:ph idx="1"/>
          </p:nvPr>
        </p:nvSpPr>
        <p:spPr/>
        <p:txBody>
          <a:bodyPr/>
          <a:lstStyle/>
          <a:p>
            <a:r>
              <a:rPr lang="en-US" dirty="0"/>
              <a:t>Nuremberg, where an active city council led by the dynamic city secretary Lazarus Spengler brought a conversion as early as 1525, was the first imperial city to convert to Lutheranism. </a:t>
            </a:r>
          </a:p>
        </p:txBody>
      </p:sp>
    </p:spTree>
    <p:extLst>
      <p:ext uri="{BB962C8B-B14F-4D97-AF65-F5344CB8AC3E}">
        <p14:creationId xmlns:p14="http://schemas.microsoft.com/office/powerpoint/2010/main" val="444980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5A2F6-F608-4862-9586-BAB15E36BEF4}"/>
              </a:ext>
            </a:extLst>
          </p:cNvPr>
          <p:cNvSpPr>
            <a:spLocks noGrp="1"/>
          </p:cNvSpPr>
          <p:nvPr>
            <p:ph type="title"/>
          </p:nvPr>
        </p:nvSpPr>
        <p:spPr/>
        <p:txBody>
          <a:bodyPr/>
          <a:lstStyle/>
          <a:p>
            <a:r>
              <a:rPr lang="en-US" dirty="0"/>
              <a:t>Spreading the Word of God is not easy </a:t>
            </a:r>
          </a:p>
        </p:txBody>
      </p:sp>
      <p:sp>
        <p:nvSpPr>
          <p:cNvPr id="3" name="Content Placeholder 2">
            <a:extLst>
              <a:ext uri="{FF2B5EF4-FFF2-40B4-BE49-F238E27FC236}">
                <a16:creationId xmlns:a16="http://schemas.microsoft.com/office/drawing/2014/main" id="{F7495D1D-E1AE-4153-BD09-AA78CA8DCFEF}"/>
              </a:ext>
            </a:extLst>
          </p:cNvPr>
          <p:cNvSpPr>
            <a:spLocks noGrp="1"/>
          </p:cNvSpPr>
          <p:nvPr>
            <p:ph idx="1"/>
          </p:nvPr>
        </p:nvSpPr>
        <p:spPr/>
        <p:txBody>
          <a:bodyPr/>
          <a:lstStyle/>
          <a:p>
            <a:r>
              <a:rPr lang="en-US" dirty="0"/>
              <a:t>Luther experienced dissent within his own ranks in Wittenberg from people such as Andreas Carlstadt who wished to initiate a more radical reform by abolishing all relics, images, and the Mass. </a:t>
            </a:r>
          </a:p>
          <a:p>
            <a:endParaRPr lang="en-US" dirty="0"/>
          </a:p>
          <a:p>
            <a:r>
              <a:rPr lang="en-US" dirty="0"/>
              <a:t>Luther also faced defection from the humanists. </a:t>
            </a:r>
          </a:p>
        </p:txBody>
      </p:sp>
    </p:spTree>
    <p:extLst>
      <p:ext uri="{BB962C8B-B14F-4D97-AF65-F5344CB8AC3E}">
        <p14:creationId xmlns:p14="http://schemas.microsoft.com/office/powerpoint/2010/main" val="280102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F5300-148A-4B8D-8DDE-C30FE19F1B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DAB95D-81A0-4B11-A00E-7328C8A54DFF}"/>
              </a:ext>
            </a:extLst>
          </p:cNvPr>
          <p:cNvSpPr>
            <a:spLocks noGrp="1"/>
          </p:cNvSpPr>
          <p:nvPr>
            <p:ph idx="1"/>
          </p:nvPr>
        </p:nvSpPr>
        <p:spPr/>
        <p:txBody>
          <a:bodyPr/>
          <a:lstStyle/>
          <a:p>
            <a:r>
              <a:rPr lang="en-US" dirty="0"/>
              <a:t>When it became apparent that Luther’s movement threatened the unity of Christendom, the older generation of Christian humanists, including Erasmus, broke with the reformer. </a:t>
            </a:r>
          </a:p>
        </p:txBody>
      </p:sp>
    </p:spTree>
    <p:extLst>
      <p:ext uri="{BB962C8B-B14F-4D97-AF65-F5344CB8AC3E}">
        <p14:creationId xmlns:p14="http://schemas.microsoft.com/office/powerpoint/2010/main" val="13063062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2585</TotalTime>
  <Words>1106</Words>
  <Application>Microsoft Office PowerPoint</Application>
  <PresentationFormat>Widescreen</PresentationFormat>
  <Paragraphs>73</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Trebuchet MS</vt:lpstr>
      <vt:lpstr>Berlin</vt:lpstr>
      <vt:lpstr>Chapter 13 Section 3: The Rise of Lutheranism </vt:lpstr>
      <vt:lpstr>PowerPoint Presentation</vt:lpstr>
      <vt:lpstr>PowerPoint Presentation</vt:lpstr>
      <vt:lpstr>PowerPoint Presentation</vt:lpstr>
      <vt:lpstr>PowerPoint Presentation</vt:lpstr>
      <vt:lpstr>PowerPoint Presentation</vt:lpstr>
      <vt:lpstr>Lazarus Spengler </vt:lpstr>
      <vt:lpstr>Spreading the Word of God is not easy </vt:lpstr>
      <vt:lpstr>PowerPoint Presentation</vt:lpstr>
      <vt:lpstr>PowerPoint Presentation</vt:lpstr>
      <vt:lpstr>Philip Melanchthon (1497-1560) </vt:lpstr>
      <vt:lpstr>Luther’s Greatest Challenge </vt:lpstr>
      <vt:lpstr>PowerPoint Presentation</vt:lpstr>
      <vt:lpstr>PowerPoint Presentation</vt:lpstr>
      <vt:lpstr>Thomas Muntzer </vt:lpstr>
      <vt:lpstr>Against the Robbing and Murdering Hordes of Peasants </vt:lpstr>
      <vt:lpstr>PowerPoint Presentation</vt:lpstr>
      <vt:lpstr>PowerPoint Presentation</vt:lpstr>
      <vt:lpstr>State Authorities </vt:lpstr>
      <vt:lpstr>Church and State </vt:lpstr>
      <vt:lpstr>PowerPoint Presentation</vt:lpstr>
      <vt:lpstr>PowerPoint Presentation</vt:lpstr>
      <vt:lpstr>PowerPoint Presentation</vt:lpstr>
      <vt:lpstr>PowerPoint Presentation</vt:lpstr>
      <vt:lpstr>PowerPoint Presentation</vt:lpstr>
      <vt:lpstr>PowerPoint Presentation</vt:lpstr>
      <vt:lpstr>State-Dominated Churches </vt:lpstr>
      <vt:lpstr>Katherina von Bora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Lutheranism </dc:title>
  <dc:creator>Tyler Moudry</dc:creator>
  <cp:lastModifiedBy>Tyler Moudry</cp:lastModifiedBy>
  <cp:revision>7</cp:revision>
  <dcterms:created xsi:type="dcterms:W3CDTF">2018-09-14T06:17:41Z</dcterms:created>
  <dcterms:modified xsi:type="dcterms:W3CDTF">2018-09-16T01:22:45Z</dcterms:modified>
</cp:coreProperties>
</file>