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2DDF3-1BA9-489D-8BEB-6C7D38EB47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13 Section 3: Martin Luther and the Reformation in Germany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3454A8-A96A-45C5-8FF7-49968F0BCF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3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8A721-E0C7-4F58-8028-5660C9DBD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CB7F2-F3ED-4173-87D5-392FBE3F2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Luther received his doctorate in 1512 and then became a professor in the theological faculty at the University of Wittenberg,  lecturing on the Bible. </a:t>
            </a:r>
          </a:p>
        </p:txBody>
      </p:sp>
    </p:spTree>
    <p:extLst>
      <p:ext uri="{BB962C8B-B14F-4D97-AF65-F5344CB8AC3E}">
        <p14:creationId xmlns:p14="http://schemas.microsoft.com/office/powerpoint/2010/main" val="2590852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74B25-45BF-4EA9-88E3-6D95210E6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9E533-CBD2-44D0-8821-0023BFBEF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Probably sometime between 1513 and 1516, through his study of the Bible, he arrived at an answer to his problem. </a:t>
            </a:r>
          </a:p>
        </p:txBody>
      </p:sp>
    </p:spTree>
    <p:extLst>
      <p:ext uri="{BB962C8B-B14F-4D97-AF65-F5344CB8AC3E}">
        <p14:creationId xmlns:p14="http://schemas.microsoft.com/office/powerpoint/2010/main" val="3464844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3AA39-B39F-4C36-AD17-6905C5DEC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BA368-85E0-4BA7-9541-5C7F3050D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Catholic doctrine had emphasized that both faith and good works were required of a Christian to achieve personal salvation. </a:t>
            </a:r>
          </a:p>
          <a:p>
            <a:endParaRPr lang="en-US" dirty="0"/>
          </a:p>
          <a:p>
            <a:r>
              <a:rPr lang="en-US" dirty="0"/>
              <a:t>In Luther’s eyes, human beings, weak and powerless in the sight of an almighty God, could never do enough good works to merit salvation. </a:t>
            </a:r>
          </a:p>
        </p:txBody>
      </p:sp>
    </p:spTree>
    <p:extLst>
      <p:ext uri="{BB962C8B-B14F-4D97-AF65-F5344CB8AC3E}">
        <p14:creationId xmlns:p14="http://schemas.microsoft.com/office/powerpoint/2010/main" val="449141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9DDF9-EEBB-4A43-8827-9346B93C0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Paul’s Epistle to the Romans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78F0F-B3C3-4017-8901-62E328ABE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Through his study of the Bible, especially his work on Paul’s Epistle to the Romans, Luther rediscovered another way of viewing this problem. </a:t>
            </a:r>
          </a:p>
          <a:p>
            <a:endParaRPr lang="en-US" dirty="0"/>
          </a:p>
          <a:p>
            <a:r>
              <a:rPr lang="en-US" dirty="0"/>
              <a:t>To Luther, humans are saved not through their good works but through faith in the promises of God, made possible by the sacrifice of </a:t>
            </a:r>
            <a:r>
              <a:rPr lang="en-US" dirty="0" err="1"/>
              <a:t>Jesues</a:t>
            </a:r>
            <a:r>
              <a:rPr lang="en-US" dirty="0"/>
              <a:t> on the cross. </a:t>
            </a:r>
          </a:p>
        </p:txBody>
      </p:sp>
    </p:spTree>
    <p:extLst>
      <p:ext uri="{BB962C8B-B14F-4D97-AF65-F5344CB8AC3E}">
        <p14:creationId xmlns:p14="http://schemas.microsoft.com/office/powerpoint/2010/main" val="2528947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DA0CF-C600-4036-9D63-7D1B18B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6D0FE-19DA-40DA-8FDC-95F4FCA7B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doctrine of salvation or justification by grace through faith alone became the primary doctrine of the Protestant Reformation (justification in the act by which a person is made deserving of salvation). </a:t>
            </a:r>
          </a:p>
        </p:txBody>
      </p:sp>
    </p:spTree>
    <p:extLst>
      <p:ext uri="{BB962C8B-B14F-4D97-AF65-F5344CB8AC3E}">
        <p14:creationId xmlns:p14="http://schemas.microsoft.com/office/powerpoint/2010/main" val="3955551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3F54F-DE66-449A-8CA8-A7178BDE9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04AEA-9B4F-4095-9FD8-A3DB4D381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Luther had arrived at this doctrine from his study of the Bible, the Bible became for Luther, as for all other Protestants, the chief guide to religious truth. </a:t>
            </a:r>
          </a:p>
          <a:p>
            <a:endParaRPr lang="en-US" dirty="0"/>
          </a:p>
          <a:p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Justification by faith and the Bible as the sole authority in religious affairs were the twin pillars of the Protestant Reformation. </a:t>
            </a:r>
          </a:p>
        </p:txBody>
      </p:sp>
    </p:spTree>
    <p:extLst>
      <p:ext uri="{BB962C8B-B14F-4D97-AF65-F5344CB8AC3E}">
        <p14:creationId xmlns:p14="http://schemas.microsoft.com/office/powerpoint/2010/main" val="2236527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934F-54F0-4E17-9EA2-E3ABDC43F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Innovator or Heretic?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037B1-567B-4EBD-BD67-6E06DF38A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Luther did not see himself as either an innovator or a heretic, but his involvement in the indulgence controversy propelled him into  an open confrontation with church officials and forced him to see the theological implication of justification by faith alone. </a:t>
            </a:r>
          </a:p>
        </p:txBody>
      </p:sp>
    </p:spTree>
    <p:extLst>
      <p:ext uri="{BB962C8B-B14F-4D97-AF65-F5344CB8AC3E}">
        <p14:creationId xmlns:p14="http://schemas.microsoft.com/office/powerpoint/2010/main" val="29447381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23B3E-D84C-4BC1-8322-F9A8E856F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Indulgences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748FE-25E2-4590-836C-553253EA8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1517, Pope Leo X had issued a special jubilee indulgence to finance the ongoing construction of Saint Peter’s Basilica in Rome. </a:t>
            </a:r>
          </a:p>
          <a:p>
            <a:endParaRPr lang="en-US" dirty="0"/>
          </a:p>
          <a:p>
            <a:r>
              <a:rPr lang="en-US" dirty="0"/>
              <a:t>Johann Tetzel, a rambunctious Dominican, hawked the indulgences in Germany with the slogan “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soon as the coin in the coffer rings, the soul from purgatory springs</a:t>
            </a:r>
            <a:r>
              <a:rPr lang="en-US" dirty="0"/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20252011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7A38E-B88A-48E8-9CDD-301F059CD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Ninety-Five Theses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C0ED4-9E06-4042-8DF2-D6C192F2B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Luther was greatly distressed by the sale indulgences, certain that people were simply guaranteeing their eternal damnation by relying on these pieces of paper to assure themselves of salvation.</a:t>
            </a:r>
          </a:p>
          <a:p>
            <a:endParaRPr lang="en-US" dirty="0"/>
          </a:p>
          <a:p>
            <a:r>
              <a:rPr lang="en-US" dirty="0"/>
              <a:t>Greatly angered, he issued his Ninety-Five Theses, although scholars are unsure whether he nailed them to a church door in Wittenberg, as is traditionally alleged, or mailed them to his ecclesiastical superior.  </a:t>
            </a:r>
          </a:p>
        </p:txBody>
      </p:sp>
    </p:spTree>
    <p:extLst>
      <p:ext uri="{BB962C8B-B14F-4D97-AF65-F5344CB8AC3E}">
        <p14:creationId xmlns:p14="http://schemas.microsoft.com/office/powerpoint/2010/main" val="35777557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10B1C-9920-4D26-BEC5-277CDE024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1B30C-1A74-40F7-8982-EF4BF8FFD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Luther’s theses were a stunning indictment of the abuses in the sale of indulgences. </a:t>
            </a:r>
          </a:p>
          <a:p>
            <a:endParaRPr lang="en-US" dirty="0"/>
          </a:p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 Source Document: Luther and the Ninety-Five Theses p.341</a:t>
            </a:r>
          </a:p>
        </p:txBody>
      </p:sp>
    </p:spTree>
    <p:extLst>
      <p:ext uri="{BB962C8B-B14F-4D97-AF65-F5344CB8AC3E}">
        <p14:creationId xmlns:p14="http://schemas.microsoft.com/office/powerpoint/2010/main" val="67827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6AA82-0012-460F-974E-154D166B1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/>
              <a:t>What must I do to be saved?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CEEA6-69BF-4CB5-A42B-D2E819ADE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Protestant Reformation began with a typical medieval question: What must I do to be saved?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6491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3FAEF-069B-4659-9657-22FE272F1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Break with the church?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863B6-073E-4099-B7A7-D78A871C6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doubtful that Luther intended any break with the church over the issue of indulgences. </a:t>
            </a:r>
          </a:p>
        </p:txBody>
      </p:sp>
    </p:spTree>
    <p:extLst>
      <p:ext uri="{BB962C8B-B14F-4D97-AF65-F5344CB8AC3E}">
        <p14:creationId xmlns:p14="http://schemas.microsoft.com/office/powerpoint/2010/main" val="10592241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ADF28-1E11-4204-BAA9-480FB4F4A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E9E9B-4465-42D0-ABEC-050FED23F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Pope had clarified the use of indulgences, as Luther wished, he would probably have been satisfied and the controversy would have ended. </a:t>
            </a:r>
          </a:p>
          <a:p>
            <a:endParaRPr lang="en-US" dirty="0"/>
          </a:p>
          <a:p>
            <a:r>
              <a:rPr lang="en-US" dirty="0"/>
              <a:t>Pope Leo X did not take the issue seriously and is even reported to have said that Luther was simply “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drunken German who will amend his ways when he sobers up</a:t>
            </a:r>
            <a:r>
              <a:rPr lang="en-US" dirty="0"/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13005861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F010B-393F-498D-9E44-1EFF100FE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2D2B7-C128-4C3D-A957-63917ACC6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German translation of the Ninety-Five Theses was quickly printed in thousands of copies and received sympathetically in a Germany that had a long tradition of dissatisfaction with the papal policies and power. </a:t>
            </a:r>
          </a:p>
        </p:txBody>
      </p:sp>
    </p:spTree>
    <p:extLst>
      <p:ext uri="{BB962C8B-B14F-4D97-AF65-F5344CB8AC3E}">
        <p14:creationId xmlns:p14="http://schemas.microsoft.com/office/powerpoint/2010/main" val="13320477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4DD8B-2189-42E8-BC79-77A7E4735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Leipzig Debate – July 1519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FF579-4D25-4CDC-9C5F-BDEE57696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Luther’s opponent, the capable Catholic theologian Johann Eck, forced Luther to move beyond indulgences and deny the authority of popes and councils. </a:t>
            </a:r>
          </a:p>
        </p:txBody>
      </p:sp>
    </p:spTree>
    <p:extLst>
      <p:ext uri="{BB962C8B-B14F-4D97-AF65-F5344CB8AC3E}">
        <p14:creationId xmlns:p14="http://schemas.microsoft.com/office/powerpoint/2010/main" val="28295506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E5D8F-939C-4E36-95F0-D05A69087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7B3DA-C08D-4329-B371-5A6E92BF1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 1520, Luther proclaimed: “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Farewell unhappy, hopeless, blasphemous Rome! The Wrath of God has come upon you, as you deserve. We have cared for Babylon, and she is not healed: let us then, leave her, that she may be the habitation of dragons, </a:t>
            </a:r>
            <a:r>
              <a:rPr lang="en-US" sz="3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spectres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witches</a:t>
            </a:r>
            <a:r>
              <a:rPr lang="en-US" sz="3200" dirty="0"/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25427070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A06B2-A7AC-4F0C-8977-B59BDF687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53CF0-0A27-4526-87A4-E339F2F18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same time, Luther was convinced that he was doing God’s work and had to proceed regardless of the consequences. </a:t>
            </a:r>
          </a:p>
        </p:txBody>
      </p:sp>
    </p:spTree>
    <p:extLst>
      <p:ext uri="{BB962C8B-B14F-4D97-AF65-F5344CB8AC3E}">
        <p14:creationId xmlns:p14="http://schemas.microsoft.com/office/powerpoint/2010/main" val="8851174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7CB3A-6DF4-4530-9D50-3381E9015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0E2BB-0D44-4EBE-BFE9-9E72FE63B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three pamphlets published in 1520, Luther moved toward a more definite break with the Catholic church. </a:t>
            </a:r>
          </a:p>
          <a:p>
            <a:endParaRPr lang="en-US" i="1" dirty="0"/>
          </a:p>
          <a:p>
            <a:pPr lvl="1"/>
            <a:r>
              <a:rPr lang="en-US" i="1" dirty="0"/>
              <a:t>The Address to the Nobility of the German Nation</a:t>
            </a:r>
          </a:p>
          <a:p>
            <a:pPr lvl="1"/>
            <a:r>
              <a:rPr lang="en-US" i="1" dirty="0"/>
              <a:t>The Babylonian Captivity of the Church</a:t>
            </a:r>
          </a:p>
          <a:p>
            <a:pPr lvl="1"/>
            <a:r>
              <a:rPr lang="en-US" i="1" dirty="0"/>
              <a:t>On the Freedom of a Christian Man </a:t>
            </a:r>
          </a:p>
        </p:txBody>
      </p:sp>
    </p:spTree>
    <p:extLst>
      <p:ext uri="{BB962C8B-B14F-4D97-AF65-F5344CB8AC3E}">
        <p14:creationId xmlns:p14="http://schemas.microsoft.com/office/powerpoint/2010/main" val="15910964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00240-81A5-42B4-930F-308BDF64B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to the Nobility of the German Nation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81BF5-4224-4F6A-860F-C77B91996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56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0548D-1177-4A1A-8356-F04427FE1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Martin Luther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EA5BB-8CD2-4415-A384-F536108A5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1196246" cy="4425434"/>
          </a:xfrm>
        </p:spPr>
        <p:txBody>
          <a:bodyPr>
            <a:normAutofit/>
          </a:bodyPr>
          <a:lstStyle/>
          <a:p>
            <a:r>
              <a:rPr lang="en-US" dirty="0"/>
              <a:t>A deeply religious man, found an answer that did not fit with traditional teachings of the late medieval church. </a:t>
            </a:r>
          </a:p>
          <a:p>
            <a:endParaRPr lang="en-US" dirty="0"/>
          </a:p>
          <a:p>
            <a:r>
              <a:rPr lang="en-US" dirty="0"/>
              <a:t>Ultimately, he split with that church, destroying the religious unity of western Christendom. </a:t>
            </a:r>
          </a:p>
          <a:p>
            <a:endParaRPr lang="en-US" dirty="0"/>
          </a:p>
          <a:p>
            <a:r>
              <a:rPr lang="en-US" dirty="0"/>
              <a:t>That other people were concerned with the same question is evident in the rapid spread of the Reformation. </a:t>
            </a:r>
          </a:p>
          <a:p>
            <a:r>
              <a:rPr lang="en-US" dirty="0"/>
              <a:t>Religion was so entangled in the social, economic, and political forces of the period, that the Protestant reformers’ hope of transforming the church quickly proved </a:t>
            </a:r>
            <a:r>
              <a:rPr lang="en-US" u="sng" dirty="0"/>
              <a:t>illusory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71710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6A345-C8F6-4ACD-BECC-A643A2EDB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43BEDB5-B6BA-4BE2-B755-CBEFD1AF3C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9017" y="453379"/>
            <a:ext cx="6217920" cy="62179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02196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89799-D885-4736-98D8-170CCD221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Early Luther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0F4C8-46A9-48E0-9B6A-BC112A93B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Born in Germany on November 10</a:t>
            </a:r>
            <a:r>
              <a:rPr lang="en-US" baseline="30000" dirty="0"/>
              <a:t>th</a:t>
            </a:r>
            <a:r>
              <a:rPr lang="en-US" dirty="0"/>
              <a:t>, 1483. </a:t>
            </a:r>
          </a:p>
          <a:p>
            <a:r>
              <a:rPr lang="en-US" dirty="0"/>
              <a:t>His father wanted him to become a lawyer. </a:t>
            </a:r>
          </a:p>
          <a:p>
            <a:r>
              <a:rPr lang="en-US" dirty="0"/>
              <a:t>Enrolled at the University of Erfurt, where he received his bachelor’s degree in 1502. </a:t>
            </a:r>
          </a:p>
          <a:p>
            <a:r>
              <a:rPr lang="en-US" dirty="0"/>
              <a:t>In 1505, after becoming a master in the liberal arts, the young Martin began to study law. </a:t>
            </a:r>
          </a:p>
          <a:p>
            <a:r>
              <a:rPr lang="en-US" dirty="0"/>
              <a:t>Luther was not content, not is small part due to his long standing religious inclinations. </a:t>
            </a:r>
          </a:p>
        </p:txBody>
      </p:sp>
    </p:spTree>
    <p:extLst>
      <p:ext uri="{BB962C8B-B14F-4D97-AF65-F5344CB8AC3E}">
        <p14:creationId xmlns:p14="http://schemas.microsoft.com/office/powerpoint/2010/main" val="2693498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08C65-6529-48BA-BF21-D7097F4B9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Thunderstorm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23B53-D24F-4831-B123-CAB4011D7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returning to Erfurt after a brief visit hoe, he was caught in a ferocious thunderstorm and vowed that if he survived unscathed, he would become a monk. </a:t>
            </a:r>
          </a:p>
          <a:p>
            <a:endParaRPr lang="en-US" dirty="0"/>
          </a:p>
          <a:p>
            <a:r>
              <a:rPr lang="en-US" dirty="0"/>
              <a:t>He entered the monastic order of the Augustinian Hermits in Erfurt, much to his father’s disgust.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748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5B706-58E8-4BD8-A666-917EEEDC5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9E196-D80A-455D-B653-9811A2837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Luther focused on his major concern, the assurance of salvation.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traditional beliefs and practices of the church seemed unable to relieve his obsession with this question, especially evident in his struggle with the sacrament of penance or confession. </a:t>
            </a:r>
          </a:p>
        </p:txBody>
      </p:sp>
    </p:spTree>
    <p:extLst>
      <p:ext uri="{BB962C8B-B14F-4D97-AF65-F5344CB8AC3E}">
        <p14:creationId xmlns:p14="http://schemas.microsoft.com/office/powerpoint/2010/main" val="2898922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459A0-C057-4E11-87DC-5E47CAF95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18607-CE2F-4578-81E3-01907673D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sacraments were a Catholic’s chief means of receiving God’s grace; confession offered the opportunity to have one’s sins forgiven. </a:t>
            </a:r>
          </a:p>
          <a:p>
            <a:endParaRPr lang="en-US" dirty="0"/>
          </a:p>
          <a:p>
            <a:r>
              <a:rPr lang="en-US" dirty="0"/>
              <a:t>Luther spent hours confessing sins, but he was always doubtful. </a:t>
            </a:r>
          </a:p>
        </p:txBody>
      </p:sp>
    </p:spTree>
    <p:extLst>
      <p:ext uri="{BB962C8B-B14F-4D97-AF65-F5344CB8AC3E}">
        <p14:creationId xmlns:p14="http://schemas.microsoft.com/office/powerpoint/2010/main" val="2691578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E7396-FEA3-4E2E-BA92-B61FB66F9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DAFCC-E157-4AA9-B733-02DC9F4BE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Despite his herculean efforts, Luther achieved no certainty.</a:t>
            </a:r>
          </a:p>
          <a:p>
            <a:r>
              <a:rPr lang="en-US" dirty="0"/>
              <a:t>His superiors recommended that the intelligent yet disturbed monk study theology. 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5840341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1916</TotalTime>
  <Words>1082</Words>
  <Application>Microsoft Office PowerPoint</Application>
  <PresentationFormat>Widescreen</PresentationFormat>
  <Paragraphs>71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Trebuchet MS</vt:lpstr>
      <vt:lpstr>Berlin</vt:lpstr>
      <vt:lpstr>Chapter 13 Section 3: Martin Luther and the Reformation in Germany </vt:lpstr>
      <vt:lpstr>What must I do to be saved? </vt:lpstr>
      <vt:lpstr>Martin Luther </vt:lpstr>
      <vt:lpstr>PowerPoint Presentation</vt:lpstr>
      <vt:lpstr>The Early Luther </vt:lpstr>
      <vt:lpstr>The Thunderstorm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Paul’s Epistle to the Romans </vt:lpstr>
      <vt:lpstr>PowerPoint Presentation</vt:lpstr>
      <vt:lpstr>PowerPoint Presentation</vt:lpstr>
      <vt:lpstr>Innovator or Heretic? </vt:lpstr>
      <vt:lpstr>Indulgences </vt:lpstr>
      <vt:lpstr>Ninety-Five Theses </vt:lpstr>
      <vt:lpstr>PowerPoint Presentation</vt:lpstr>
      <vt:lpstr>A Break with the church? </vt:lpstr>
      <vt:lpstr>PowerPoint Presentation</vt:lpstr>
      <vt:lpstr>PowerPoint Presentation</vt:lpstr>
      <vt:lpstr>Leipzig Debate – July 1519 </vt:lpstr>
      <vt:lpstr>PowerPoint Presentation</vt:lpstr>
      <vt:lpstr>PowerPoint Presentation</vt:lpstr>
      <vt:lpstr>PowerPoint Presentation</vt:lpstr>
      <vt:lpstr>Address to the Nobility of the German Nation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 Section 3: Martin Luther and the Reformation in Germany </dc:title>
  <dc:creator>Tyler Moudry</dc:creator>
  <cp:lastModifiedBy>Tyler Moudry</cp:lastModifiedBy>
  <cp:revision>6</cp:revision>
  <dcterms:created xsi:type="dcterms:W3CDTF">2018-09-09T11:54:37Z</dcterms:created>
  <dcterms:modified xsi:type="dcterms:W3CDTF">2018-09-10T19:50:44Z</dcterms:modified>
</cp:coreProperties>
</file>