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9/9/2018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9/9/2018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64DD-E092-4989-992F-BDB8C68ED42B}"/>
              </a:ext>
            </a:extLst>
          </p:cNvPr>
          <p:cNvSpPr>
            <a:spLocks noGrp="1"/>
          </p:cNvSpPr>
          <p:nvPr>
            <p:ph type="ctrTitle"/>
          </p:nvPr>
        </p:nvSpPr>
        <p:spPr/>
        <p:txBody>
          <a:bodyPr/>
          <a:lstStyle/>
          <a:p>
            <a:r>
              <a:rPr lang="en-US" b="1" dirty="0"/>
              <a:t>Chapter 13</a:t>
            </a:r>
            <a:br>
              <a:rPr lang="en-US" dirty="0"/>
            </a:br>
            <a:r>
              <a:rPr lang="en-US" dirty="0"/>
              <a:t>Reformation and Religious Warfare in the Sixteenth Century </a:t>
            </a:r>
          </a:p>
        </p:txBody>
      </p:sp>
      <p:sp>
        <p:nvSpPr>
          <p:cNvPr id="3" name="Subtitle 2">
            <a:extLst>
              <a:ext uri="{FF2B5EF4-FFF2-40B4-BE49-F238E27FC236}">
                <a16:creationId xmlns:a16="http://schemas.microsoft.com/office/drawing/2014/main" id="{3DE5B8FB-5278-468A-B1E6-090507A7C8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030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8A75-C22D-423E-AF17-A417E483D6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7C825B-909F-447C-9E5A-25220896AD32}"/>
              </a:ext>
            </a:extLst>
          </p:cNvPr>
          <p:cNvSpPr>
            <a:spLocks noGrp="1"/>
          </p:cNvSpPr>
          <p:nvPr>
            <p:ph idx="1"/>
          </p:nvPr>
        </p:nvSpPr>
        <p:spPr/>
        <p:txBody>
          <a:bodyPr/>
          <a:lstStyle/>
          <a:p>
            <a:r>
              <a:rPr lang="en-US" dirty="0"/>
              <a:t>This belief in the power of education would remain an important characteristic of European civilization. </a:t>
            </a:r>
          </a:p>
          <a:p>
            <a:r>
              <a:rPr lang="en-US" dirty="0"/>
              <a:t>Christian humanists believed that to change society, they must first change the human beings who compose it. </a:t>
            </a:r>
          </a:p>
        </p:txBody>
      </p:sp>
    </p:spTree>
    <p:extLst>
      <p:ext uri="{BB962C8B-B14F-4D97-AF65-F5344CB8AC3E}">
        <p14:creationId xmlns:p14="http://schemas.microsoft.com/office/powerpoint/2010/main" val="287608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7D16-FDA7-472E-9ACE-DE427DE92F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C359AA-5154-48D1-83C4-8CA6C5957E1A}"/>
              </a:ext>
            </a:extLst>
          </p:cNvPr>
          <p:cNvSpPr>
            <a:spLocks noGrp="1"/>
          </p:cNvSpPr>
          <p:nvPr>
            <p:ph idx="1"/>
          </p:nvPr>
        </p:nvSpPr>
        <p:spPr/>
        <p:txBody>
          <a:bodyPr/>
          <a:lstStyle/>
          <a:p>
            <a:r>
              <a:rPr lang="en-US" dirty="0"/>
              <a:t>The turmoil of the Renaissance shattered much of this intellectual optimism, as the lives and careers of two of the most prominent Christian humanists, Desiderius Erasmus and Thomas More illustrate. </a:t>
            </a:r>
          </a:p>
        </p:txBody>
      </p:sp>
    </p:spTree>
    <p:extLst>
      <p:ext uri="{BB962C8B-B14F-4D97-AF65-F5344CB8AC3E}">
        <p14:creationId xmlns:p14="http://schemas.microsoft.com/office/powerpoint/2010/main" val="194576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DAE8-0C55-41F5-8910-9D91316A32CF}"/>
              </a:ext>
            </a:extLst>
          </p:cNvPr>
          <p:cNvSpPr>
            <a:spLocks noGrp="1"/>
          </p:cNvSpPr>
          <p:nvPr>
            <p:ph type="title"/>
          </p:nvPr>
        </p:nvSpPr>
        <p:spPr/>
        <p:txBody>
          <a:bodyPr/>
          <a:lstStyle/>
          <a:p>
            <a:r>
              <a:rPr lang="en-US" dirty="0"/>
              <a:t>Desiderius Erasmus (1466-1536) Holland </a:t>
            </a:r>
          </a:p>
        </p:txBody>
      </p:sp>
      <p:pic>
        <p:nvPicPr>
          <p:cNvPr id="4" name="Content Placeholder 3">
            <a:extLst>
              <a:ext uri="{FF2B5EF4-FFF2-40B4-BE49-F238E27FC236}">
                <a16:creationId xmlns:a16="http://schemas.microsoft.com/office/drawing/2014/main" id="{8C80F53F-1B3B-48D6-8511-1F5658BA59F0}"/>
              </a:ext>
            </a:extLst>
          </p:cNvPr>
          <p:cNvPicPr>
            <a:picLocks noGrp="1" noChangeAspect="1"/>
          </p:cNvPicPr>
          <p:nvPr>
            <p:ph idx="1"/>
          </p:nvPr>
        </p:nvPicPr>
        <p:blipFill>
          <a:blip r:embed="rId2"/>
          <a:stretch>
            <a:fillRect/>
          </a:stretch>
        </p:blipFill>
        <p:spPr>
          <a:xfrm>
            <a:off x="3908610" y="1929859"/>
            <a:ext cx="3428260" cy="4846320"/>
          </a:xfrm>
          <a:prstGeom prst="rect">
            <a:avLst/>
          </a:prstGeom>
          <a:ln>
            <a:noFill/>
          </a:ln>
          <a:effectLst>
            <a:softEdge rad="112500"/>
          </a:effectLst>
        </p:spPr>
      </p:pic>
    </p:spTree>
    <p:extLst>
      <p:ext uri="{BB962C8B-B14F-4D97-AF65-F5344CB8AC3E}">
        <p14:creationId xmlns:p14="http://schemas.microsoft.com/office/powerpoint/2010/main" val="243193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6CB5-EF95-4938-BC1E-85FCCEA6D0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675BC0-8914-44D3-A5D3-6EE0FA5DECA0}"/>
              </a:ext>
            </a:extLst>
          </p:cNvPr>
          <p:cNvSpPr>
            <a:spLocks noGrp="1"/>
          </p:cNvSpPr>
          <p:nvPr>
            <p:ph idx="1"/>
          </p:nvPr>
        </p:nvSpPr>
        <p:spPr/>
        <p:txBody>
          <a:bodyPr/>
          <a:lstStyle/>
          <a:p>
            <a:r>
              <a:rPr lang="en-US" dirty="0"/>
              <a:t>The most influential of all the Christian humanists was Desiderius Erasmus, who formulated and popularized the reform program of Christian humanism. </a:t>
            </a:r>
          </a:p>
        </p:txBody>
      </p:sp>
    </p:spTree>
    <p:extLst>
      <p:ext uri="{BB962C8B-B14F-4D97-AF65-F5344CB8AC3E}">
        <p14:creationId xmlns:p14="http://schemas.microsoft.com/office/powerpoint/2010/main" val="402963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2D8F-DD56-422B-A29B-14277DFDC7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3EC17C-D254-40F2-A90F-A4588E8C9B2F}"/>
              </a:ext>
            </a:extLst>
          </p:cNvPr>
          <p:cNvSpPr>
            <a:spLocks noGrp="1"/>
          </p:cNvSpPr>
          <p:nvPr>
            <p:ph idx="1"/>
          </p:nvPr>
        </p:nvSpPr>
        <p:spPr/>
        <p:txBody>
          <a:bodyPr/>
          <a:lstStyle/>
          <a:p>
            <a:r>
              <a:rPr lang="en-US" dirty="0"/>
              <a:t>Born in Holland</a:t>
            </a:r>
          </a:p>
          <a:p>
            <a:r>
              <a:rPr lang="en-US" dirty="0"/>
              <a:t>Educated at one of the schools of the </a:t>
            </a:r>
            <a:r>
              <a:rPr lang="en-US" u="sng" dirty="0"/>
              <a:t>Brothers of the Common Life.</a:t>
            </a:r>
          </a:p>
          <a:p>
            <a:r>
              <a:rPr lang="en-US" u="sng" dirty="0"/>
              <a:t>Brethren of the Common Life</a:t>
            </a:r>
            <a:r>
              <a:rPr lang="en-US" dirty="0"/>
              <a:t>, religious community established in the late 14th century by Geert Groote at Deventer, in the Netherlands.</a:t>
            </a:r>
          </a:p>
          <a:p>
            <a:r>
              <a:rPr lang="en-US" dirty="0"/>
              <a:t>School and trend of spirituality stressing meditation and the inner life and criticizing the highly speculative spirituality of the 13th and 14th centuries.</a:t>
            </a:r>
          </a:p>
        </p:txBody>
      </p:sp>
    </p:spTree>
    <p:extLst>
      <p:ext uri="{BB962C8B-B14F-4D97-AF65-F5344CB8AC3E}">
        <p14:creationId xmlns:p14="http://schemas.microsoft.com/office/powerpoint/2010/main" val="417813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7E4D-8838-4BEA-8252-6179D81F69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DA929E-15AB-4D61-96ED-7C20C2349292}"/>
              </a:ext>
            </a:extLst>
          </p:cNvPr>
          <p:cNvSpPr>
            <a:spLocks noGrp="1"/>
          </p:cNvSpPr>
          <p:nvPr>
            <p:ph idx="1"/>
          </p:nvPr>
        </p:nvSpPr>
        <p:spPr/>
        <p:txBody>
          <a:bodyPr/>
          <a:lstStyle/>
          <a:p>
            <a:r>
              <a:rPr lang="en-US" dirty="0"/>
              <a:t>Erasmus wandered to France, England, Italy, Germany, and Switzerland, conversing everywhere in the classical Latin that might be called his mother tongue. </a:t>
            </a:r>
          </a:p>
        </p:txBody>
      </p:sp>
    </p:spTree>
    <p:extLst>
      <p:ext uri="{BB962C8B-B14F-4D97-AF65-F5344CB8AC3E}">
        <p14:creationId xmlns:p14="http://schemas.microsoft.com/office/powerpoint/2010/main" val="294338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E700-7341-4077-BC31-06B448E9A0F2}"/>
              </a:ext>
            </a:extLst>
          </p:cNvPr>
          <p:cNvSpPr>
            <a:spLocks noGrp="1"/>
          </p:cNvSpPr>
          <p:nvPr>
            <p:ph type="title"/>
          </p:nvPr>
        </p:nvSpPr>
        <p:spPr/>
        <p:txBody>
          <a:bodyPr/>
          <a:lstStyle/>
          <a:p>
            <a:r>
              <a:rPr lang="en-US" dirty="0"/>
              <a:t>Handbook of the Christian Knight </a:t>
            </a:r>
          </a:p>
        </p:txBody>
      </p:sp>
      <p:sp>
        <p:nvSpPr>
          <p:cNvPr id="3" name="Content Placeholder 2">
            <a:extLst>
              <a:ext uri="{FF2B5EF4-FFF2-40B4-BE49-F238E27FC236}">
                <a16:creationId xmlns:a16="http://schemas.microsoft.com/office/drawing/2014/main" id="{6E309745-E177-425B-BB34-DA67ABB65FB9}"/>
              </a:ext>
            </a:extLst>
          </p:cNvPr>
          <p:cNvSpPr>
            <a:spLocks noGrp="1"/>
          </p:cNvSpPr>
          <p:nvPr>
            <p:ph idx="1"/>
          </p:nvPr>
        </p:nvSpPr>
        <p:spPr>
          <a:xfrm>
            <a:off x="680321" y="2336873"/>
            <a:ext cx="11323837" cy="4425434"/>
          </a:xfrm>
        </p:spPr>
        <p:txBody>
          <a:bodyPr>
            <a:normAutofit/>
          </a:bodyPr>
          <a:lstStyle/>
          <a:p>
            <a:r>
              <a:rPr lang="en-US" dirty="0"/>
              <a:t>The </a:t>
            </a:r>
            <a:r>
              <a:rPr lang="en-US" i="1" dirty="0"/>
              <a:t>Handbook of the Christian Knight</a:t>
            </a:r>
            <a:r>
              <a:rPr lang="en-US" dirty="0"/>
              <a:t>, printed in 1503, reflected his preoccupation with religion. </a:t>
            </a:r>
          </a:p>
          <a:p>
            <a:endParaRPr lang="en-US" dirty="0"/>
          </a:p>
          <a:p>
            <a:r>
              <a:rPr lang="en-US" dirty="0"/>
              <a:t>Erasmus called his conception of religion “the philosophy of Christ,” by which he meant that Christianity should be a guiding philosophy for the direction of daily life rather than the system of dogmatic beliefs and practices that the medieval church seemed to stress </a:t>
            </a:r>
            <a:r>
              <a:rPr lang="en-US" b="1" i="1" dirty="0"/>
              <a:t>(He emphasized inner piety and deemphasized the external forms of religion such as sacraments, pilgrimages, fasts, veneration of saints, and relics). </a:t>
            </a:r>
          </a:p>
        </p:txBody>
      </p:sp>
    </p:spTree>
    <p:extLst>
      <p:ext uri="{BB962C8B-B14F-4D97-AF65-F5344CB8AC3E}">
        <p14:creationId xmlns:p14="http://schemas.microsoft.com/office/powerpoint/2010/main" val="208821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9321-95C0-4F64-819D-2FDD1CDFD25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8D38D0F-4E5B-4A30-8DE7-387A5E51EECC}"/>
              </a:ext>
            </a:extLst>
          </p:cNvPr>
          <p:cNvPicPr>
            <a:picLocks noGrp="1" noChangeAspect="1"/>
          </p:cNvPicPr>
          <p:nvPr>
            <p:ph idx="1"/>
          </p:nvPr>
        </p:nvPicPr>
        <p:blipFill>
          <a:blip r:embed="rId2"/>
          <a:stretch>
            <a:fillRect/>
          </a:stretch>
        </p:blipFill>
        <p:spPr>
          <a:xfrm>
            <a:off x="3567924" y="274320"/>
            <a:ext cx="4206240" cy="6309360"/>
          </a:xfrm>
          <a:prstGeom prst="rect">
            <a:avLst/>
          </a:prstGeom>
          <a:ln>
            <a:noFill/>
          </a:ln>
          <a:effectLst>
            <a:softEdge rad="112500"/>
          </a:effectLst>
        </p:spPr>
      </p:pic>
    </p:spTree>
    <p:extLst>
      <p:ext uri="{BB962C8B-B14F-4D97-AF65-F5344CB8AC3E}">
        <p14:creationId xmlns:p14="http://schemas.microsoft.com/office/powerpoint/2010/main" val="416006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2A23-7965-4EB8-916F-45CA08BA096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E586C77-1967-4598-BF71-D7E10BD63595}"/>
              </a:ext>
            </a:extLst>
          </p:cNvPr>
          <p:cNvSpPr>
            <a:spLocks noGrp="1"/>
          </p:cNvSpPr>
          <p:nvPr>
            <p:ph idx="1"/>
          </p:nvPr>
        </p:nvSpPr>
        <p:spPr/>
        <p:txBody>
          <a:bodyPr/>
          <a:lstStyle/>
          <a:p>
            <a:r>
              <a:rPr lang="en-US" dirty="0"/>
              <a:t>People needed to understand the original meaning of the Scriptures and early church fathers. </a:t>
            </a:r>
          </a:p>
          <a:p>
            <a:endParaRPr lang="en-US" dirty="0"/>
          </a:p>
          <a:p>
            <a:r>
              <a:rPr lang="en-US" dirty="0"/>
              <a:t>Standard Latin edition of the Bible (Vulgate), contained errors, Erasmus edited the Greek text of the New Testament from the earliest available manuscripts and published it, along with a Latin translation, in 1516. </a:t>
            </a:r>
          </a:p>
        </p:txBody>
      </p:sp>
    </p:spTree>
    <p:extLst>
      <p:ext uri="{BB962C8B-B14F-4D97-AF65-F5344CB8AC3E}">
        <p14:creationId xmlns:p14="http://schemas.microsoft.com/office/powerpoint/2010/main" val="388175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1BFD-9296-48F7-BB3C-80494E07E1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C2B15A-23E0-4EB8-9A1B-0D59EB53B29E}"/>
              </a:ext>
            </a:extLst>
          </p:cNvPr>
          <p:cNvSpPr>
            <a:spLocks noGrp="1"/>
          </p:cNvSpPr>
          <p:nvPr>
            <p:ph idx="1"/>
          </p:nvPr>
        </p:nvSpPr>
        <p:spPr/>
        <p:txBody>
          <a:bodyPr/>
          <a:lstStyle/>
          <a:p>
            <a:r>
              <a:rPr lang="en-US" dirty="0"/>
              <a:t>To Erasmus, the reform of the church meant spreading an understanding of the philosophy of Jesus, providing enlightened education in the sources of early Christianity, and making commonsense criticism of the abuses in the church. </a:t>
            </a:r>
          </a:p>
        </p:txBody>
      </p:sp>
    </p:spTree>
    <p:extLst>
      <p:ext uri="{BB962C8B-B14F-4D97-AF65-F5344CB8AC3E}">
        <p14:creationId xmlns:p14="http://schemas.microsoft.com/office/powerpoint/2010/main" val="204620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C9CA-8D22-4784-8DAE-7BDAB1BC724A}"/>
              </a:ext>
            </a:extLst>
          </p:cNvPr>
          <p:cNvSpPr>
            <a:spLocks noGrp="1"/>
          </p:cNvSpPr>
          <p:nvPr>
            <p:ph type="title"/>
          </p:nvPr>
        </p:nvSpPr>
        <p:spPr/>
        <p:txBody>
          <a:bodyPr/>
          <a:lstStyle/>
          <a:p>
            <a:r>
              <a:rPr lang="en-US" dirty="0"/>
              <a:t>Chapter Outline </a:t>
            </a:r>
          </a:p>
        </p:txBody>
      </p:sp>
      <p:sp>
        <p:nvSpPr>
          <p:cNvPr id="3" name="Content Placeholder 2">
            <a:extLst>
              <a:ext uri="{FF2B5EF4-FFF2-40B4-BE49-F238E27FC236}">
                <a16:creationId xmlns:a16="http://schemas.microsoft.com/office/drawing/2014/main" id="{3683DA0C-06E5-4B54-A02D-D7B26E08D719}"/>
              </a:ext>
            </a:extLst>
          </p:cNvPr>
          <p:cNvSpPr>
            <a:spLocks noGrp="1"/>
          </p:cNvSpPr>
          <p:nvPr>
            <p:ph idx="1"/>
          </p:nvPr>
        </p:nvSpPr>
        <p:spPr/>
        <p:txBody>
          <a:bodyPr/>
          <a:lstStyle/>
          <a:p>
            <a:r>
              <a:rPr lang="en-US" dirty="0"/>
              <a:t>Prelude to Reformation</a:t>
            </a:r>
          </a:p>
          <a:p>
            <a:r>
              <a:rPr lang="en-US" dirty="0"/>
              <a:t>Martin Luther and the Reformation in Germany</a:t>
            </a:r>
          </a:p>
          <a:p>
            <a:r>
              <a:rPr lang="en-US" dirty="0"/>
              <a:t>Germany and the Reformation: Religion and Politics </a:t>
            </a:r>
          </a:p>
          <a:p>
            <a:r>
              <a:rPr lang="en-US" dirty="0"/>
              <a:t>The Spread of the Protestant Reformation</a:t>
            </a:r>
          </a:p>
          <a:p>
            <a:r>
              <a:rPr lang="en-US" dirty="0"/>
              <a:t>The Catholic Reformation</a:t>
            </a:r>
          </a:p>
          <a:p>
            <a:r>
              <a:rPr lang="en-US" dirty="0"/>
              <a:t>Politics and the Wars of Religion in the Sixteenth Century </a:t>
            </a:r>
          </a:p>
        </p:txBody>
      </p:sp>
    </p:spTree>
    <p:extLst>
      <p:ext uri="{BB962C8B-B14F-4D97-AF65-F5344CB8AC3E}">
        <p14:creationId xmlns:p14="http://schemas.microsoft.com/office/powerpoint/2010/main" val="223485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E41B-81DA-45B3-A258-4C7B19DD6286}"/>
              </a:ext>
            </a:extLst>
          </p:cNvPr>
          <p:cNvSpPr>
            <a:spLocks noGrp="1"/>
          </p:cNvSpPr>
          <p:nvPr>
            <p:ph type="title"/>
          </p:nvPr>
        </p:nvSpPr>
        <p:spPr/>
        <p:txBody>
          <a:bodyPr/>
          <a:lstStyle/>
          <a:p>
            <a:r>
              <a:rPr lang="en-US" i="1" dirty="0"/>
              <a:t>The Praise of Folly </a:t>
            </a:r>
            <a:r>
              <a:rPr lang="en-US" dirty="0"/>
              <a:t>– 1511 </a:t>
            </a:r>
          </a:p>
        </p:txBody>
      </p:sp>
      <p:sp>
        <p:nvSpPr>
          <p:cNvPr id="3" name="Content Placeholder 2">
            <a:extLst>
              <a:ext uri="{FF2B5EF4-FFF2-40B4-BE49-F238E27FC236}">
                <a16:creationId xmlns:a16="http://schemas.microsoft.com/office/drawing/2014/main" id="{B0A12B5E-D56F-4E19-9BD9-3480C835BA7A}"/>
              </a:ext>
            </a:extLst>
          </p:cNvPr>
          <p:cNvSpPr>
            <a:spLocks noGrp="1"/>
          </p:cNvSpPr>
          <p:nvPr>
            <p:ph idx="1"/>
          </p:nvPr>
        </p:nvSpPr>
        <p:spPr/>
        <p:txBody>
          <a:bodyPr/>
          <a:lstStyle/>
          <a:p>
            <a:r>
              <a:rPr lang="en-US" dirty="0"/>
              <a:t>Written by Erasmus in 1511 </a:t>
            </a:r>
          </a:p>
          <a:p>
            <a:r>
              <a:rPr lang="en-US" dirty="0"/>
              <a:t>Erasmus was able to engage in a humorous yet effective </a:t>
            </a:r>
            <a:r>
              <a:rPr lang="en-US" dirty="0" err="1"/>
              <a:t>critiscism</a:t>
            </a:r>
            <a:r>
              <a:rPr lang="en-US" dirty="0"/>
              <a:t> of the most corrupt practices of his own society. </a:t>
            </a:r>
          </a:p>
          <a:p>
            <a:endParaRPr lang="en-US" dirty="0"/>
          </a:p>
          <a:p>
            <a:r>
              <a:rPr lang="en-US" dirty="0"/>
              <a:t>He was especially harsh on the abuses within the ranks of the clergy. </a:t>
            </a:r>
          </a:p>
        </p:txBody>
      </p:sp>
      <p:pic>
        <p:nvPicPr>
          <p:cNvPr id="4" name="Picture 3">
            <a:extLst>
              <a:ext uri="{FF2B5EF4-FFF2-40B4-BE49-F238E27FC236}">
                <a16:creationId xmlns:a16="http://schemas.microsoft.com/office/drawing/2014/main" id="{90FFF1D1-FE7F-420B-9E39-260A1CB6D978}"/>
              </a:ext>
            </a:extLst>
          </p:cNvPr>
          <p:cNvPicPr>
            <a:picLocks noChangeAspect="1"/>
          </p:cNvPicPr>
          <p:nvPr/>
        </p:nvPicPr>
        <p:blipFill>
          <a:blip r:embed="rId2"/>
          <a:stretch>
            <a:fillRect/>
          </a:stretch>
        </p:blipFill>
        <p:spPr>
          <a:xfrm>
            <a:off x="8402719" y="228600"/>
            <a:ext cx="3108960" cy="2331720"/>
          </a:xfrm>
          <a:prstGeom prst="rect">
            <a:avLst/>
          </a:prstGeom>
          <a:ln>
            <a:noFill/>
          </a:ln>
          <a:effectLst>
            <a:softEdge rad="112500"/>
          </a:effectLst>
        </p:spPr>
      </p:pic>
    </p:spTree>
    <p:extLst>
      <p:ext uri="{BB962C8B-B14F-4D97-AF65-F5344CB8AC3E}">
        <p14:creationId xmlns:p14="http://schemas.microsoft.com/office/powerpoint/2010/main" val="208861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0014-585F-4E8E-A3C1-37C725E77D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DA92E7-EA6A-4045-B252-E93101645CC4}"/>
              </a:ext>
            </a:extLst>
          </p:cNvPr>
          <p:cNvSpPr>
            <a:spLocks noGrp="1"/>
          </p:cNvSpPr>
          <p:nvPr>
            <p:ph idx="1"/>
          </p:nvPr>
        </p:nvSpPr>
        <p:spPr/>
        <p:txBody>
          <a:bodyPr/>
          <a:lstStyle/>
          <a:p>
            <a:r>
              <a:rPr lang="en-US" dirty="0"/>
              <a:t>Erasmus’ program did not achieve the reform of the church that he so desired. </a:t>
            </a:r>
          </a:p>
          <a:p>
            <a:r>
              <a:rPr lang="en-US" dirty="0"/>
              <a:t>His moderation and his emphasis on education were quickly overwhelmed by the passions of the Reformation. </a:t>
            </a:r>
          </a:p>
        </p:txBody>
      </p:sp>
    </p:spTree>
    <p:extLst>
      <p:ext uri="{BB962C8B-B14F-4D97-AF65-F5344CB8AC3E}">
        <p14:creationId xmlns:p14="http://schemas.microsoft.com/office/powerpoint/2010/main" val="346553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8D0B-EF7D-4836-B4E8-297894C1E5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BFE8FB-2AD6-4CA2-B3DB-E470EB9C989A}"/>
              </a:ext>
            </a:extLst>
          </p:cNvPr>
          <p:cNvSpPr>
            <a:spLocks noGrp="1"/>
          </p:cNvSpPr>
          <p:nvPr>
            <p:ph idx="1"/>
          </p:nvPr>
        </p:nvSpPr>
        <p:spPr>
          <a:xfrm>
            <a:off x="680321" y="2336872"/>
            <a:ext cx="11217512" cy="4329741"/>
          </a:xfrm>
        </p:spPr>
        <p:txBody>
          <a:bodyPr/>
          <a:lstStyle/>
          <a:p>
            <a:r>
              <a:rPr lang="en-US" dirty="0"/>
              <a:t>His work did help prepare the way for the Reformation; as contemporizes proclaimed, “Erasmus laid the eggs that Luther hatched.” </a:t>
            </a:r>
          </a:p>
          <a:p>
            <a:endParaRPr lang="en-US" dirty="0"/>
          </a:p>
          <a:p>
            <a:r>
              <a:rPr lang="en-US" dirty="0"/>
              <a:t>Erasmus eventually disapproved of Luther and the </a:t>
            </a:r>
            <a:r>
              <a:rPr lang="en-US" dirty="0" err="1"/>
              <a:t>Prostetant</a:t>
            </a:r>
            <a:r>
              <a:rPr lang="en-US" dirty="0"/>
              <a:t> reformers. </a:t>
            </a:r>
          </a:p>
          <a:p>
            <a:endParaRPr lang="en-US" dirty="0"/>
          </a:p>
          <a:p>
            <a:r>
              <a:rPr lang="en-US" b="1" i="1" dirty="0"/>
              <a:t>He had no intention of destroying the unity of the medieval Christian church; rather his whole program was based on reform within the church. </a:t>
            </a:r>
          </a:p>
        </p:txBody>
      </p:sp>
    </p:spTree>
    <p:extLst>
      <p:ext uri="{BB962C8B-B14F-4D97-AF65-F5344CB8AC3E}">
        <p14:creationId xmlns:p14="http://schemas.microsoft.com/office/powerpoint/2010/main" val="59720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BEF0-6EA8-4E05-821E-5E77289D4A6D}"/>
              </a:ext>
            </a:extLst>
          </p:cNvPr>
          <p:cNvSpPr>
            <a:spLocks noGrp="1"/>
          </p:cNvSpPr>
          <p:nvPr>
            <p:ph type="title"/>
          </p:nvPr>
        </p:nvSpPr>
        <p:spPr/>
        <p:txBody>
          <a:bodyPr/>
          <a:lstStyle/>
          <a:p>
            <a:r>
              <a:rPr lang="en-US" dirty="0"/>
              <a:t>Thomas More (1478-1535) </a:t>
            </a:r>
          </a:p>
        </p:txBody>
      </p:sp>
      <p:sp>
        <p:nvSpPr>
          <p:cNvPr id="3" name="Content Placeholder 2">
            <a:extLst>
              <a:ext uri="{FF2B5EF4-FFF2-40B4-BE49-F238E27FC236}">
                <a16:creationId xmlns:a16="http://schemas.microsoft.com/office/drawing/2014/main" id="{3CDA85BB-9FEF-4D96-BEE0-8CC182BF843D}"/>
              </a:ext>
            </a:extLst>
          </p:cNvPr>
          <p:cNvSpPr>
            <a:spLocks noGrp="1"/>
          </p:cNvSpPr>
          <p:nvPr>
            <p:ph idx="1"/>
          </p:nvPr>
        </p:nvSpPr>
        <p:spPr/>
        <p:txBody>
          <a:bodyPr/>
          <a:lstStyle/>
          <a:p>
            <a:r>
              <a:rPr lang="en-US" dirty="0"/>
              <a:t>Trained in law, he took an avid interest in the new classical learning and became proficient in both Latin and Greek. </a:t>
            </a:r>
          </a:p>
          <a:p>
            <a:r>
              <a:rPr lang="en-US" dirty="0"/>
              <a:t>Like the Italian humanists who believed in putting their learning at the service of the state, More embarked on a public career that took him to the highest reaches of power as lord chancellor of England. </a:t>
            </a:r>
          </a:p>
        </p:txBody>
      </p:sp>
    </p:spTree>
    <p:extLst>
      <p:ext uri="{BB962C8B-B14F-4D97-AF65-F5344CB8AC3E}">
        <p14:creationId xmlns:p14="http://schemas.microsoft.com/office/powerpoint/2010/main" val="2294222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BA40-E799-42FE-9AE6-5E2D5F2C8B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25C01B2-0831-4481-8286-3E4102999E68}"/>
              </a:ext>
            </a:extLst>
          </p:cNvPr>
          <p:cNvPicPr>
            <a:picLocks noGrp="1" noChangeAspect="1"/>
          </p:cNvPicPr>
          <p:nvPr>
            <p:ph idx="1"/>
          </p:nvPr>
        </p:nvPicPr>
        <p:blipFill>
          <a:blip r:embed="rId2"/>
          <a:stretch>
            <a:fillRect/>
          </a:stretch>
        </p:blipFill>
        <p:spPr>
          <a:xfrm>
            <a:off x="3077046" y="137160"/>
            <a:ext cx="5436515" cy="6583680"/>
          </a:xfrm>
          <a:prstGeom prst="rect">
            <a:avLst/>
          </a:prstGeom>
          <a:ln>
            <a:noFill/>
          </a:ln>
          <a:effectLst>
            <a:softEdge rad="112500"/>
          </a:effectLst>
        </p:spPr>
      </p:pic>
    </p:spTree>
    <p:extLst>
      <p:ext uri="{BB962C8B-B14F-4D97-AF65-F5344CB8AC3E}">
        <p14:creationId xmlns:p14="http://schemas.microsoft.com/office/powerpoint/2010/main" val="332157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A787-9FD3-4C4C-B91B-4BB9C585C1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1F6DEB-9BDC-4465-BE0E-C43289F3F1DE}"/>
              </a:ext>
            </a:extLst>
          </p:cNvPr>
          <p:cNvSpPr>
            <a:spLocks noGrp="1"/>
          </p:cNvSpPr>
          <p:nvPr>
            <p:ph idx="1"/>
          </p:nvPr>
        </p:nvSpPr>
        <p:spPr/>
        <p:txBody>
          <a:bodyPr/>
          <a:lstStyle/>
          <a:p>
            <a:r>
              <a:rPr lang="en-US" dirty="0"/>
              <a:t>Thomas Moore was well acquainted with other English Humanists and became an intimate friend of Erasmus. </a:t>
            </a:r>
          </a:p>
          <a:p>
            <a:r>
              <a:rPr lang="en-US" dirty="0"/>
              <a:t>Made translations from Greek authors and wrote both prose and poetry in Latin. </a:t>
            </a:r>
          </a:p>
          <a:p>
            <a:r>
              <a:rPr lang="en-US" dirty="0"/>
              <a:t>He spent many hours in prayer and private devotions. </a:t>
            </a:r>
          </a:p>
          <a:p>
            <a:endParaRPr lang="en-US" dirty="0"/>
          </a:p>
          <a:p>
            <a:r>
              <a:rPr lang="en-US" dirty="0"/>
              <a:t>Many praised his household as a shining model of Christian family life. </a:t>
            </a:r>
          </a:p>
        </p:txBody>
      </p:sp>
    </p:spTree>
    <p:extLst>
      <p:ext uri="{BB962C8B-B14F-4D97-AF65-F5344CB8AC3E}">
        <p14:creationId xmlns:p14="http://schemas.microsoft.com/office/powerpoint/2010/main" val="362229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95DA-0B41-4164-878F-B5AECFD2047C}"/>
              </a:ext>
            </a:extLst>
          </p:cNvPr>
          <p:cNvSpPr>
            <a:spLocks noGrp="1"/>
          </p:cNvSpPr>
          <p:nvPr>
            <p:ph type="title"/>
          </p:nvPr>
        </p:nvSpPr>
        <p:spPr/>
        <p:txBody>
          <a:bodyPr/>
          <a:lstStyle/>
          <a:p>
            <a:r>
              <a:rPr lang="en-US" i="1" dirty="0"/>
              <a:t>Utopia</a:t>
            </a:r>
            <a:r>
              <a:rPr lang="en-US" dirty="0"/>
              <a:t> – 1516 </a:t>
            </a:r>
          </a:p>
        </p:txBody>
      </p:sp>
      <p:sp>
        <p:nvSpPr>
          <p:cNvPr id="3" name="Content Placeholder 2">
            <a:extLst>
              <a:ext uri="{FF2B5EF4-FFF2-40B4-BE49-F238E27FC236}">
                <a16:creationId xmlns:a16="http://schemas.microsoft.com/office/drawing/2014/main" id="{66A22E18-1765-4A8A-8A7C-A793A9A336FB}"/>
              </a:ext>
            </a:extLst>
          </p:cNvPr>
          <p:cNvSpPr>
            <a:spLocks noGrp="1"/>
          </p:cNvSpPr>
          <p:nvPr>
            <p:ph idx="1"/>
          </p:nvPr>
        </p:nvSpPr>
        <p:spPr/>
        <p:txBody>
          <a:bodyPr/>
          <a:lstStyle/>
          <a:p>
            <a:r>
              <a:rPr lang="en-US" dirty="0"/>
              <a:t>More’s most famous work, and one of the most controversial of his age, was Utopia, written in 1516. </a:t>
            </a:r>
          </a:p>
          <a:p>
            <a:endParaRPr lang="en-US" dirty="0"/>
          </a:p>
          <a:p>
            <a:r>
              <a:rPr lang="en-US" dirty="0"/>
              <a:t>Account of the idealistic life and institutions of the community of Utopia (Greek for “nowhere”), an imaginary island on the vicinity of the New World. </a:t>
            </a:r>
          </a:p>
          <a:p>
            <a:r>
              <a:rPr lang="en-US" dirty="0"/>
              <a:t>It reflects More’s own concerns with the economic, social, and political problems of his day. </a:t>
            </a:r>
          </a:p>
        </p:txBody>
      </p:sp>
    </p:spTree>
    <p:extLst>
      <p:ext uri="{BB962C8B-B14F-4D97-AF65-F5344CB8AC3E}">
        <p14:creationId xmlns:p14="http://schemas.microsoft.com/office/powerpoint/2010/main" val="94083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B703-BFAE-4B95-ACFA-A34B7DB175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913DCB-1D46-44C5-BD68-69E2AA0D4ACC}"/>
              </a:ext>
            </a:extLst>
          </p:cNvPr>
          <p:cNvSpPr>
            <a:spLocks noGrp="1"/>
          </p:cNvSpPr>
          <p:nvPr>
            <p:ph idx="1"/>
          </p:nvPr>
        </p:nvSpPr>
        <p:spPr/>
        <p:txBody>
          <a:bodyPr/>
          <a:lstStyle/>
          <a:p>
            <a:r>
              <a:rPr lang="en-US" dirty="0"/>
              <a:t>New social system in which cooperation and reason replaced power and fame as the proper motivating agents for human society. </a:t>
            </a:r>
          </a:p>
          <a:p>
            <a:endParaRPr lang="en-US" dirty="0"/>
          </a:p>
          <a:p>
            <a:r>
              <a:rPr lang="en-US" dirty="0"/>
              <a:t>Utopian society, therefore, is based on communal ownership rather than private property. </a:t>
            </a:r>
          </a:p>
          <a:p>
            <a:r>
              <a:rPr lang="en-US" dirty="0"/>
              <a:t>All persons work nine hours a day, regardless of occupation, and are rewarding according to their needs. </a:t>
            </a:r>
          </a:p>
        </p:txBody>
      </p:sp>
    </p:spTree>
    <p:extLst>
      <p:ext uri="{BB962C8B-B14F-4D97-AF65-F5344CB8AC3E}">
        <p14:creationId xmlns:p14="http://schemas.microsoft.com/office/powerpoint/2010/main" val="418631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7AC8-7415-424C-969C-92D6C0F923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F89877-23C1-429C-9EEA-71607CD32CD9}"/>
              </a:ext>
            </a:extLst>
          </p:cNvPr>
          <p:cNvSpPr>
            <a:spLocks noGrp="1"/>
          </p:cNvSpPr>
          <p:nvPr>
            <p:ph idx="1"/>
          </p:nvPr>
        </p:nvSpPr>
        <p:spPr/>
        <p:txBody>
          <a:bodyPr/>
          <a:lstStyle/>
          <a:p>
            <a:r>
              <a:rPr lang="en-US" dirty="0"/>
              <a:t>Possessing abundant leisure time and relieved of competition and greed, Utopians were free to do wholesome and enriching things. </a:t>
            </a:r>
          </a:p>
          <a:p>
            <a:endParaRPr lang="en-US" dirty="0"/>
          </a:p>
          <a:p>
            <a:r>
              <a:rPr lang="en-US" dirty="0"/>
              <a:t>More envisioned Utopia as an orderly world where social relations, recreation, and even travel were carefully controlled for the moral welfare of society and its members. </a:t>
            </a:r>
          </a:p>
        </p:txBody>
      </p:sp>
    </p:spTree>
    <p:extLst>
      <p:ext uri="{BB962C8B-B14F-4D97-AF65-F5344CB8AC3E}">
        <p14:creationId xmlns:p14="http://schemas.microsoft.com/office/powerpoint/2010/main" val="2267387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2118-52FB-48BE-9C35-729E677D8E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0DD6D6-7297-45CB-B5C2-404BA4C8A563}"/>
              </a:ext>
            </a:extLst>
          </p:cNvPr>
          <p:cNvSpPr>
            <a:spLocks noGrp="1"/>
          </p:cNvSpPr>
          <p:nvPr>
            <p:ph idx="1"/>
          </p:nvPr>
        </p:nvSpPr>
        <p:spPr/>
        <p:txBody>
          <a:bodyPr/>
          <a:lstStyle/>
          <a:p>
            <a:r>
              <a:rPr lang="en-US" dirty="0"/>
              <a:t>In serving King Henry VIII, More came face to face with the abuses and corruption he had criticized in Utopia. </a:t>
            </a:r>
          </a:p>
          <a:p>
            <a:r>
              <a:rPr lang="en-US" dirty="0"/>
              <a:t>But he did not allow idealism to outweigh his own ultimate realism, and in Utopia he justified his service to the king. </a:t>
            </a:r>
          </a:p>
        </p:txBody>
      </p:sp>
    </p:spTree>
    <p:extLst>
      <p:ext uri="{BB962C8B-B14F-4D97-AF65-F5344CB8AC3E}">
        <p14:creationId xmlns:p14="http://schemas.microsoft.com/office/powerpoint/2010/main" val="262448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A2A-C005-4F03-A77E-E5A7171AEAE4}"/>
              </a:ext>
            </a:extLst>
          </p:cNvPr>
          <p:cNvSpPr>
            <a:spLocks noGrp="1"/>
          </p:cNvSpPr>
          <p:nvPr>
            <p:ph type="title"/>
          </p:nvPr>
        </p:nvSpPr>
        <p:spPr/>
        <p:txBody>
          <a:bodyPr/>
          <a:lstStyle/>
          <a:p>
            <a:r>
              <a:rPr lang="en-US" dirty="0"/>
              <a:t>Focus Questions </a:t>
            </a:r>
          </a:p>
        </p:txBody>
      </p:sp>
      <p:sp>
        <p:nvSpPr>
          <p:cNvPr id="3" name="Content Placeholder 2">
            <a:extLst>
              <a:ext uri="{FF2B5EF4-FFF2-40B4-BE49-F238E27FC236}">
                <a16:creationId xmlns:a16="http://schemas.microsoft.com/office/drawing/2014/main" id="{90F8E015-F751-4A91-BD4F-8E9FA6D87E6C}"/>
              </a:ext>
            </a:extLst>
          </p:cNvPr>
          <p:cNvSpPr>
            <a:spLocks noGrp="1"/>
          </p:cNvSpPr>
          <p:nvPr>
            <p:ph idx="1"/>
          </p:nvPr>
        </p:nvSpPr>
        <p:spPr>
          <a:xfrm>
            <a:off x="680321" y="2336872"/>
            <a:ext cx="9613861" cy="4372271"/>
          </a:xfrm>
        </p:spPr>
        <p:txBody>
          <a:bodyPr>
            <a:normAutofit fontScale="92500" lnSpcReduction="20000"/>
          </a:bodyPr>
          <a:lstStyle/>
          <a:p>
            <a:r>
              <a:rPr lang="en-US" dirty="0"/>
              <a:t>Who were the Christian humanists, and how did they differ from the Protestant reformers? </a:t>
            </a:r>
          </a:p>
          <a:p>
            <a:r>
              <a:rPr lang="en-US" dirty="0"/>
              <a:t>What were Martin Luther’s main disagreements with the Roman Catholic church, and why did the movement he began spread so quickly across Europe? </a:t>
            </a:r>
          </a:p>
          <a:p>
            <a:r>
              <a:rPr lang="en-US" dirty="0"/>
              <a:t>What impact did the Protestant Reformation have on the society of the sixteenth century? </a:t>
            </a:r>
          </a:p>
          <a:p>
            <a:r>
              <a:rPr lang="en-US" dirty="0"/>
              <a:t>What measures did the Roman Catholic church take to reform itself and to combat Protestantism in the sixteenth century? </a:t>
            </a:r>
          </a:p>
          <a:p>
            <a:r>
              <a:rPr lang="en-US" dirty="0"/>
              <a:t>What role did religion play in the European wars of the sixteenth century? </a:t>
            </a:r>
          </a:p>
          <a:p>
            <a:r>
              <a:rPr lang="en-US" dirty="0"/>
              <a:t>What were the main tenants of the major Protestant groups, and how did they differ from each other and from Catholics? What were the results of these differences? </a:t>
            </a:r>
          </a:p>
          <a:p>
            <a:endParaRPr lang="en-US" dirty="0"/>
          </a:p>
        </p:txBody>
      </p:sp>
    </p:spTree>
    <p:extLst>
      <p:ext uri="{BB962C8B-B14F-4D97-AF65-F5344CB8AC3E}">
        <p14:creationId xmlns:p14="http://schemas.microsoft.com/office/powerpoint/2010/main" val="306746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DC69-B927-4780-BE28-34C7EA331F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1783B6-1F57-418A-8861-01B8EE74FE21}"/>
              </a:ext>
            </a:extLst>
          </p:cNvPr>
          <p:cNvSpPr>
            <a:spLocks noGrp="1"/>
          </p:cNvSpPr>
          <p:nvPr>
            <p:ph idx="1"/>
          </p:nvPr>
        </p:nvSpPr>
        <p:spPr/>
        <p:txBody>
          <a:bodyPr/>
          <a:lstStyle/>
          <a:p>
            <a:r>
              <a:rPr lang="en-US" dirty="0"/>
              <a:t>More’s religious devotion and belief in the universal Catholic church proved even more important than his service to the king, however. </a:t>
            </a:r>
          </a:p>
          <a:p>
            <a:endParaRPr lang="en-US" dirty="0"/>
          </a:p>
          <a:p>
            <a:r>
              <a:rPr lang="en-US" dirty="0"/>
              <a:t>More willingly gave up his life opposing England’s break with the Roman Catholic church over the divorce of King Henry VIII. (Executed by Decapitation)   </a:t>
            </a:r>
          </a:p>
        </p:txBody>
      </p:sp>
    </p:spTree>
    <p:extLst>
      <p:ext uri="{BB962C8B-B14F-4D97-AF65-F5344CB8AC3E}">
        <p14:creationId xmlns:p14="http://schemas.microsoft.com/office/powerpoint/2010/main" val="265217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4E5C-7323-4F3A-A339-95C918DBCC94}"/>
              </a:ext>
            </a:extLst>
          </p:cNvPr>
          <p:cNvSpPr>
            <a:spLocks noGrp="1"/>
          </p:cNvSpPr>
          <p:nvPr>
            <p:ph type="title"/>
          </p:nvPr>
        </p:nvSpPr>
        <p:spPr/>
        <p:txBody>
          <a:bodyPr/>
          <a:lstStyle/>
          <a:p>
            <a:r>
              <a:rPr lang="en-US" dirty="0"/>
              <a:t>Prelude to Reformation </a:t>
            </a:r>
          </a:p>
        </p:txBody>
      </p:sp>
      <p:sp>
        <p:nvSpPr>
          <p:cNvPr id="3" name="Content Placeholder 2">
            <a:extLst>
              <a:ext uri="{FF2B5EF4-FFF2-40B4-BE49-F238E27FC236}">
                <a16:creationId xmlns:a16="http://schemas.microsoft.com/office/drawing/2014/main" id="{77AA90EB-9D2C-485B-8C71-86ED959A4C94}"/>
              </a:ext>
            </a:extLst>
          </p:cNvPr>
          <p:cNvSpPr>
            <a:spLocks noGrp="1"/>
          </p:cNvSpPr>
          <p:nvPr>
            <p:ph idx="1"/>
          </p:nvPr>
        </p:nvSpPr>
        <p:spPr/>
        <p:txBody>
          <a:bodyPr/>
          <a:lstStyle/>
          <a:p>
            <a:r>
              <a:rPr lang="en-US" dirty="0"/>
              <a:t>During the second half of the fifteenth century, the new classical learning that was part of Italian Renaissance humanism spread to northern Europe and spawned a movement called Christian or Northern Renaissance humanism whose major goal was the reform of Christianity. </a:t>
            </a:r>
          </a:p>
        </p:txBody>
      </p:sp>
    </p:spTree>
    <p:extLst>
      <p:ext uri="{BB962C8B-B14F-4D97-AF65-F5344CB8AC3E}">
        <p14:creationId xmlns:p14="http://schemas.microsoft.com/office/powerpoint/2010/main" val="386509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4E13-189D-4DC0-86F7-1BCDEB3BC6C9}"/>
              </a:ext>
            </a:extLst>
          </p:cNvPr>
          <p:cNvSpPr>
            <a:spLocks noGrp="1"/>
          </p:cNvSpPr>
          <p:nvPr>
            <p:ph type="title"/>
          </p:nvPr>
        </p:nvSpPr>
        <p:spPr/>
        <p:txBody>
          <a:bodyPr/>
          <a:lstStyle/>
          <a:p>
            <a:r>
              <a:rPr lang="en-US" dirty="0"/>
              <a:t>Christian or Northern Renaissance Humanism </a:t>
            </a:r>
          </a:p>
        </p:txBody>
      </p:sp>
      <p:sp>
        <p:nvSpPr>
          <p:cNvPr id="3" name="Content Placeholder 2">
            <a:extLst>
              <a:ext uri="{FF2B5EF4-FFF2-40B4-BE49-F238E27FC236}">
                <a16:creationId xmlns:a16="http://schemas.microsoft.com/office/drawing/2014/main" id="{96E14102-CA79-4D19-A891-77F2C3F9CEE7}"/>
              </a:ext>
            </a:extLst>
          </p:cNvPr>
          <p:cNvSpPr>
            <a:spLocks noGrp="1"/>
          </p:cNvSpPr>
          <p:nvPr>
            <p:ph idx="1"/>
          </p:nvPr>
        </p:nvSpPr>
        <p:spPr/>
        <p:txBody>
          <a:bodyPr/>
          <a:lstStyle/>
          <a:p>
            <a:r>
              <a:rPr lang="en-US" dirty="0"/>
              <a:t>Northern humanists cultivated a knowledge of the classics, the one common bond that united all humanists into a kind of international fellowship. </a:t>
            </a:r>
          </a:p>
        </p:txBody>
      </p:sp>
    </p:spTree>
    <p:extLst>
      <p:ext uri="{BB962C8B-B14F-4D97-AF65-F5344CB8AC3E}">
        <p14:creationId xmlns:p14="http://schemas.microsoft.com/office/powerpoint/2010/main" val="245140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BC84-3CFE-40B9-AE83-FC2E69CBF0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F00C88-6C9D-4426-B001-12C1CB2FC505}"/>
              </a:ext>
            </a:extLst>
          </p:cNvPr>
          <p:cNvSpPr>
            <a:spLocks noGrp="1"/>
          </p:cNvSpPr>
          <p:nvPr>
            <p:ph idx="1"/>
          </p:nvPr>
        </p:nvSpPr>
        <p:spPr/>
        <p:txBody>
          <a:bodyPr/>
          <a:lstStyle/>
          <a:p>
            <a:r>
              <a:rPr lang="en-US" dirty="0"/>
              <a:t>Northern humanists (also called Christian humanists because of their profound preoccupation with religion) focused on the sources of early Christianity, the Holy Scriptures, and the writings of such church fathers as  Augustine, Ambrose, and Jerome. </a:t>
            </a:r>
          </a:p>
          <a:p>
            <a:pPr marL="0" indent="0">
              <a:buNone/>
            </a:pPr>
            <a:endParaRPr lang="en-US" dirty="0"/>
          </a:p>
          <a:p>
            <a:pPr lvl="1"/>
            <a:r>
              <a:rPr lang="en-US" dirty="0"/>
              <a:t>They found in these writings a simple religion that they came to feel had been distorted by the complicated theological arguments of the Middle Ages. </a:t>
            </a:r>
          </a:p>
        </p:txBody>
      </p:sp>
    </p:spTree>
    <p:extLst>
      <p:ext uri="{BB962C8B-B14F-4D97-AF65-F5344CB8AC3E}">
        <p14:creationId xmlns:p14="http://schemas.microsoft.com/office/powerpoint/2010/main" val="339718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EEA1-4EB9-465E-B829-54B51B2B4D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371728-1254-4620-98E7-62784508F928}"/>
              </a:ext>
            </a:extLst>
          </p:cNvPr>
          <p:cNvSpPr>
            <a:spLocks noGrp="1"/>
          </p:cNvSpPr>
          <p:nvPr>
            <p:ph idx="1"/>
          </p:nvPr>
        </p:nvSpPr>
        <p:spPr/>
        <p:txBody>
          <a:bodyPr/>
          <a:lstStyle/>
          <a:p>
            <a:r>
              <a:rPr lang="en-US" dirty="0"/>
              <a:t>The most important characteristic of northern humanism was its reform program. </a:t>
            </a:r>
          </a:p>
        </p:txBody>
      </p:sp>
    </p:spTree>
    <p:extLst>
      <p:ext uri="{BB962C8B-B14F-4D97-AF65-F5344CB8AC3E}">
        <p14:creationId xmlns:p14="http://schemas.microsoft.com/office/powerpoint/2010/main" val="327418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539C-1C1E-49BC-949D-EC36004241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22C674-2178-471F-972F-B879170A65A8}"/>
              </a:ext>
            </a:extLst>
          </p:cNvPr>
          <p:cNvSpPr>
            <a:spLocks noGrp="1"/>
          </p:cNvSpPr>
          <p:nvPr>
            <p:ph idx="1"/>
          </p:nvPr>
        </p:nvSpPr>
        <p:spPr/>
        <p:txBody>
          <a:bodyPr/>
          <a:lstStyle/>
          <a:p>
            <a:r>
              <a:rPr lang="en-US" dirty="0"/>
              <a:t>The northern humanists felt that through education in </a:t>
            </a:r>
            <a:r>
              <a:rPr lang="en-US" dirty="0" err="1"/>
              <a:t>souces</a:t>
            </a:r>
            <a:r>
              <a:rPr lang="en-US" dirty="0"/>
              <a:t> of classical, and especially Christian antiquity, they could instill a true inner piety or an inward religious feeling that would bring about a reform of the church and society. </a:t>
            </a:r>
          </a:p>
        </p:txBody>
      </p:sp>
    </p:spTree>
    <p:extLst>
      <p:ext uri="{BB962C8B-B14F-4D97-AF65-F5344CB8AC3E}">
        <p14:creationId xmlns:p14="http://schemas.microsoft.com/office/powerpoint/2010/main" val="390618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52FF-7C91-458C-9B30-90F9D498E2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B07764-3786-4E61-B98A-E74236F7B7EC}"/>
              </a:ext>
            </a:extLst>
          </p:cNvPr>
          <p:cNvSpPr>
            <a:spLocks noGrp="1"/>
          </p:cNvSpPr>
          <p:nvPr>
            <p:ph idx="1"/>
          </p:nvPr>
        </p:nvSpPr>
        <p:spPr/>
        <p:txBody>
          <a:bodyPr/>
          <a:lstStyle/>
          <a:p>
            <a:r>
              <a:rPr lang="en-US" dirty="0"/>
              <a:t>Christian humanists supported schools, brought out new editions of the classics, and prepared new editions of the Bible and writings of the church fathers. </a:t>
            </a:r>
          </a:p>
        </p:txBody>
      </p:sp>
    </p:spTree>
    <p:extLst>
      <p:ext uri="{BB962C8B-B14F-4D97-AF65-F5344CB8AC3E}">
        <p14:creationId xmlns:p14="http://schemas.microsoft.com/office/powerpoint/2010/main" val="252906251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71</TotalTime>
  <Words>1297</Words>
  <Application>Microsoft Office PowerPoint</Application>
  <PresentationFormat>Widescreen</PresentationFormat>
  <Paragraphs>80</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Trebuchet MS</vt:lpstr>
      <vt:lpstr>Berlin</vt:lpstr>
      <vt:lpstr>Chapter 13 Reformation and Religious Warfare in the Sixteenth Century </vt:lpstr>
      <vt:lpstr>Chapter Outline </vt:lpstr>
      <vt:lpstr>Focus Questions </vt:lpstr>
      <vt:lpstr>Prelude to Reformation </vt:lpstr>
      <vt:lpstr>Christian or Northern Renaissance Humanism </vt:lpstr>
      <vt:lpstr>PowerPoint Presentation</vt:lpstr>
      <vt:lpstr>PowerPoint Presentation</vt:lpstr>
      <vt:lpstr>PowerPoint Presentation</vt:lpstr>
      <vt:lpstr>PowerPoint Presentation</vt:lpstr>
      <vt:lpstr>PowerPoint Presentation</vt:lpstr>
      <vt:lpstr>PowerPoint Presentation</vt:lpstr>
      <vt:lpstr>Desiderius Erasmus (1466-1536) Holland </vt:lpstr>
      <vt:lpstr>PowerPoint Presentation</vt:lpstr>
      <vt:lpstr>PowerPoint Presentation</vt:lpstr>
      <vt:lpstr>PowerPoint Presentation</vt:lpstr>
      <vt:lpstr>Handbook of the Christian Knight </vt:lpstr>
      <vt:lpstr>PowerPoint Presentation</vt:lpstr>
      <vt:lpstr>PowerPoint Presentation</vt:lpstr>
      <vt:lpstr>PowerPoint Presentation</vt:lpstr>
      <vt:lpstr>The Praise of Folly – 1511 </vt:lpstr>
      <vt:lpstr>PowerPoint Presentation</vt:lpstr>
      <vt:lpstr>PowerPoint Presentation</vt:lpstr>
      <vt:lpstr>Thomas More (1478-1535) </vt:lpstr>
      <vt:lpstr>PowerPoint Presentation</vt:lpstr>
      <vt:lpstr>PowerPoint Presentation</vt:lpstr>
      <vt:lpstr>Utopia – 1516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Reformation and Religious Warfare in the Sixteenth Century </dc:title>
  <dc:creator>Tyler Moudry</dc:creator>
  <cp:lastModifiedBy>Tyler Moudry</cp:lastModifiedBy>
  <cp:revision>8</cp:revision>
  <dcterms:created xsi:type="dcterms:W3CDTF">2018-09-08T22:41:02Z</dcterms:created>
  <dcterms:modified xsi:type="dcterms:W3CDTF">2018-09-09T11:02:31Z</dcterms:modified>
</cp:coreProperties>
</file>