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59" r:id="rId5"/>
    <p:sldId id="258" r:id="rId6"/>
    <p:sldId id="260" r:id="rId7"/>
    <p:sldId id="261" r:id="rId8"/>
    <p:sldId id="262" r:id="rId9"/>
    <p:sldId id="263" r:id="rId10"/>
    <p:sldId id="264" r:id="rId11"/>
    <p:sldId id="265" r:id="rId12"/>
    <p:sldId id="267" r:id="rId13"/>
    <p:sldId id="266"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0" d="100"/>
          <a:sy n="90"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993-1AE5-41E2-AA97-6975F61B3AFC}"/>
              </a:ext>
            </a:extLst>
          </p:cNvPr>
          <p:cNvSpPr>
            <a:spLocks noGrp="1"/>
          </p:cNvSpPr>
          <p:nvPr>
            <p:ph type="ctrTitle"/>
          </p:nvPr>
        </p:nvSpPr>
        <p:spPr/>
        <p:txBody>
          <a:bodyPr/>
          <a:lstStyle/>
          <a:p>
            <a:r>
              <a:rPr lang="en-US" dirty="0"/>
              <a:t>Chapter 13 Section 5 Part 3 </a:t>
            </a:r>
          </a:p>
        </p:txBody>
      </p:sp>
      <p:sp>
        <p:nvSpPr>
          <p:cNvPr id="3" name="Subtitle 2">
            <a:extLst>
              <a:ext uri="{FF2B5EF4-FFF2-40B4-BE49-F238E27FC236}">
                <a16:creationId xmlns:a16="http://schemas.microsoft.com/office/drawing/2014/main" id="{02AE8524-28A6-4162-B4EE-97A4B349518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427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E266-383A-4B4B-95E4-058CFB0676F5}"/>
              </a:ext>
            </a:extLst>
          </p:cNvPr>
          <p:cNvSpPr>
            <a:spLocks noGrp="1"/>
          </p:cNvSpPr>
          <p:nvPr>
            <p:ph type="title"/>
          </p:nvPr>
        </p:nvSpPr>
        <p:spPr/>
        <p:txBody>
          <a:bodyPr/>
          <a:lstStyle/>
          <a:p>
            <a:r>
              <a:rPr lang="en-US" dirty="0"/>
              <a:t>Predestination </a:t>
            </a:r>
          </a:p>
        </p:txBody>
      </p:sp>
      <p:sp>
        <p:nvSpPr>
          <p:cNvPr id="3" name="Content Placeholder 2">
            <a:extLst>
              <a:ext uri="{FF2B5EF4-FFF2-40B4-BE49-F238E27FC236}">
                <a16:creationId xmlns:a16="http://schemas.microsoft.com/office/drawing/2014/main" id="{367DED45-D5F7-4FB9-8DC6-486FA6059609}"/>
              </a:ext>
            </a:extLst>
          </p:cNvPr>
          <p:cNvSpPr>
            <a:spLocks noGrp="1"/>
          </p:cNvSpPr>
          <p:nvPr>
            <p:ph idx="1"/>
          </p:nvPr>
        </p:nvSpPr>
        <p:spPr/>
        <p:txBody>
          <a:bodyPr/>
          <a:lstStyle/>
          <a:p>
            <a:r>
              <a:rPr lang="en-US" dirty="0"/>
              <a:t>One of the ideas derived from his emphasis on the absolute sovereignty of God – predestination – gave a unique cast to Calvin’s teachings. </a:t>
            </a:r>
          </a:p>
          <a:p>
            <a:endParaRPr lang="en-US" dirty="0"/>
          </a:p>
          <a:p>
            <a:r>
              <a:rPr lang="en-US" dirty="0"/>
              <a:t>“Eternal decree” </a:t>
            </a:r>
          </a:p>
          <a:p>
            <a:pPr lvl="1"/>
            <a:r>
              <a:rPr lang="en-US" dirty="0"/>
              <a:t>God had predestined some people to be saved (the elect) and others to be damned (the reprobate). </a:t>
            </a:r>
          </a:p>
        </p:txBody>
      </p:sp>
    </p:spTree>
    <p:extLst>
      <p:ext uri="{BB962C8B-B14F-4D97-AF65-F5344CB8AC3E}">
        <p14:creationId xmlns:p14="http://schemas.microsoft.com/office/powerpoint/2010/main" val="188509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180-3E8C-4FAA-9DDF-61C2278F14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903DE5-A9FE-4192-B8B3-BAE75DA1C292}"/>
              </a:ext>
            </a:extLst>
          </p:cNvPr>
          <p:cNvSpPr>
            <a:spLocks noGrp="1"/>
          </p:cNvSpPr>
          <p:nvPr>
            <p:ph idx="1"/>
          </p:nvPr>
        </p:nvSpPr>
        <p:spPr/>
        <p:txBody>
          <a:bodyPr>
            <a:normAutofit/>
          </a:bodyPr>
          <a:lstStyle/>
          <a:p>
            <a:r>
              <a:rPr lang="en-US" sz="4000" dirty="0"/>
              <a:t>Calvin identified three tests that might indicate possible salvation. </a:t>
            </a:r>
          </a:p>
          <a:p>
            <a:pPr lvl="1"/>
            <a:r>
              <a:rPr lang="en-US" sz="4000" dirty="0"/>
              <a:t>1. An open profession o faith</a:t>
            </a:r>
          </a:p>
          <a:p>
            <a:pPr lvl="1"/>
            <a:r>
              <a:rPr lang="en-US" sz="4000" dirty="0"/>
              <a:t>2. A decent and godly life</a:t>
            </a:r>
          </a:p>
          <a:p>
            <a:pPr lvl="1"/>
            <a:r>
              <a:rPr lang="en-US" sz="4000" dirty="0"/>
              <a:t>3. Participation in the sacraments of baptism and communion. </a:t>
            </a:r>
          </a:p>
        </p:txBody>
      </p:sp>
    </p:spTree>
    <p:extLst>
      <p:ext uri="{BB962C8B-B14F-4D97-AF65-F5344CB8AC3E}">
        <p14:creationId xmlns:p14="http://schemas.microsoft.com/office/powerpoint/2010/main" val="402073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2C91-57CF-4CF9-ACF0-222AE8D919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B81B71-6AE4-401C-897B-63E16CE54ABD}"/>
              </a:ext>
            </a:extLst>
          </p:cNvPr>
          <p:cNvSpPr>
            <a:spLocks noGrp="1"/>
          </p:cNvSpPr>
          <p:nvPr>
            <p:ph idx="1"/>
          </p:nvPr>
        </p:nvSpPr>
        <p:spPr/>
        <p:txBody>
          <a:bodyPr/>
          <a:lstStyle/>
          <a:p>
            <a:r>
              <a:rPr lang="en-US" dirty="0"/>
              <a:t>The practical psychological effect of predestination was to give some later Calvinists an unshakeable conviction that they were doing God’s work on earth.</a:t>
            </a:r>
          </a:p>
          <a:p>
            <a:endParaRPr lang="en-US" dirty="0"/>
          </a:p>
          <a:p>
            <a:r>
              <a:rPr lang="en-US" dirty="0"/>
              <a:t> Thus Calvinism became the militant international form of Protestantism. </a:t>
            </a:r>
          </a:p>
        </p:txBody>
      </p:sp>
    </p:spTree>
    <p:extLst>
      <p:ext uri="{BB962C8B-B14F-4D97-AF65-F5344CB8AC3E}">
        <p14:creationId xmlns:p14="http://schemas.microsoft.com/office/powerpoint/2010/main" val="228055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1E95-8AAE-4E5A-89F7-AF6C1D77F14A}"/>
              </a:ext>
            </a:extLst>
          </p:cNvPr>
          <p:cNvSpPr>
            <a:spLocks noGrp="1"/>
          </p:cNvSpPr>
          <p:nvPr>
            <p:ph type="title"/>
          </p:nvPr>
        </p:nvSpPr>
        <p:spPr/>
        <p:txBody>
          <a:bodyPr/>
          <a:lstStyle/>
          <a:p>
            <a:r>
              <a:rPr lang="en-US" dirty="0"/>
              <a:t>Only Two Sacraments </a:t>
            </a:r>
          </a:p>
        </p:txBody>
      </p:sp>
      <p:sp>
        <p:nvSpPr>
          <p:cNvPr id="3" name="Content Placeholder 2">
            <a:extLst>
              <a:ext uri="{FF2B5EF4-FFF2-40B4-BE49-F238E27FC236}">
                <a16:creationId xmlns:a16="http://schemas.microsoft.com/office/drawing/2014/main" id="{26FEEEE4-2646-4783-8270-863D5DF49D4C}"/>
              </a:ext>
            </a:extLst>
          </p:cNvPr>
          <p:cNvSpPr>
            <a:spLocks noGrp="1"/>
          </p:cNvSpPr>
          <p:nvPr>
            <p:ph idx="1"/>
          </p:nvPr>
        </p:nvSpPr>
        <p:spPr/>
        <p:txBody>
          <a:bodyPr/>
          <a:lstStyle/>
          <a:p>
            <a:r>
              <a:rPr lang="en-US" dirty="0"/>
              <a:t>Baptism was a sign of the remission of sins. </a:t>
            </a:r>
          </a:p>
          <a:p>
            <a:endParaRPr lang="en-US" dirty="0"/>
          </a:p>
          <a:p>
            <a:r>
              <a:rPr lang="en-US" dirty="0"/>
              <a:t>Calvin believed in the real presence of Jesus in the sacrament of the Lord’s Supper, but only in a spiritual sense. </a:t>
            </a:r>
          </a:p>
          <a:p>
            <a:endParaRPr lang="en-US" dirty="0"/>
          </a:p>
          <a:p>
            <a:r>
              <a:rPr lang="en-US" dirty="0"/>
              <a:t>Jesus’s body is at the right hand of God and thus cannot be in the sacrament, but to the believer, Jesus is spiritually present in the Lord’s Supper. </a:t>
            </a:r>
          </a:p>
        </p:txBody>
      </p:sp>
    </p:spTree>
    <p:extLst>
      <p:ext uri="{BB962C8B-B14F-4D97-AF65-F5344CB8AC3E}">
        <p14:creationId xmlns:p14="http://schemas.microsoft.com/office/powerpoint/2010/main" val="22773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7C14-A5B6-42D3-9AA4-5E875F46D24F}"/>
              </a:ext>
            </a:extLst>
          </p:cNvPr>
          <p:cNvSpPr>
            <a:spLocks noGrp="1"/>
          </p:cNvSpPr>
          <p:nvPr>
            <p:ph type="title"/>
          </p:nvPr>
        </p:nvSpPr>
        <p:spPr/>
        <p:txBody>
          <a:bodyPr/>
          <a:lstStyle/>
          <a:p>
            <a:r>
              <a:rPr lang="en-US" dirty="0"/>
              <a:t>Ecclesiastical (Christian Church or its clergy) Ordinances</a:t>
            </a:r>
          </a:p>
        </p:txBody>
      </p:sp>
      <p:sp>
        <p:nvSpPr>
          <p:cNvPr id="3" name="Content Placeholder 2">
            <a:extLst>
              <a:ext uri="{FF2B5EF4-FFF2-40B4-BE49-F238E27FC236}">
                <a16:creationId xmlns:a16="http://schemas.microsoft.com/office/drawing/2014/main" id="{E4EB9556-0A77-4AE3-9CA8-0050D7342156}"/>
              </a:ext>
            </a:extLst>
          </p:cNvPr>
          <p:cNvSpPr>
            <a:spLocks noGrp="1"/>
          </p:cNvSpPr>
          <p:nvPr>
            <p:ph idx="1"/>
          </p:nvPr>
        </p:nvSpPr>
        <p:spPr/>
        <p:txBody>
          <a:bodyPr/>
          <a:lstStyle/>
          <a:p>
            <a:r>
              <a:rPr lang="en-US" dirty="0"/>
              <a:t>Up to 1536 John Calvin had been a scholar. </a:t>
            </a:r>
          </a:p>
          <a:p>
            <a:pPr marL="0" indent="0">
              <a:buNone/>
            </a:pPr>
            <a:endParaRPr lang="en-US" dirty="0"/>
          </a:p>
          <a:p>
            <a:r>
              <a:rPr lang="en-US" dirty="0"/>
              <a:t>In 1564 he achieved major success when the city council accepted his new church constitution known as the </a:t>
            </a:r>
            <a:r>
              <a:rPr lang="en-US" i="1" dirty="0"/>
              <a:t>Ecclesiastical Ordinances. </a:t>
            </a:r>
          </a:p>
          <a:p>
            <a:endParaRPr lang="en-US" dirty="0"/>
          </a:p>
          <a:p>
            <a:r>
              <a:rPr lang="en-US" dirty="0"/>
              <a:t>This document created a church government that used both clergy and laymen in the service of the church. </a:t>
            </a:r>
          </a:p>
        </p:txBody>
      </p:sp>
    </p:spTree>
    <p:extLst>
      <p:ext uri="{BB962C8B-B14F-4D97-AF65-F5344CB8AC3E}">
        <p14:creationId xmlns:p14="http://schemas.microsoft.com/office/powerpoint/2010/main" val="83214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0223-838E-46FA-B963-42B740F82B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704836-5C71-4870-8692-7F3F7FBCD061}"/>
              </a:ext>
            </a:extLst>
          </p:cNvPr>
          <p:cNvSpPr>
            <a:spLocks noGrp="1"/>
          </p:cNvSpPr>
          <p:nvPr>
            <p:ph idx="1"/>
          </p:nvPr>
        </p:nvSpPr>
        <p:spPr/>
        <p:txBody>
          <a:bodyPr/>
          <a:lstStyle/>
          <a:p>
            <a:r>
              <a:rPr lang="en-US" dirty="0"/>
              <a:t>The Consistory, a special group for enforcing moral discipline, was set up as a court to oversee the moral life and doctrinal purity of Genevans. </a:t>
            </a:r>
          </a:p>
          <a:p>
            <a:endParaRPr lang="en-US" dirty="0"/>
          </a:p>
          <a:p>
            <a:r>
              <a:rPr lang="en-US" dirty="0"/>
              <a:t>During Calvin’s last years, stricter laws against blasphemy were enacted and enforced with banishment and public whippings. </a:t>
            </a:r>
          </a:p>
        </p:txBody>
      </p:sp>
    </p:spTree>
    <p:extLst>
      <p:ext uri="{BB962C8B-B14F-4D97-AF65-F5344CB8AC3E}">
        <p14:creationId xmlns:p14="http://schemas.microsoft.com/office/powerpoint/2010/main" val="31211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3690-5BD2-44A9-9ADA-46833029CF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FA397E-D227-4DD0-9F20-2B52A4D9FE96}"/>
              </a:ext>
            </a:extLst>
          </p:cNvPr>
          <p:cNvSpPr>
            <a:spLocks noGrp="1"/>
          </p:cNvSpPr>
          <p:nvPr>
            <p:ph idx="1"/>
          </p:nvPr>
        </p:nvSpPr>
        <p:spPr/>
        <p:txBody>
          <a:bodyPr/>
          <a:lstStyle/>
          <a:p>
            <a:r>
              <a:rPr lang="en-US" dirty="0"/>
              <a:t>Calvin’s success in Geneva enabled the city to become a vibrant center of Protestantism.</a:t>
            </a:r>
          </a:p>
          <a:p>
            <a:endParaRPr lang="en-US" dirty="0"/>
          </a:p>
          <a:p>
            <a:r>
              <a:rPr lang="en-US" dirty="0"/>
              <a:t>John Knox, the Calvinist reformer of Scotland, called it “the most perfect school of Christ on earth.”</a:t>
            </a:r>
          </a:p>
          <a:p>
            <a:endParaRPr lang="en-US" dirty="0"/>
          </a:p>
          <a:p>
            <a:r>
              <a:rPr lang="en-US" dirty="0"/>
              <a:t>Calvinism became established in France, the Netherlands, Scotland, and central and Eastern Europe.   </a:t>
            </a:r>
          </a:p>
          <a:p>
            <a:endParaRPr lang="en-US" dirty="0"/>
          </a:p>
          <a:p>
            <a:endParaRPr lang="en-US" dirty="0"/>
          </a:p>
        </p:txBody>
      </p:sp>
      <p:pic>
        <p:nvPicPr>
          <p:cNvPr id="4" name="Picture 3">
            <a:extLst>
              <a:ext uri="{FF2B5EF4-FFF2-40B4-BE49-F238E27FC236}">
                <a16:creationId xmlns:a16="http://schemas.microsoft.com/office/drawing/2014/main" id="{21CA1E75-5292-4674-96B3-4F11C1C08D66}"/>
              </a:ext>
            </a:extLst>
          </p:cNvPr>
          <p:cNvPicPr>
            <a:picLocks noChangeAspect="1"/>
          </p:cNvPicPr>
          <p:nvPr/>
        </p:nvPicPr>
        <p:blipFill>
          <a:blip r:embed="rId2"/>
          <a:stretch>
            <a:fillRect/>
          </a:stretch>
        </p:blipFill>
        <p:spPr>
          <a:xfrm>
            <a:off x="9757611" y="0"/>
            <a:ext cx="2434389" cy="2336873"/>
          </a:xfrm>
          <a:prstGeom prst="rect">
            <a:avLst/>
          </a:prstGeom>
        </p:spPr>
      </p:pic>
    </p:spTree>
    <p:extLst>
      <p:ext uri="{BB962C8B-B14F-4D97-AF65-F5344CB8AC3E}">
        <p14:creationId xmlns:p14="http://schemas.microsoft.com/office/powerpoint/2010/main" val="306054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DFB4-B715-4B1D-A78C-1FAD9C68925B}"/>
              </a:ext>
            </a:extLst>
          </p:cNvPr>
          <p:cNvSpPr>
            <a:spLocks noGrp="1"/>
          </p:cNvSpPr>
          <p:nvPr>
            <p:ph type="title"/>
          </p:nvPr>
        </p:nvSpPr>
        <p:spPr/>
        <p:txBody>
          <a:bodyPr/>
          <a:lstStyle/>
          <a:p>
            <a:r>
              <a:rPr lang="en-US" dirty="0"/>
              <a:t>A Replacement </a:t>
            </a:r>
          </a:p>
        </p:txBody>
      </p:sp>
      <p:sp>
        <p:nvSpPr>
          <p:cNvPr id="3" name="Content Placeholder 2">
            <a:extLst>
              <a:ext uri="{FF2B5EF4-FFF2-40B4-BE49-F238E27FC236}">
                <a16:creationId xmlns:a16="http://schemas.microsoft.com/office/drawing/2014/main" id="{99AA49A5-2026-4F86-A495-A222A260894C}"/>
              </a:ext>
            </a:extLst>
          </p:cNvPr>
          <p:cNvSpPr>
            <a:spLocks noGrp="1"/>
          </p:cNvSpPr>
          <p:nvPr>
            <p:ph idx="1"/>
          </p:nvPr>
        </p:nvSpPr>
        <p:spPr/>
        <p:txBody>
          <a:bodyPr>
            <a:normAutofit/>
          </a:bodyPr>
          <a:lstStyle/>
          <a:p>
            <a:r>
              <a:rPr lang="en-US" sz="3200" dirty="0"/>
              <a:t>By the mid-sixteenth century, Calvinism had replaced Lutheranism as the international form of Protestantism and Calvin’s Geneva stood as the fortress of the Reformation. </a:t>
            </a:r>
          </a:p>
        </p:txBody>
      </p:sp>
    </p:spTree>
    <p:extLst>
      <p:ext uri="{BB962C8B-B14F-4D97-AF65-F5344CB8AC3E}">
        <p14:creationId xmlns:p14="http://schemas.microsoft.com/office/powerpoint/2010/main" val="12297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A0AC-B3DD-484D-9FE5-27739C2E65B2}"/>
              </a:ext>
            </a:extLst>
          </p:cNvPr>
          <p:cNvSpPr>
            <a:spLocks noGrp="1"/>
          </p:cNvSpPr>
          <p:nvPr>
            <p:ph type="title"/>
          </p:nvPr>
        </p:nvSpPr>
        <p:spPr/>
        <p:txBody>
          <a:bodyPr/>
          <a:lstStyle/>
          <a:p>
            <a:r>
              <a:rPr lang="en-US" dirty="0"/>
              <a:t>John Calvin and Calvinism </a:t>
            </a:r>
            <a:br>
              <a:rPr lang="en-US" dirty="0"/>
            </a:br>
            <a:endParaRPr lang="en-US" dirty="0"/>
          </a:p>
        </p:txBody>
      </p:sp>
      <p:sp>
        <p:nvSpPr>
          <p:cNvPr id="3" name="Content Placeholder 2">
            <a:extLst>
              <a:ext uri="{FF2B5EF4-FFF2-40B4-BE49-F238E27FC236}">
                <a16:creationId xmlns:a16="http://schemas.microsoft.com/office/drawing/2014/main" id="{27D86176-70B0-4913-9AD8-883E3AAF3CEE}"/>
              </a:ext>
            </a:extLst>
          </p:cNvPr>
          <p:cNvSpPr>
            <a:spLocks noGrp="1"/>
          </p:cNvSpPr>
          <p:nvPr>
            <p:ph idx="1"/>
          </p:nvPr>
        </p:nvSpPr>
        <p:spPr/>
        <p:txBody>
          <a:bodyPr/>
          <a:lstStyle/>
          <a:p>
            <a:r>
              <a:rPr lang="en-US" dirty="0"/>
              <a:t>Of the second generation of Protestant reformers, one stands out as the systematic theologian and organizer of the Protestant Movement- John Calvin (1509 – 1564). </a:t>
            </a:r>
          </a:p>
          <a:p>
            <a:endParaRPr lang="en-US" dirty="0"/>
          </a:p>
          <a:p>
            <a:r>
              <a:rPr lang="en-US" dirty="0"/>
              <a:t>Diverse education in humanistic studies. </a:t>
            </a:r>
          </a:p>
          <a:p>
            <a:r>
              <a:rPr lang="en-US" dirty="0"/>
              <a:t>Also influenced by Luther’s writings, which were being circulated and read by French intellectuals as early as 1523. </a:t>
            </a:r>
          </a:p>
        </p:txBody>
      </p:sp>
    </p:spTree>
    <p:extLst>
      <p:ext uri="{BB962C8B-B14F-4D97-AF65-F5344CB8AC3E}">
        <p14:creationId xmlns:p14="http://schemas.microsoft.com/office/powerpoint/2010/main" val="291746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ADE5-971F-497E-B116-C158E1FEDFB9}"/>
              </a:ext>
            </a:extLst>
          </p:cNvPr>
          <p:cNvSpPr>
            <a:spLocks noGrp="1"/>
          </p:cNvSpPr>
          <p:nvPr>
            <p:ph type="title"/>
          </p:nvPr>
        </p:nvSpPr>
        <p:spPr/>
        <p:txBody>
          <a:bodyPr/>
          <a:lstStyle/>
          <a:p>
            <a:r>
              <a:rPr lang="en-US" dirty="0"/>
              <a:t>John Calvin </a:t>
            </a:r>
          </a:p>
        </p:txBody>
      </p:sp>
      <p:pic>
        <p:nvPicPr>
          <p:cNvPr id="4" name="Content Placeholder 3">
            <a:extLst>
              <a:ext uri="{FF2B5EF4-FFF2-40B4-BE49-F238E27FC236}">
                <a16:creationId xmlns:a16="http://schemas.microsoft.com/office/drawing/2014/main" id="{893C04D7-15C6-4BB7-806B-18F9A8E78ECB}"/>
              </a:ext>
            </a:extLst>
          </p:cNvPr>
          <p:cNvPicPr>
            <a:picLocks noGrp="1" noChangeAspect="1"/>
          </p:cNvPicPr>
          <p:nvPr>
            <p:ph idx="1"/>
          </p:nvPr>
        </p:nvPicPr>
        <p:blipFill>
          <a:blip r:embed="rId2"/>
          <a:stretch>
            <a:fillRect/>
          </a:stretch>
        </p:blipFill>
        <p:spPr>
          <a:xfrm>
            <a:off x="2972651" y="1613785"/>
            <a:ext cx="5029200" cy="5029200"/>
          </a:xfrm>
          <a:prstGeom prst="rect">
            <a:avLst/>
          </a:prstGeom>
        </p:spPr>
      </p:pic>
    </p:spTree>
    <p:extLst>
      <p:ext uri="{BB962C8B-B14F-4D97-AF65-F5344CB8AC3E}">
        <p14:creationId xmlns:p14="http://schemas.microsoft.com/office/powerpoint/2010/main" val="280368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01D2-A2A0-48D1-8158-C0B17979B902}"/>
              </a:ext>
            </a:extLst>
          </p:cNvPr>
          <p:cNvSpPr>
            <a:spLocks noGrp="1"/>
          </p:cNvSpPr>
          <p:nvPr>
            <p:ph type="title"/>
          </p:nvPr>
        </p:nvSpPr>
        <p:spPr/>
        <p:txBody>
          <a:bodyPr/>
          <a:lstStyle/>
          <a:p>
            <a:r>
              <a:rPr lang="en-US" dirty="0"/>
              <a:t>The Crisis of 1533 </a:t>
            </a:r>
          </a:p>
        </p:txBody>
      </p:sp>
      <p:sp>
        <p:nvSpPr>
          <p:cNvPr id="3" name="Content Placeholder 2">
            <a:extLst>
              <a:ext uri="{FF2B5EF4-FFF2-40B4-BE49-F238E27FC236}">
                <a16:creationId xmlns:a16="http://schemas.microsoft.com/office/drawing/2014/main" id="{0DDED599-D56D-46B3-A2D3-48C01BE7F9B3}"/>
              </a:ext>
            </a:extLst>
          </p:cNvPr>
          <p:cNvSpPr>
            <a:spLocks noGrp="1"/>
          </p:cNvSpPr>
          <p:nvPr>
            <p:ph idx="1"/>
          </p:nvPr>
        </p:nvSpPr>
        <p:spPr/>
        <p:txBody>
          <a:bodyPr/>
          <a:lstStyle/>
          <a:p>
            <a:r>
              <a:rPr lang="en-US" dirty="0"/>
              <a:t>In 1533 Calvin experienced a religious crisis that determined the rest of his life’s work </a:t>
            </a:r>
          </a:p>
        </p:txBody>
      </p:sp>
    </p:spTree>
    <p:extLst>
      <p:ext uri="{BB962C8B-B14F-4D97-AF65-F5344CB8AC3E}">
        <p14:creationId xmlns:p14="http://schemas.microsoft.com/office/powerpoint/2010/main" val="346162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6706-FBC9-4B8A-BA54-24745C5594FB}"/>
              </a:ext>
            </a:extLst>
          </p:cNvPr>
          <p:cNvSpPr>
            <a:spLocks noGrp="1"/>
          </p:cNvSpPr>
          <p:nvPr>
            <p:ph type="title"/>
          </p:nvPr>
        </p:nvSpPr>
        <p:spPr/>
        <p:txBody>
          <a:bodyPr/>
          <a:lstStyle/>
          <a:p>
            <a:r>
              <a:rPr lang="en-US" dirty="0"/>
              <a:t>Direct Quote </a:t>
            </a:r>
          </a:p>
        </p:txBody>
      </p:sp>
      <p:sp>
        <p:nvSpPr>
          <p:cNvPr id="3" name="Content Placeholder 2">
            <a:extLst>
              <a:ext uri="{FF2B5EF4-FFF2-40B4-BE49-F238E27FC236}">
                <a16:creationId xmlns:a16="http://schemas.microsoft.com/office/drawing/2014/main" id="{049BA5B9-CC30-4554-832E-FB4A57C3019C}"/>
              </a:ext>
            </a:extLst>
          </p:cNvPr>
          <p:cNvSpPr>
            <a:spLocks noGrp="1"/>
          </p:cNvSpPr>
          <p:nvPr>
            <p:ph idx="1"/>
          </p:nvPr>
        </p:nvSpPr>
        <p:spPr>
          <a:xfrm>
            <a:off x="680321" y="2052084"/>
            <a:ext cx="9613861" cy="4603897"/>
          </a:xfrm>
        </p:spPr>
        <p:txBody>
          <a:bodyPr>
            <a:normAutofit/>
          </a:bodyPr>
          <a:lstStyle/>
          <a:p>
            <a:r>
              <a:rPr lang="en-US" sz="3200" dirty="0"/>
              <a:t>“God by a sudden conversion, subdued and brought my mind to a teachable frame, which was more hardened in such matters than might have been expected from one at my early period of life. Having thus received some taste and knowledge of true godliness, I was immediately inflamed with so intense a desire to make progress therein, although I did not leave off other studies, I yet pursued them with less ardor (passion).” </a:t>
            </a:r>
          </a:p>
        </p:txBody>
      </p:sp>
    </p:spTree>
    <p:extLst>
      <p:ext uri="{BB962C8B-B14F-4D97-AF65-F5344CB8AC3E}">
        <p14:creationId xmlns:p14="http://schemas.microsoft.com/office/powerpoint/2010/main" val="119615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539E-A8FF-456F-8E24-FD76BB08A13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052082-8B42-428A-86D0-91B89AD7A047}"/>
              </a:ext>
            </a:extLst>
          </p:cNvPr>
          <p:cNvSpPr>
            <a:spLocks noGrp="1"/>
          </p:cNvSpPr>
          <p:nvPr>
            <p:ph idx="1"/>
          </p:nvPr>
        </p:nvSpPr>
        <p:spPr/>
        <p:txBody>
          <a:bodyPr/>
          <a:lstStyle/>
          <a:p>
            <a:r>
              <a:rPr lang="en-US" dirty="0"/>
              <a:t>Calvin’s conversion was solemn and straightforward. </a:t>
            </a:r>
          </a:p>
          <a:p>
            <a:r>
              <a:rPr lang="en-US" dirty="0"/>
              <a:t>He was so convinced of the inner guidance of God that he became the most determined of all the Protestant reformers. </a:t>
            </a:r>
          </a:p>
          <a:p>
            <a:endParaRPr lang="en-US" dirty="0"/>
          </a:p>
          <a:p>
            <a:r>
              <a:rPr lang="en-US" dirty="0"/>
              <a:t>After his conversion and newfound conviction, Calvin was no longer safe in Paris, since King Francis I periodically persecuted Protestants. </a:t>
            </a:r>
          </a:p>
        </p:txBody>
      </p:sp>
    </p:spTree>
    <p:extLst>
      <p:ext uri="{BB962C8B-B14F-4D97-AF65-F5344CB8AC3E}">
        <p14:creationId xmlns:p14="http://schemas.microsoft.com/office/powerpoint/2010/main" val="79220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132B-92C1-4FFB-AACB-6C2818043A64}"/>
              </a:ext>
            </a:extLst>
          </p:cNvPr>
          <p:cNvSpPr>
            <a:spLocks noGrp="1"/>
          </p:cNvSpPr>
          <p:nvPr>
            <p:ph type="title"/>
          </p:nvPr>
        </p:nvSpPr>
        <p:spPr/>
        <p:txBody>
          <a:bodyPr/>
          <a:lstStyle/>
          <a:p>
            <a:r>
              <a:rPr lang="en-US" i="1" dirty="0"/>
              <a:t>Institutes of the Christian Religion </a:t>
            </a:r>
          </a:p>
        </p:txBody>
      </p:sp>
      <p:sp>
        <p:nvSpPr>
          <p:cNvPr id="3" name="Content Placeholder 2">
            <a:extLst>
              <a:ext uri="{FF2B5EF4-FFF2-40B4-BE49-F238E27FC236}">
                <a16:creationId xmlns:a16="http://schemas.microsoft.com/office/drawing/2014/main" id="{74AB8110-75FA-4E56-A60A-2BFB564D2A5C}"/>
              </a:ext>
            </a:extLst>
          </p:cNvPr>
          <p:cNvSpPr>
            <a:spLocks noGrp="1"/>
          </p:cNvSpPr>
          <p:nvPr>
            <p:ph idx="1"/>
          </p:nvPr>
        </p:nvSpPr>
        <p:spPr/>
        <p:txBody>
          <a:bodyPr/>
          <a:lstStyle/>
          <a:p>
            <a:r>
              <a:rPr lang="en-US" dirty="0"/>
              <a:t>Calvin made his way to Basel, Switzerland. </a:t>
            </a:r>
          </a:p>
          <a:p>
            <a:r>
              <a:rPr lang="en-US" dirty="0"/>
              <a:t>In 1536 he published the first edition of the </a:t>
            </a:r>
            <a:r>
              <a:rPr lang="en-US" b="1" i="1" dirty="0"/>
              <a:t>Institutes of the Christian Religion</a:t>
            </a:r>
            <a:r>
              <a:rPr lang="en-US" dirty="0"/>
              <a:t>, a masterful synthesis of Protestant thought that immediately secured his reputation as one of the new leaders of Protestantism. </a:t>
            </a:r>
          </a:p>
        </p:txBody>
      </p:sp>
      <p:pic>
        <p:nvPicPr>
          <p:cNvPr id="4" name="Picture 3">
            <a:extLst>
              <a:ext uri="{FF2B5EF4-FFF2-40B4-BE49-F238E27FC236}">
                <a16:creationId xmlns:a16="http://schemas.microsoft.com/office/drawing/2014/main" id="{5AEDA0DC-AEB6-402A-AA47-1C2D1D334CFE}"/>
              </a:ext>
            </a:extLst>
          </p:cNvPr>
          <p:cNvPicPr>
            <a:picLocks noChangeAspect="1"/>
          </p:cNvPicPr>
          <p:nvPr/>
        </p:nvPicPr>
        <p:blipFill>
          <a:blip r:embed="rId2"/>
          <a:stretch>
            <a:fillRect/>
          </a:stretch>
        </p:blipFill>
        <p:spPr>
          <a:xfrm>
            <a:off x="4879807" y="3916281"/>
            <a:ext cx="1737360" cy="2748189"/>
          </a:xfrm>
          <a:prstGeom prst="rect">
            <a:avLst/>
          </a:prstGeom>
        </p:spPr>
      </p:pic>
    </p:spTree>
    <p:extLst>
      <p:ext uri="{BB962C8B-B14F-4D97-AF65-F5344CB8AC3E}">
        <p14:creationId xmlns:p14="http://schemas.microsoft.com/office/powerpoint/2010/main" val="392691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0FAD-D9F2-483B-B73D-88AC1FEAE9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53A5EE-D445-48F5-BB91-255271DD75BC}"/>
              </a:ext>
            </a:extLst>
          </p:cNvPr>
          <p:cNvSpPr>
            <a:spLocks noGrp="1"/>
          </p:cNvSpPr>
          <p:nvPr>
            <p:ph idx="1"/>
          </p:nvPr>
        </p:nvSpPr>
        <p:spPr/>
        <p:txBody>
          <a:bodyPr>
            <a:normAutofit/>
          </a:bodyPr>
          <a:lstStyle/>
          <a:p>
            <a:r>
              <a:rPr lang="en-US" sz="4000" dirty="0"/>
              <a:t>On most doctrines, Calvin stood very close to Luther. </a:t>
            </a:r>
          </a:p>
          <a:p>
            <a:pPr lvl="1"/>
            <a:r>
              <a:rPr lang="en-US" sz="4000" dirty="0"/>
              <a:t>Justification by faith alone to explain how humans achieved salvation. </a:t>
            </a:r>
          </a:p>
        </p:txBody>
      </p:sp>
    </p:spTree>
    <p:extLst>
      <p:ext uri="{BB962C8B-B14F-4D97-AF65-F5344CB8AC3E}">
        <p14:creationId xmlns:p14="http://schemas.microsoft.com/office/powerpoint/2010/main" val="118887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FD69-5FB1-43F5-B1FD-AAC1F9F2CF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5851EC-2E51-4588-9D3A-22689D1A2E92}"/>
              </a:ext>
            </a:extLst>
          </p:cNvPr>
          <p:cNvSpPr>
            <a:spLocks noGrp="1"/>
          </p:cNvSpPr>
          <p:nvPr>
            <p:ph idx="1"/>
          </p:nvPr>
        </p:nvSpPr>
        <p:spPr/>
        <p:txBody>
          <a:bodyPr/>
          <a:lstStyle/>
          <a:p>
            <a:r>
              <a:rPr lang="en-US" dirty="0"/>
              <a:t>But Calvin also placed much emphasis on the absolute sovereignty of God or the “power, grace, and glory of God.” </a:t>
            </a:r>
          </a:p>
          <a:p>
            <a:endParaRPr lang="en-US" dirty="0"/>
          </a:p>
          <a:p>
            <a:r>
              <a:rPr lang="en-US" dirty="0"/>
              <a:t>Thus “</a:t>
            </a:r>
            <a:r>
              <a:rPr lang="en-US" b="1" i="1" dirty="0"/>
              <a:t>God asserts his possession of omnipotence (great power), and claims our acknowledgment of this attribute; not such as is imagined by sophists (teacher of philosophy), vain, idle, and almost asleep, but vigilant, efficacious (abstract), operative and engaged in continual action</a:t>
            </a:r>
            <a:r>
              <a:rPr lang="en-US" dirty="0"/>
              <a:t>.” </a:t>
            </a:r>
          </a:p>
        </p:txBody>
      </p:sp>
    </p:spTree>
    <p:extLst>
      <p:ext uri="{BB962C8B-B14F-4D97-AF65-F5344CB8AC3E}">
        <p14:creationId xmlns:p14="http://schemas.microsoft.com/office/powerpoint/2010/main" val="114059934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75</TotalTime>
  <Words>745</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Trebuchet MS</vt:lpstr>
      <vt:lpstr>Berlin</vt:lpstr>
      <vt:lpstr>Chapter 13 Section 5 Part 3 </vt:lpstr>
      <vt:lpstr>John Calvin and Calvinism  </vt:lpstr>
      <vt:lpstr>John Calvin </vt:lpstr>
      <vt:lpstr>The Crisis of 1533 </vt:lpstr>
      <vt:lpstr>Direct Quote </vt:lpstr>
      <vt:lpstr>PowerPoint Presentation</vt:lpstr>
      <vt:lpstr>Institutes of the Christian Religion </vt:lpstr>
      <vt:lpstr>PowerPoint Presentation</vt:lpstr>
      <vt:lpstr>PowerPoint Presentation</vt:lpstr>
      <vt:lpstr>Predestination </vt:lpstr>
      <vt:lpstr>PowerPoint Presentation</vt:lpstr>
      <vt:lpstr>PowerPoint Presentation</vt:lpstr>
      <vt:lpstr>Only Two Sacraments </vt:lpstr>
      <vt:lpstr>Ecclesiastical (Christian Church or its clergy) Ordinances</vt:lpstr>
      <vt:lpstr>PowerPoint Presentation</vt:lpstr>
      <vt:lpstr>PowerPoint Presentation</vt:lpstr>
      <vt:lpstr>A Replacement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5 Part 3 </dc:title>
  <dc:creator>Tyler Moudry</dc:creator>
  <cp:lastModifiedBy>Tyler Moudry</cp:lastModifiedBy>
  <cp:revision>9</cp:revision>
  <dcterms:created xsi:type="dcterms:W3CDTF">2018-09-25T15:10:25Z</dcterms:created>
  <dcterms:modified xsi:type="dcterms:W3CDTF">2018-09-26T06:03:24Z</dcterms:modified>
</cp:coreProperties>
</file>