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91"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06A4B6D-CEB4-4AED-BC23-36CFE2062A75}"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D030D-CA5B-46C7-AED5-C4CA6654A0F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771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6A4B6D-CEB4-4AED-BC23-36CFE2062A75}"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D030D-CA5B-46C7-AED5-C4CA6654A0FF}" type="slidenum">
              <a:rPr lang="en-US" smtClean="0"/>
              <a:t>‹#›</a:t>
            </a:fld>
            <a:endParaRPr lang="en-US"/>
          </a:p>
        </p:txBody>
      </p:sp>
    </p:spTree>
    <p:extLst>
      <p:ext uri="{BB962C8B-B14F-4D97-AF65-F5344CB8AC3E}">
        <p14:creationId xmlns:p14="http://schemas.microsoft.com/office/powerpoint/2010/main" val="3978153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6A4B6D-CEB4-4AED-BC23-36CFE2062A75}"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D030D-CA5B-46C7-AED5-C4CA6654A0FF}" type="slidenum">
              <a:rPr lang="en-US" smtClean="0"/>
              <a:t>‹#›</a:t>
            </a:fld>
            <a:endParaRPr lang="en-US"/>
          </a:p>
        </p:txBody>
      </p:sp>
    </p:spTree>
    <p:extLst>
      <p:ext uri="{BB962C8B-B14F-4D97-AF65-F5344CB8AC3E}">
        <p14:creationId xmlns:p14="http://schemas.microsoft.com/office/powerpoint/2010/main" val="251234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6A4B6D-CEB4-4AED-BC23-36CFE2062A75}"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D030D-CA5B-46C7-AED5-C4CA6654A0FF}" type="slidenum">
              <a:rPr lang="en-US" smtClean="0"/>
              <a:t>‹#›</a:t>
            </a:fld>
            <a:endParaRPr lang="en-US"/>
          </a:p>
        </p:txBody>
      </p:sp>
    </p:spTree>
    <p:extLst>
      <p:ext uri="{BB962C8B-B14F-4D97-AF65-F5344CB8AC3E}">
        <p14:creationId xmlns:p14="http://schemas.microsoft.com/office/powerpoint/2010/main" val="2539544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6A4B6D-CEB4-4AED-BC23-36CFE2062A75}"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D030D-CA5B-46C7-AED5-C4CA6654A0F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6502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6A4B6D-CEB4-4AED-BC23-36CFE2062A75}" type="datetimeFigureOut">
              <a:rPr lang="en-US" smtClean="0"/>
              <a:t>5/29/2019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2D030D-CA5B-46C7-AED5-C4CA6654A0FF}" type="slidenum">
              <a:rPr lang="en-US" smtClean="0"/>
              <a:t>‹#›</a:t>
            </a:fld>
            <a:endParaRPr lang="en-US"/>
          </a:p>
        </p:txBody>
      </p:sp>
    </p:spTree>
    <p:extLst>
      <p:ext uri="{BB962C8B-B14F-4D97-AF65-F5344CB8AC3E}">
        <p14:creationId xmlns:p14="http://schemas.microsoft.com/office/powerpoint/2010/main" val="1626712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6A4B6D-CEB4-4AED-BC23-36CFE2062A75}" type="datetimeFigureOut">
              <a:rPr lang="en-US" smtClean="0"/>
              <a:t>5/29/2019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2D030D-CA5B-46C7-AED5-C4CA6654A0FF}" type="slidenum">
              <a:rPr lang="en-US" smtClean="0"/>
              <a:t>‹#›</a:t>
            </a:fld>
            <a:endParaRPr lang="en-US"/>
          </a:p>
        </p:txBody>
      </p:sp>
    </p:spTree>
    <p:extLst>
      <p:ext uri="{BB962C8B-B14F-4D97-AF65-F5344CB8AC3E}">
        <p14:creationId xmlns:p14="http://schemas.microsoft.com/office/powerpoint/2010/main" val="389479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6A4B6D-CEB4-4AED-BC23-36CFE2062A75}" type="datetimeFigureOut">
              <a:rPr lang="en-US" smtClean="0"/>
              <a:t>5/29/2019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2D030D-CA5B-46C7-AED5-C4CA6654A0FF}" type="slidenum">
              <a:rPr lang="en-US" smtClean="0"/>
              <a:t>‹#›</a:t>
            </a:fld>
            <a:endParaRPr lang="en-US"/>
          </a:p>
        </p:txBody>
      </p:sp>
    </p:spTree>
    <p:extLst>
      <p:ext uri="{BB962C8B-B14F-4D97-AF65-F5344CB8AC3E}">
        <p14:creationId xmlns:p14="http://schemas.microsoft.com/office/powerpoint/2010/main" val="2516910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06A4B6D-CEB4-4AED-BC23-36CFE2062A75}" type="datetimeFigureOut">
              <a:rPr lang="en-US" smtClean="0"/>
              <a:t>5/29/2019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762D030D-CA5B-46C7-AED5-C4CA6654A0FF}" type="slidenum">
              <a:rPr lang="en-US" smtClean="0"/>
              <a:t>‹#›</a:t>
            </a:fld>
            <a:endParaRPr lang="en-US"/>
          </a:p>
        </p:txBody>
      </p:sp>
    </p:spTree>
    <p:extLst>
      <p:ext uri="{BB962C8B-B14F-4D97-AF65-F5344CB8AC3E}">
        <p14:creationId xmlns:p14="http://schemas.microsoft.com/office/powerpoint/2010/main" val="842850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06A4B6D-CEB4-4AED-BC23-36CFE2062A75}" type="datetimeFigureOut">
              <a:rPr lang="en-US" smtClean="0"/>
              <a:t>5/29/2019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62D030D-CA5B-46C7-AED5-C4CA6654A0FF}" type="slidenum">
              <a:rPr lang="en-US" smtClean="0"/>
              <a:t>‹#›</a:t>
            </a:fld>
            <a:endParaRPr lang="en-US"/>
          </a:p>
        </p:txBody>
      </p:sp>
    </p:spTree>
    <p:extLst>
      <p:ext uri="{BB962C8B-B14F-4D97-AF65-F5344CB8AC3E}">
        <p14:creationId xmlns:p14="http://schemas.microsoft.com/office/powerpoint/2010/main" val="3575131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06A4B6D-CEB4-4AED-BC23-36CFE2062A75}" type="datetimeFigureOut">
              <a:rPr lang="en-US" smtClean="0"/>
              <a:t>5/29/2019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2D030D-CA5B-46C7-AED5-C4CA6654A0FF}" type="slidenum">
              <a:rPr lang="en-US" smtClean="0"/>
              <a:t>‹#›</a:t>
            </a:fld>
            <a:endParaRPr lang="en-US"/>
          </a:p>
        </p:txBody>
      </p:sp>
    </p:spTree>
    <p:extLst>
      <p:ext uri="{BB962C8B-B14F-4D97-AF65-F5344CB8AC3E}">
        <p14:creationId xmlns:p14="http://schemas.microsoft.com/office/powerpoint/2010/main" val="3423649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06A4B6D-CEB4-4AED-BC23-36CFE2062A75}" type="datetimeFigureOut">
              <a:rPr lang="en-US" smtClean="0"/>
              <a:t>5/29/2019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62D030D-CA5B-46C7-AED5-C4CA6654A0F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658075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6FDAE-5AFE-4CAC-95B1-D1A090A4A7DB}"/>
              </a:ext>
            </a:extLst>
          </p:cNvPr>
          <p:cNvSpPr>
            <a:spLocks noGrp="1"/>
          </p:cNvSpPr>
          <p:nvPr>
            <p:ph type="ctrTitle"/>
          </p:nvPr>
        </p:nvSpPr>
        <p:spPr/>
        <p:txBody>
          <a:bodyPr/>
          <a:lstStyle/>
          <a:p>
            <a:r>
              <a:rPr lang="en-US" dirty="0"/>
              <a:t>AP European History </a:t>
            </a:r>
          </a:p>
        </p:txBody>
      </p:sp>
      <p:sp>
        <p:nvSpPr>
          <p:cNvPr id="3" name="Subtitle 2">
            <a:extLst>
              <a:ext uri="{FF2B5EF4-FFF2-40B4-BE49-F238E27FC236}">
                <a16:creationId xmlns:a16="http://schemas.microsoft.com/office/drawing/2014/main" id="{3FDEBFD8-5A44-42A3-973B-53FCC7C439CC}"/>
              </a:ext>
            </a:extLst>
          </p:cNvPr>
          <p:cNvSpPr>
            <a:spLocks noGrp="1"/>
          </p:cNvSpPr>
          <p:nvPr>
            <p:ph type="subTitle" idx="1"/>
          </p:nvPr>
        </p:nvSpPr>
        <p:spPr/>
        <p:txBody>
          <a:bodyPr/>
          <a:lstStyle/>
          <a:p>
            <a:r>
              <a:rPr lang="en-US" b="1" dirty="0">
                <a:solidFill>
                  <a:schemeClr val="tx1"/>
                </a:solidFill>
              </a:rPr>
              <a:t>Chapter 12 Section 2: The Making of Renaissance Society </a:t>
            </a:r>
          </a:p>
        </p:txBody>
      </p:sp>
    </p:spTree>
    <p:extLst>
      <p:ext uri="{BB962C8B-B14F-4D97-AF65-F5344CB8AC3E}">
        <p14:creationId xmlns:p14="http://schemas.microsoft.com/office/powerpoint/2010/main" val="3214030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031F7-72B8-4623-8B25-135BED3B2B6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4C8DB84-C815-4F2E-80FB-D0F12DB1E5FB}"/>
              </a:ext>
            </a:extLst>
          </p:cNvPr>
          <p:cNvSpPr>
            <a:spLocks noGrp="1"/>
          </p:cNvSpPr>
          <p:nvPr>
            <p:ph idx="1"/>
          </p:nvPr>
        </p:nvSpPr>
        <p:spPr/>
        <p:txBody>
          <a:bodyPr>
            <a:normAutofit/>
          </a:bodyPr>
          <a:lstStyle/>
          <a:p>
            <a:r>
              <a:rPr lang="en-US" sz="2800" b="1" dirty="0"/>
              <a:t>Medici Family </a:t>
            </a:r>
            <a:r>
              <a:rPr lang="en-US" sz="2800" dirty="0"/>
              <a:t>– Banking in Florence </a:t>
            </a:r>
          </a:p>
          <a:p>
            <a:endParaRPr lang="en-US" sz="2800" dirty="0"/>
          </a:p>
          <a:p>
            <a:r>
              <a:rPr lang="en-US" sz="2800" dirty="0"/>
              <a:t>-The Medici family expanded from cloth production into commerce, real estate, and banking. </a:t>
            </a:r>
          </a:p>
          <a:p>
            <a:r>
              <a:rPr lang="en-US" sz="2800" dirty="0"/>
              <a:t>-During the 15</a:t>
            </a:r>
            <a:r>
              <a:rPr lang="en-US" sz="2800" baseline="30000" dirty="0"/>
              <a:t>th</a:t>
            </a:r>
            <a:r>
              <a:rPr lang="en-US" sz="2800" dirty="0"/>
              <a:t> century, the House of Medici was the greatest bank in Europe, with branches in Venice (Italy), Milan (Italy), Rome (Italy), Avignon (France) Bruges (France), London (England), and Lyons (France). </a:t>
            </a:r>
          </a:p>
        </p:txBody>
      </p:sp>
    </p:spTree>
    <p:extLst>
      <p:ext uri="{BB962C8B-B14F-4D97-AF65-F5344CB8AC3E}">
        <p14:creationId xmlns:p14="http://schemas.microsoft.com/office/powerpoint/2010/main" val="1165295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F2663-1A02-431A-BA3F-CF95221EA98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908C44D-97DF-47EB-8B43-F145FF117C3B}"/>
              </a:ext>
            </a:extLst>
          </p:cNvPr>
          <p:cNvSpPr>
            <a:spLocks noGrp="1"/>
          </p:cNvSpPr>
          <p:nvPr>
            <p:ph idx="1"/>
          </p:nvPr>
        </p:nvSpPr>
        <p:spPr/>
        <p:txBody>
          <a:bodyPr>
            <a:normAutofit/>
          </a:bodyPr>
          <a:lstStyle/>
          <a:p>
            <a:r>
              <a:rPr lang="en-US" sz="2400" dirty="0"/>
              <a:t>-The Medici were also the principal bankers for the papacy, a position that produced big profits and influence at the papal court. </a:t>
            </a:r>
          </a:p>
          <a:p>
            <a:endParaRPr lang="en-US" sz="2400" dirty="0"/>
          </a:p>
          <a:p>
            <a:r>
              <a:rPr lang="en-US" sz="2400" dirty="0"/>
              <a:t>-At the end of the fifteenth century, the Medici Family suffered a decline due to poor leadership and bad loans, especially to rulers. </a:t>
            </a:r>
          </a:p>
          <a:p>
            <a:endParaRPr lang="en-US" sz="2400" dirty="0"/>
          </a:p>
          <a:p>
            <a:r>
              <a:rPr lang="en-US" sz="2400" dirty="0"/>
              <a:t>-In 1494, when the French expelled the Medici Family from Florence and confiscated their property, the Medici financial edifice collapsed.    </a:t>
            </a:r>
          </a:p>
        </p:txBody>
      </p:sp>
    </p:spTree>
    <p:extLst>
      <p:ext uri="{BB962C8B-B14F-4D97-AF65-F5344CB8AC3E}">
        <p14:creationId xmlns:p14="http://schemas.microsoft.com/office/powerpoint/2010/main" val="2794535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31C93-1BAE-4830-8886-29222F9FF10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FAB4356-A31F-498E-ADD5-98E1E48C2FA9}"/>
              </a:ext>
            </a:extLst>
          </p:cNvPr>
          <p:cNvSpPr>
            <a:spLocks noGrp="1"/>
          </p:cNvSpPr>
          <p:nvPr>
            <p:ph idx="1"/>
          </p:nvPr>
        </p:nvSpPr>
        <p:spPr/>
        <p:txBody>
          <a:bodyPr>
            <a:normAutofit/>
          </a:bodyPr>
          <a:lstStyle/>
          <a:p>
            <a:r>
              <a:rPr lang="en-US" sz="2800" dirty="0"/>
              <a:t>Social Changes in the Renaissance</a:t>
            </a:r>
          </a:p>
          <a:p>
            <a:pPr lvl="1"/>
            <a:r>
              <a:rPr lang="en-US" sz="2800" dirty="0"/>
              <a:t>The Renaissance inherited its social structure from the Middle Ages. </a:t>
            </a:r>
          </a:p>
          <a:p>
            <a:pPr lvl="1"/>
            <a:r>
              <a:rPr lang="en-US" sz="2800" dirty="0"/>
              <a:t>Society remained divided into three estates. </a:t>
            </a:r>
          </a:p>
          <a:p>
            <a:pPr lvl="1"/>
            <a:endParaRPr lang="en-US" sz="2800" dirty="0"/>
          </a:p>
          <a:p>
            <a:pPr marL="457200" lvl="1" indent="0">
              <a:buNone/>
            </a:pPr>
            <a:r>
              <a:rPr lang="en-US" sz="2800" dirty="0"/>
              <a:t>1. </a:t>
            </a:r>
            <a:r>
              <a:rPr lang="en-US" sz="2800" b="1" i="1" dirty="0"/>
              <a:t>Clergy</a:t>
            </a:r>
            <a:r>
              <a:rPr lang="en-US" sz="2800" dirty="0"/>
              <a:t>- believed people should be guided in spiritual ends. </a:t>
            </a:r>
          </a:p>
          <a:p>
            <a:pPr marL="457200" lvl="1" indent="0">
              <a:buNone/>
            </a:pPr>
            <a:r>
              <a:rPr lang="en-US" sz="2800" dirty="0"/>
              <a:t>2. </a:t>
            </a:r>
            <a:r>
              <a:rPr lang="en-US" sz="2800" b="1" i="1" dirty="0"/>
              <a:t>Nobility</a:t>
            </a:r>
            <a:r>
              <a:rPr lang="en-US" sz="2800" dirty="0"/>
              <a:t>- privileges were based on principles that nobles provided security and justice for society. </a:t>
            </a:r>
          </a:p>
          <a:p>
            <a:pPr marL="457200" lvl="1" indent="0">
              <a:buNone/>
            </a:pPr>
            <a:r>
              <a:rPr lang="en-US" sz="2800" dirty="0"/>
              <a:t>3. </a:t>
            </a:r>
            <a:r>
              <a:rPr lang="en-US" sz="2800" b="1" i="1" dirty="0"/>
              <a:t>Peasants and inhabitants of the towns and cities</a:t>
            </a:r>
            <a:r>
              <a:rPr lang="en-US" sz="2800" dirty="0"/>
              <a:t>. </a:t>
            </a:r>
          </a:p>
        </p:txBody>
      </p:sp>
    </p:spTree>
    <p:extLst>
      <p:ext uri="{BB962C8B-B14F-4D97-AF65-F5344CB8AC3E}">
        <p14:creationId xmlns:p14="http://schemas.microsoft.com/office/powerpoint/2010/main" val="4122704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B6BE2-714B-4BAA-827B-6FB0C8B5D32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6BA9A79-2BF4-4DE7-BC72-709DD076C3A3}"/>
              </a:ext>
            </a:extLst>
          </p:cNvPr>
          <p:cNvSpPr>
            <a:spLocks noGrp="1"/>
          </p:cNvSpPr>
          <p:nvPr>
            <p:ph idx="1"/>
          </p:nvPr>
        </p:nvSpPr>
        <p:spPr/>
        <p:txBody>
          <a:bodyPr>
            <a:normAutofit/>
          </a:bodyPr>
          <a:lstStyle/>
          <a:p>
            <a:r>
              <a:rPr lang="en-US" sz="2400" dirty="0"/>
              <a:t>-A reconstruction of the aristocracy was well underway by 1500. </a:t>
            </a:r>
          </a:p>
          <a:p>
            <a:r>
              <a:rPr lang="en-US" sz="2400" dirty="0"/>
              <a:t>-The old nobility survived the rising costs, and new blood was infused in its ranks. </a:t>
            </a:r>
          </a:p>
          <a:p>
            <a:endParaRPr lang="en-US" sz="2400" dirty="0"/>
          </a:p>
          <a:p>
            <a:r>
              <a:rPr lang="en-US" sz="2400" dirty="0"/>
              <a:t>-The nobles, old and new, who constituted between two and three percent of the population managed to dominate society as they had done in the Middle Ages serving as military officers holding important political posts and advising the king. </a:t>
            </a:r>
          </a:p>
        </p:txBody>
      </p:sp>
    </p:spTree>
    <p:extLst>
      <p:ext uri="{BB962C8B-B14F-4D97-AF65-F5344CB8AC3E}">
        <p14:creationId xmlns:p14="http://schemas.microsoft.com/office/powerpoint/2010/main" val="1563258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2B180-ADE0-43CC-A64B-A0172E74206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80D422-A36A-4899-8E42-335C15C57845}"/>
              </a:ext>
            </a:extLst>
          </p:cNvPr>
          <p:cNvSpPr>
            <a:spLocks noGrp="1"/>
          </p:cNvSpPr>
          <p:nvPr>
            <p:ph idx="1"/>
          </p:nvPr>
        </p:nvSpPr>
        <p:spPr/>
        <p:txBody>
          <a:bodyPr>
            <a:normAutofit/>
          </a:bodyPr>
          <a:lstStyle/>
          <a:p>
            <a:r>
              <a:rPr lang="en-US" sz="2400" i="1" dirty="0"/>
              <a:t>The Book of the Courtier </a:t>
            </a:r>
            <a:r>
              <a:rPr lang="en-US" sz="2400" dirty="0"/>
              <a:t>by Baldassare Castiglione (1478-1529). </a:t>
            </a:r>
          </a:p>
          <a:p>
            <a:endParaRPr lang="en-US" sz="2400" dirty="0"/>
          </a:p>
          <a:p>
            <a:pPr lvl="1"/>
            <a:r>
              <a:rPr lang="en-US" sz="2400" dirty="0"/>
              <a:t>Nobles should posses fundamental native endowments, such as impeccable character, grace, talents, and noble birth. </a:t>
            </a:r>
          </a:p>
          <a:p>
            <a:pPr lvl="1"/>
            <a:endParaRPr lang="en-US" sz="2400" dirty="0"/>
          </a:p>
          <a:p>
            <a:pPr lvl="1"/>
            <a:r>
              <a:rPr lang="en-US" sz="2400" dirty="0"/>
              <a:t>Cultivate certain achievements, participate in military and bodily exercises. </a:t>
            </a:r>
          </a:p>
          <a:p>
            <a:pPr lvl="1"/>
            <a:r>
              <a:rPr lang="en-US" sz="2400" dirty="0"/>
              <a:t>Knights during the Renaissance, unlike medieval knights, were expected to have a classical education and to adorn his life with the arts by playing a musical instrument. </a:t>
            </a:r>
          </a:p>
        </p:txBody>
      </p:sp>
    </p:spTree>
    <p:extLst>
      <p:ext uri="{BB962C8B-B14F-4D97-AF65-F5344CB8AC3E}">
        <p14:creationId xmlns:p14="http://schemas.microsoft.com/office/powerpoint/2010/main" val="3399913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090D7-0B02-4316-B817-082381660F0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66DAF7-C0E0-4F75-A81C-881556913DE1}"/>
              </a:ext>
            </a:extLst>
          </p:cNvPr>
          <p:cNvSpPr>
            <a:spLocks noGrp="1"/>
          </p:cNvSpPr>
          <p:nvPr>
            <p:ph idx="1"/>
          </p:nvPr>
        </p:nvSpPr>
        <p:spPr/>
        <p:txBody>
          <a:bodyPr>
            <a:normAutofit/>
          </a:bodyPr>
          <a:lstStyle/>
          <a:p>
            <a:r>
              <a:rPr lang="en-US" sz="2800" dirty="0"/>
              <a:t>-A well developed personality became a social ideal of the aristocracy according to Castiglione. </a:t>
            </a:r>
          </a:p>
          <a:p>
            <a:endParaRPr lang="en-US" sz="2800" dirty="0"/>
          </a:p>
          <a:p>
            <a:r>
              <a:rPr lang="en-US" sz="2800" dirty="0"/>
              <a:t>-Nobles were expected to make good impressions; while being modest, they should not hide their accomplishments but show them with grace. </a:t>
            </a:r>
          </a:p>
        </p:txBody>
      </p:sp>
    </p:spTree>
    <p:extLst>
      <p:ext uri="{BB962C8B-B14F-4D97-AF65-F5344CB8AC3E}">
        <p14:creationId xmlns:p14="http://schemas.microsoft.com/office/powerpoint/2010/main" val="445336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87E8D-A1DF-46CA-A071-2AF9D0B823B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9C3AF45-D5D8-4294-B1AD-96B0F422B014}"/>
              </a:ext>
            </a:extLst>
          </p:cNvPr>
          <p:cNvSpPr>
            <a:spLocks noGrp="1"/>
          </p:cNvSpPr>
          <p:nvPr>
            <p:ph idx="1"/>
          </p:nvPr>
        </p:nvSpPr>
        <p:spPr/>
        <p:txBody>
          <a:bodyPr>
            <a:normAutofit/>
          </a:bodyPr>
          <a:lstStyle/>
          <a:p>
            <a:r>
              <a:rPr lang="en-US" sz="3200" dirty="0"/>
              <a:t>-Peasants made up the overwhelming mass of the Third Estate and continued to constitute 85 to 90 percent of the European population, except in the highly urbanized areas of northern Italy and Flanders (Belgium). </a:t>
            </a:r>
          </a:p>
        </p:txBody>
      </p:sp>
    </p:spTree>
    <p:extLst>
      <p:ext uri="{BB962C8B-B14F-4D97-AF65-F5344CB8AC3E}">
        <p14:creationId xmlns:p14="http://schemas.microsoft.com/office/powerpoint/2010/main" val="789896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B77C3-4655-403A-B81A-9835474447A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6A8C14-F2D5-4FF9-98DD-628445C94D00}"/>
              </a:ext>
            </a:extLst>
          </p:cNvPr>
          <p:cNvSpPr>
            <a:spLocks noGrp="1"/>
          </p:cNvSpPr>
          <p:nvPr>
            <p:ph idx="1"/>
          </p:nvPr>
        </p:nvSpPr>
        <p:spPr/>
        <p:txBody>
          <a:bodyPr>
            <a:normAutofit/>
          </a:bodyPr>
          <a:lstStyle/>
          <a:p>
            <a:r>
              <a:rPr lang="en-US" sz="2800" dirty="0"/>
              <a:t>-The most noticeable trend produced by the economic crisis of the fourteenth century was the decline of the manorial system and the continuing elimination of serfdom. </a:t>
            </a:r>
          </a:p>
        </p:txBody>
      </p:sp>
    </p:spTree>
    <p:extLst>
      <p:ext uri="{BB962C8B-B14F-4D97-AF65-F5344CB8AC3E}">
        <p14:creationId xmlns:p14="http://schemas.microsoft.com/office/powerpoint/2010/main" val="142224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C33A2-A03D-4B28-9E49-D37DE779DEC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D8481AE-E409-4388-A0FA-E67C86E47B93}"/>
              </a:ext>
            </a:extLst>
          </p:cNvPr>
          <p:cNvSpPr>
            <a:spLocks noGrp="1"/>
          </p:cNvSpPr>
          <p:nvPr>
            <p:ph idx="1"/>
          </p:nvPr>
        </p:nvSpPr>
        <p:spPr/>
        <p:txBody>
          <a:bodyPr>
            <a:normAutofit/>
          </a:bodyPr>
          <a:lstStyle/>
          <a:p>
            <a:r>
              <a:rPr lang="en-US" sz="2800" b="1" dirty="0"/>
              <a:t>Manorial system</a:t>
            </a:r>
          </a:p>
          <a:p>
            <a:r>
              <a:rPr lang="en-US" dirty="0"/>
              <a:t> -an economic and social system of medieval Europe. </a:t>
            </a:r>
          </a:p>
          <a:p>
            <a:pPr marL="201168" lvl="1" indent="0">
              <a:buNone/>
            </a:pPr>
            <a:r>
              <a:rPr lang="en-US" sz="2000" dirty="0"/>
              <a:t>-All legal and economic power belonged to the lord of the manor, who was supported economically from his land and from contributions from the peasant population under his authority. </a:t>
            </a:r>
          </a:p>
          <a:p>
            <a:pPr marL="201168" lvl="1" indent="0">
              <a:buNone/>
            </a:pPr>
            <a:endParaRPr lang="en-US" sz="2000" dirty="0"/>
          </a:p>
          <a:p>
            <a:pPr marL="201168" lvl="1" indent="0">
              <a:buNone/>
            </a:pPr>
            <a:r>
              <a:rPr lang="en-US" sz="2000" dirty="0"/>
              <a:t>-Tenants' obligations could be paid to the lord in the form of labor, goods, or coin. </a:t>
            </a:r>
          </a:p>
          <a:p>
            <a:pPr marL="201168" lvl="1" indent="0">
              <a:buNone/>
            </a:pPr>
            <a:r>
              <a:rPr lang="en-US" sz="2000" dirty="0"/>
              <a:t>-The manor was also a judicial and administrative unit. </a:t>
            </a:r>
          </a:p>
          <a:p>
            <a:pPr marL="201168" lvl="1" indent="0">
              <a:buNone/>
            </a:pPr>
            <a:r>
              <a:rPr lang="en-US" sz="2000" dirty="0"/>
              <a:t>-There were manorial courts, where lords were responsible for the administration of justice. </a:t>
            </a:r>
          </a:p>
        </p:txBody>
      </p:sp>
    </p:spTree>
    <p:extLst>
      <p:ext uri="{BB962C8B-B14F-4D97-AF65-F5344CB8AC3E}">
        <p14:creationId xmlns:p14="http://schemas.microsoft.com/office/powerpoint/2010/main" val="2752184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00CF3-852F-4863-BA0E-DF326F18BC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3EDE04C-4132-4740-96BA-8179BF5EDEF6}"/>
              </a:ext>
            </a:extLst>
          </p:cNvPr>
          <p:cNvSpPr>
            <a:spLocks noGrp="1"/>
          </p:cNvSpPr>
          <p:nvPr>
            <p:ph idx="1"/>
          </p:nvPr>
        </p:nvSpPr>
        <p:spPr/>
        <p:txBody>
          <a:bodyPr/>
          <a:lstStyle/>
          <a:p>
            <a:r>
              <a:rPr lang="en-US" sz="2400" dirty="0"/>
              <a:t>-Manorialism has its roots in the late Roman Empire, and was the dominant form of rural economics for most of western and central Europe throughout the Middle Ages (5th to 15th centuries). </a:t>
            </a:r>
          </a:p>
          <a:p>
            <a:endParaRPr lang="en-US" sz="2400" dirty="0"/>
          </a:p>
          <a:p>
            <a:r>
              <a:rPr lang="en-US" sz="2400" dirty="0"/>
              <a:t>-It was slowly replaced by money-based economies and other agricultural agreements.</a:t>
            </a:r>
          </a:p>
          <a:p>
            <a:endParaRPr lang="en-US" dirty="0"/>
          </a:p>
        </p:txBody>
      </p:sp>
    </p:spTree>
    <p:extLst>
      <p:ext uri="{BB962C8B-B14F-4D97-AF65-F5344CB8AC3E}">
        <p14:creationId xmlns:p14="http://schemas.microsoft.com/office/powerpoint/2010/main" val="1446100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7B377-EDC2-4701-8AEA-DD4A0D5334E7}"/>
              </a:ext>
            </a:extLst>
          </p:cNvPr>
          <p:cNvSpPr>
            <a:spLocks noGrp="1"/>
          </p:cNvSpPr>
          <p:nvPr>
            <p:ph type="title"/>
          </p:nvPr>
        </p:nvSpPr>
        <p:spPr/>
        <p:txBody>
          <a:bodyPr/>
          <a:lstStyle/>
          <a:p>
            <a:r>
              <a:rPr lang="en-US" dirty="0"/>
              <a:t>The Making of Renaissance Society </a:t>
            </a:r>
          </a:p>
        </p:txBody>
      </p:sp>
      <p:sp>
        <p:nvSpPr>
          <p:cNvPr id="3" name="Content Placeholder 2">
            <a:extLst>
              <a:ext uri="{FF2B5EF4-FFF2-40B4-BE49-F238E27FC236}">
                <a16:creationId xmlns:a16="http://schemas.microsoft.com/office/drawing/2014/main" id="{EB38E1D8-1F15-48DD-AC34-687646265345}"/>
              </a:ext>
            </a:extLst>
          </p:cNvPr>
          <p:cNvSpPr>
            <a:spLocks noGrp="1"/>
          </p:cNvSpPr>
          <p:nvPr>
            <p:ph idx="1"/>
          </p:nvPr>
        </p:nvSpPr>
        <p:spPr/>
        <p:txBody>
          <a:bodyPr>
            <a:normAutofit/>
          </a:bodyPr>
          <a:lstStyle/>
          <a:p>
            <a:r>
              <a:rPr lang="en-US" dirty="0"/>
              <a:t>-Manufacturing and trade increased, which helped the European economy recover from the fourteenth century. </a:t>
            </a:r>
          </a:p>
          <a:p>
            <a:endParaRPr lang="en-US" dirty="0"/>
          </a:p>
          <a:p>
            <a:r>
              <a:rPr lang="en-US" dirty="0"/>
              <a:t>-The Mediterranean area had flourishing commerce. </a:t>
            </a:r>
          </a:p>
          <a:p>
            <a:r>
              <a:rPr lang="en-US" dirty="0"/>
              <a:t>-For almost two hundred years, the Hansa had a monopoly on northern Europe trade in timber, fish, grain, metals, honey, and wines.</a:t>
            </a:r>
          </a:p>
          <a:p>
            <a:endParaRPr lang="en-US" dirty="0"/>
          </a:p>
          <a:p>
            <a:r>
              <a:rPr lang="en-US" b="1" i="1" dirty="0">
                <a:effectLst>
                  <a:outerShdw blurRad="38100" dist="38100" dir="2700000" algn="tl">
                    <a:srgbClr val="000000">
                      <a:alpha val="43137"/>
                    </a:srgbClr>
                  </a:outerShdw>
                </a:effectLst>
              </a:rPr>
              <a:t>Hansa</a:t>
            </a:r>
            <a:r>
              <a:rPr lang="en-US" dirty="0"/>
              <a:t>-  Hanseatic League, also called Hansa, German Hanse, organization founded by north German towns and German merchant communities abroad to protect their mutual trading interests. https://www.britannica.com/topic/Hanseatic-League</a:t>
            </a:r>
          </a:p>
        </p:txBody>
      </p:sp>
    </p:spTree>
    <p:extLst>
      <p:ext uri="{BB962C8B-B14F-4D97-AF65-F5344CB8AC3E}">
        <p14:creationId xmlns:p14="http://schemas.microsoft.com/office/powerpoint/2010/main" val="1144941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7F602-620D-4A2C-99C1-849AD205E6F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90DAD93-EAEC-482E-9AA4-0B131179145A}"/>
              </a:ext>
            </a:extLst>
          </p:cNvPr>
          <p:cNvSpPr>
            <a:spLocks noGrp="1"/>
          </p:cNvSpPr>
          <p:nvPr>
            <p:ph idx="1"/>
          </p:nvPr>
        </p:nvSpPr>
        <p:spPr/>
        <p:txBody>
          <a:bodyPr/>
          <a:lstStyle/>
          <a:p>
            <a:r>
              <a:rPr lang="en-US" sz="3200" b="1" dirty="0"/>
              <a:t>Serfdom </a:t>
            </a:r>
          </a:p>
          <a:p>
            <a:r>
              <a:rPr lang="en-US" sz="2800" dirty="0"/>
              <a:t>-a member of a servile feudal class bound to the land and subject to the will of its owner</a:t>
            </a:r>
          </a:p>
          <a:p>
            <a:endParaRPr lang="en-US" sz="2800" dirty="0"/>
          </a:p>
          <a:p>
            <a:pPr marL="0" indent="0">
              <a:buNone/>
            </a:pPr>
            <a:r>
              <a:rPr lang="en-US" sz="2800" dirty="0"/>
              <a:t> -In a feudal system, a peasant or worker known as a vassal received a piece of land in return for serving a lord or king, especially during times of war.</a:t>
            </a:r>
          </a:p>
        </p:txBody>
      </p:sp>
    </p:spTree>
    <p:extLst>
      <p:ext uri="{BB962C8B-B14F-4D97-AF65-F5344CB8AC3E}">
        <p14:creationId xmlns:p14="http://schemas.microsoft.com/office/powerpoint/2010/main" val="22985907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0976C-DF74-405F-855A-7518481F4C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08E16D-04A5-4719-86CB-77D63E06BEE1}"/>
              </a:ext>
            </a:extLst>
          </p:cNvPr>
          <p:cNvSpPr>
            <a:spLocks noGrp="1"/>
          </p:cNvSpPr>
          <p:nvPr>
            <p:ph idx="1"/>
          </p:nvPr>
        </p:nvSpPr>
        <p:spPr/>
        <p:txBody>
          <a:bodyPr>
            <a:normAutofit/>
          </a:bodyPr>
          <a:lstStyle/>
          <a:p>
            <a:r>
              <a:rPr lang="en-US" sz="2800" dirty="0"/>
              <a:t>-The contraction of the peasantry after the Black Death simply accelerated this process, since lords found it convenient to deal with the peasants by granting freedom and accepting rents. </a:t>
            </a:r>
          </a:p>
          <a:p>
            <a:endParaRPr lang="en-US" sz="2800" dirty="0"/>
          </a:p>
          <a:p>
            <a:r>
              <a:rPr lang="en-US" sz="2800" dirty="0"/>
              <a:t>-By the end of the fifteenth century, serfdom was declining in western Europe, and more and more peasants were becoming legally free. </a:t>
            </a:r>
          </a:p>
        </p:txBody>
      </p:sp>
    </p:spTree>
    <p:extLst>
      <p:ext uri="{BB962C8B-B14F-4D97-AF65-F5344CB8AC3E}">
        <p14:creationId xmlns:p14="http://schemas.microsoft.com/office/powerpoint/2010/main" val="699688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A1D68-EB72-4A35-8A89-7E8BCF90759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793D7F5-F347-4DE0-92C2-8E2FD695CF8F}"/>
              </a:ext>
            </a:extLst>
          </p:cNvPr>
          <p:cNvSpPr>
            <a:spLocks noGrp="1"/>
          </p:cNvSpPr>
          <p:nvPr>
            <p:ph idx="1"/>
          </p:nvPr>
        </p:nvSpPr>
        <p:spPr/>
        <p:txBody>
          <a:bodyPr/>
          <a:lstStyle/>
          <a:p>
            <a:r>
              <a:rPr lang="en-US" sz="2800" dirty="0"/>
              <a:t>Merchants and artisans from the burghers. </a:t>
            </a:r>
          </a:p>
          <a:p>
            <a:r>
              <a:rPr lang="en-US" sz="2800" b="1" i="1" dirty="0">
                <a:effectLst>
                  <a:outerShdw blurRad="38100" dist="38100" dir="2700000" algn="tl">
                    <a:srgbClr val="000000">
                      <a:alpha val="43137"/>
                    </a:srgbClr>
                  </a:outerShdw>
                </a:effectLst>
              </a:rPr>
              <a:t>Burghers</a:t>
            </a:r>
            <a:r>
              <a:rPr lang="en-US" sz="2800" dirty="0"/>
              <a:t> - a citizen of a town or city, typically a member of the wealthy bourgeoisie.</a:t>
            </a:r>
          </a:p>
          <a:p>
            <a:endParaRPr lang="en-US" dirty="0"/>
          </a:p>
          <a:p>
            <a:endParaRPr lang="en-US" dirty="0"/>
          </a:p>
        </p:txBody>
      </p:sp>
    </p:spTree>
    <p:extLst>
      <p:ext uri="{BB962C8B-B14F-4D97-AF65-F5344CB8AC3E}">
        <p14:creationId xmlns:p14="http://schemas.microsoft.com/office/powerpoint/2010/main" val="3918487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FBE8B-0A60-4C55-9B81-D1AC0D08434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4533742-A3A9-4E25-99BE-A79C5CB91DC1}"/>
              </a:ext>
            </a:extLst>
          </p:cNvPr>
          <p:cNvSpPr>
            <a:spLocks noGrp="1"/>
          </p:cNvSpPr>
          <p:nvPr>
            <p:ph idx="1"/>
          </p:nvPr>
        </p:nvSpPr>
        <p:spPr/>
        <p:txBody>
          <a:bodyPr>
            <a:normAutofit/>
          </a:bodyPr>
          <a:lstStyle/>
          <a:p>
            <a:r>
              <a:rPr lang="en-US" sz="2800" b="1" dirty="0"/>
              <a:t>Examining urban society from the top down. </a:t>
            </a:r>
          </a:p>
          <a:p>
            <a:pPr marL="0" indent="0">
              <a:buNone/>
            </a:pPr>
            <a:r>
              <a:rPr lang="en-US" dirty="0"/>
              <a:t> 1. </a:t>
            </a:r>
            <a:r>
              <a:rPr lang="en-US" b="1" dirty="0"/>
              <a:t>Patricians</a:t>
            </a:r>
            <a:r>
              <a:rPr lang="en-US" dirty="0"/>
              <a:t>- wealth from capitalistic enterprises in trade, industry, and banking enabled them to dominate their urban communities economically, socially, and politically. </a:t>
            </a:r>
          </a:p>
          <a:p>
            <a:pPr marL="0" indent="0">
              <a:buNone/>
            </a:pPr>
            <a:r>
              <a:rPr lang="en-US" dirty="0"/>
              <a:t>2. </a:t>
            </a:r>
            <a:r>
              <a:rPr lang="en-US" b="1" dirty="0"/>
              <a:t>Burghers</a:t>
            </a:r>
            <a:r>
              <a:rPr lang="en-US" dirty="0"/>
              <a:t>- shopkeepers, artisans, guild-masters (a small, economically independent artisan producer), and guild members, who were largely concerned with providing goods and services for local consumption. </a:t>
            </a:r>
          </a:p>
          <a:p>
            <a:pPr marL="0" indent="0">
              <a:buNone/>
            </a:pPr>
            <a:r>
              <a:rPr lang="en-US" dirty="0"/>
              <a:t>3.</a:t>
            </a:r>
            <a:r>
              <a:rPr lang="en-US" b="1" dirty="0"/>
              <a:t> </a:t>
            </a:r>
            <a:r>
              <a:rPr lang="en-US" b="1" dirty="0" err="1"/>
              <a:t>Propertyless</a:t>
            </a:r>
            <a:r>
              <a:rPr lang="en-US" b="1" dirty="0"/>
              <a:t>- </a:t>
            </a:r>
            <a:r>
              <a:rPr lang="en-US" dirty="0"/>
              <a:t>workers earning pitiful wages and the unemployment, living squalid (extremely dirty and unpleasant) and miserable lives; these people constituted thirty to forty percent of the population living in the cities. </a:t>
            </a:r>
          </a:p>
          <a:p>
            <a:pPr marL="0" indent="0">
              <a:buNone/>
            </a:pPr>
            <a:r>
              <a:rPr lang="en-US" dirty="0"/>
              <a:t>4. </a:t>
            </a:r>
            <a:r>
              <a:rPr lang="en-US" b="1" dirty="0"/>
              <a:t>Slaves</a:t>
            </a:r>
            <a:r>
              <a:rPr lang="en-US" dirty="0"/>
              <a:t>- agricultural slavery existed in the Early Middle Ages but had declined for economic reasons and been replaced by serfdom by the ninth century. </a:t>
            </a:r>
          </a:p>
        </p:txBody>
      </p:sp>
    </p:spTree>
    <p:extLst>
      <p:ext uri="{BB962C8B-B14F-4D97-AF65-F5344CB8AC3E}">
        <p14:creationId xmlns:p14="http://schemas.microsoft.com/office/powerpoint/2010/main" val="39223959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4D8DF-A918-44C4-A793-CE8B67620B7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702F5CD-90C9-4AA0-B417-84926EB77A5B}"/>
              </a:ext>
            </a:extLst>
          </p:cNvPr>
          <p:cNvSpPr>
            <a:spLocks noGrp="1"/>
          </p:cNvSpPr>
          <p:nvPr>
            <p:ph idx="1"/>
          </p:nvPr>
        </p:nvSpPr>
        <p:spPr/>
        <p:txBody>
          <a:bodyPr>
            <a:normAutofit/>
          </a:bodyPr>
          <a:lstStyle/>
          <a:p>
            <a:r>
              <a:rPr lang="en-US" sz="3200" dirty="0"/>
              <a:t>In many places in Europe in the late fourteenth and fifteenth centuries, urban poverty increased dramatically. </a:t>
            </a:r>
          </a:p>
          <a:p>
            <a:endParaRPr lang="en-US" sz="3200" dirty="0"/>
          </a:p>
          <a:p>
            <a:r>
              <a:rPr lang="en-US" sz="3200" b="1" i="1" dirty="0"/>
              <a:t>Indolent</a:t>
            </a:r>
            <a:r>
              <a:rPr lang="en-US" sz="3200" i="1" dirty="0"/>
              <a:t>- lazy or disease/ condition causing little or no pain.</a:t>
            </a:r>
          </a:p>
        </p:txBody>
      </p:sp>
    </p:spTree>
    <p:extLst>
      <p:ext uri="{BB962C8B-B14F-4D97-AF65-F5344CB8AC3E}">
        <p14:creationId xmlns:p14="http://schemas.microsoft.com/office/powerpoint/2010/main" val="13234560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EA38A-E1AD-4601-A6EA-C16B070C02F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7E78064-8A92-4C3A-A170-937CD09475D1}"/>
              </a:ext>
            </a:extLst>
          </p:cNvPr>
          <p:cNvSpPr>
            <a:spLocks noGrp="1"/>
          </p:cNvSpPr>
          <p:nvPr>
            <p:ph idx="1"/>
          </p:nvPr>
        </p:nvSpPr>
        <p:spPr/>
        <p:txBody>
          <a:bodyPr/>
          <a:lstStyle/>
          <a:p>
            <a:r>
              <a:rPr lang="en-US" dirty="0"/>
              <a:t>-Some domestic slaves did remain, but slavery in European society had largely disappeared by the eleventh century. It reappeared first in Spain, where both Christians and Muslims used captured prisoners as slaves during the lengthy Reconquista. </a:t>
            </a:r>
          </a:p>
          <a:p>
            <a:endParaRPr lang="en-US" dirty="0"/>
          </a:p>
          <a:p>
            <a:r>
              <a:rPr lang="en-US" b="1" i="1" dirty="0"/>
              <a:t>-Reconquista</a:t>
            </a:r>
            <a:r>
              <a:rPr lang="en-US" dirty="0"/>
              <a:t>- English Reconquest, in medieval Spain and Portugal, a series of campaigns by Christian states to recapture territory from the Muslims (Moors), who had occupied most of the Iberian Peninsula in the early 8th century.</a:t>
            </a:r>
          </a:p>
        </p:txBody>
      </p:sp>
    </p:spTree>
    <p:extLst>
      <p:ext uri="{BB962C8B-B14F-4D97-AF65-F5344CB8AC3E}">
        <p14:creationId xmlns:p14="http://schemas.microsoft.com/office/powerpoint/2010/main" val="36585937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02026-E904-416F-9611-4F8086ED793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97180EB-C80B-41F0-AE8B-032D8174DC26}"/>
              </a:ext>
            </a:extLst>
          </p:cNvPr>
          <p:cNvSpPr>
            <a:spLocks noGrp="1"/>
          </p:cNvSpPr>
          <p:nvPr>
            <p:ph idx="1"/>
          </p:nvPr>
        </p:nvSpPr>
        <p:spPr/>
        <p:txBody>
          <a:bodyPr>
            <a:normAutofit/>
          </a:bodyPr>
          <a:lstStyle/>
          <a:p>
            <a:r>
              <a:rPr lang="en-US" sz="2800" dirty="0"/>
              <a:t>-In the second half of the fourteenth century, the shortage of workers after the Black Death led Italians to introduce slavery on a fairly large scale. </a:t>
            </a:r>
          </a:p>
          <a:p>
            <a:endParaRPr lang="en-US" sz="2800" dirty="0"/>
          </a:p>
          <a:p>
            <a:r>
              <a:rPr lang="en-US" sz="2800" dirty="0"/>
              <a:t>-In 1363, the government of Florence authorized the unlimited importation of foreign slaves. </a:t>
            </a:r>
          </a:p>
        </p:txBody>
      </p:sp>
    </p:spTree>
    <p:extLst>
      <p:ext uri="{BB962C8B-B14F-4D97-AF65-F5344CB8AC3E}">
        <p14:creationId xmlns:p14="http://schemas.microsoft.com/office/powerpoint/2010/main" val="5235548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23B17-1C6D-4310-BE8E-2C670C95E5F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C4C0DB-9FDA-42A0-99C8-0C6A2BC9D7BB}"/>
              </a:ext>
            </a:extLst>
          </p:cNvPr>
          <p:cNvSpPr>
            <a:spLocks noGrp="1"/>
          </p:cNvSpPr>
          <p:nvPr>
            <p:ph idx="1"/>
          </p:nvPr>
        </p:nvSpPr>
        <p:spPr/>
        <p:txBody>
          <a:bodyPr>
            <a:normAutofit/>
          </a:bodyPr>
          <a:lstStyle/>
          <a:p>
            <a:r>
              <a:rPr lang="en-US" sz="2800" b="1" dirty="0"/>
              <a:t>Slave Occupations </a:t>
            </a:r>
          </a:p>
          <a:p>
            <a:pPr lvl="1"/>
            <a:r>
              <a:rPr lang="en-US" sz="2800" dirty="0"/>
              <a:t>Skilled workers, making handcrafted goods, household workers, girls served as nursemaids and boys as playmates. </a:t>
            </a:r>
          </a:p>
          <a:p>
            <a:pPr lvl="1"/>
            <a:r>
              <a:rPr lang="en-US" sz="2800" dirty="0"/>
              <a:t>Wealthy merchants owned two or three slaves. </a:t>
            </a:r>
          </a:p>
          <a:p>
            <a:pPr lvl="1"/>
            <a:r>
              <a:rPr lang="en-US" sz="2800" dirty="0"/>
              <a:t>Often men of the household took slaves as concubines, which sometimes led to the birth of illegitimate children. </a:t>
            </a:r>
          </a:p>
        </p:txBody>
      </p:sp>
    </p:spTree>
    <p:extLst>
      <p:ext uri="{BB962C8B-B14F-4D97-AF65-F5344CB8AC3E}">
        <p14:creationId xmlns:p14="http://schemas.microsoft.com/office/powerpoint/2010/main" val="9204377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96123-DFB6-4766-9CAA-AA64022EFA8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BA0CF28-7387-4F19-9D1E-044E822C446F}"/>
              </a:ext>
            </a:extLst>
          </p:cNvPr>
          <p:cNvSpPr>
            <a:spLocks noGrp="1"/>
          </p:cNvSpPr>
          <p:nvPr>
            <p:ph idx="1"/>
          </p:nvPr>
        </p:nvSpPr>
        <p:spPr/>
        <p:txBody>
          <a:bodyPr>
            <a:normAutofit/>
          </a:bodyPr>
          <a:lstStyle/>
          <a:p>
            <a:r>
              <a:rPr lang="en-US" sz="2800" dirty="0"/>
              <a:t>-Most slaves came from the Mediterranean and the Black Sea region.</a:t>
            </a:r>
          </a:p>
          <a:p>
            <a:r>
              <a:rPr lang="en-US" sz="2800" dirty="0"/>
              <a:t>-There were also slaves from Africa.</a:t>
            </a:r>
          </a:p>
          <a:p>
            <a:r>
              <a:rPr lang="en-US" sz="2800" dirty="0"/>
              <a:t>-Because of the lucrative nature of the slave trade, Italian merchants became involved in the transportation of slaves. </a:t>
            </a:r>
          </a:p>
          <a:p>
            <a:r>
              <a:rPr lang="en-US" sz="2800" dirty="0"/>
              <a:t>-Between 1414 and 1423, ten thousand slaves were sold on the Venetian market. </a:t>
            </a:r>
          </a:p>
          <a:p>
            <a:r>
              <a:rPr lang="en-US" sz="2800" dirty="0"/>
              <a:t>-Most slaves were females, especially young girls.  </a:t>
            </a:r>
          </a:p>
        </p:txBody>
      </p:sp>
    </p:spTree>
    <p:extLst>
      <p:ext uri="{BB962C8B-B14F-4D97-AF65-F5344CB8AC3E}">
        <p14:creationId xmlns:p14="http://schemas.microsoft.com/office/powerpoint/2010/main" val="37067763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33869-2357-406D-B571-C8A5083B040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0FEC5D-4DA7-4EC2-BBEA-89553EF76EC7}"/>
              </a:ext>
            </a:extLst>
          </p:cNvPr>
          <p:cNvSpPr>
            <a:spLocks noGrp="1"/>
          </p:cNvSpPr>
          <p:nvPr>
            <p:ph idx="1"/>
          </p:nvPr>
        </p:nvSpPr>
        <p:spPr/>
        <p:txBody>
          <a:bodyPr>
            <a:normAutofit/>
          </a:bodyPr>
          <a:lstStyle/>
          <a:p>
            <a:r>
              <a:rPr lang="en-US" sz="2400" dirty="0"/>
              <a:t>By the end of the 15</a:t>
            </a:r>
            <a:r>
              <a:rPr lang="en-US" sz="2400" baseline="30000" dirty="0"/>
              <a:t>th</a:t>
            </a:r>
            <a:r>
              <a:rPr lang="en-US" sz="2400" dirty="0"/>
              <a:t> century, slavery had declined dramatically in the Italian cities. </a:t>
            </a:r>
          </a:p>
          <a:p>
            <a:endParaRPr lang="en-US" sz="2400" dirty="0"/>
          </a:p>
          <a:p>
            <a:pPr marL="201168" lvl="1" indent="0">
              <a:buNone/>
            </a:pPr>
            <a:r>
              <a:rPr lang="en-US" sz="2400" dirty="0"/>
              <a:t>-Many slaves had been freed by their owners for humanitarian reasons, and the major source of slaves dried up as the Black Sea slave markets were closed to Italian traders after the Turks conquered the Byzantine Empire (</a:t>
            </a:r>
            <a:r>
              <a:rPr lang="en-US" sz="2400" i="1" dirty="0"/>
              <a:t>also referred to as the Eastern Roman Empire and Byzantium, was the continuation of the Roman Empire in its eastern provinces during Late Antiquity and the Middle Ages, when its capital city was Constantinople (modern-day Istanbul, which had been founded as Byzantium</a:t>
            </a:r>
            <a:r>
              <a:rPr lang="en-US" sz="2400" dirty="0"/>
              <a:t>).</a:t>
            </a:r>
          </a:p>
        </p:txBody>
      </p:sp>
    </p:spTree>
    <p:extLst>
      <p:ext uri="{BB962C8B-B14F-4D97-AF65-F5344CB8AC3E}">
        <p14:creationId xmlns:p14="http://schemas.microsoft.com/office/powerpoint/2010/main" val="2503231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9E75C-471C-4DFB-A89A-5FA8255ECF2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D0F1FEE-DA78-4E1F-92C7-E3AAE7EF52D4}"/>
              </a:ext>
            </a:extLst>
          </p:cNvPr>
          <p:cNvSpPr>
            <a:spLocks noGrp="1"/>
          </p:cNvSpPr>
          <p:nvPr>
            <p:ph idx="1"/>
          </p:nvPr>
        </p:nvSpPr>
        <p:spPr/>
        <p:txBody>
          <a:bodyPr>
            <a:normAutofit/>
          </a:bodyPr>
          <a:lstStyle/>
          <a:p>
            <a:r>
              <a:rPr lang="en-US" sz="2800" dirty="0"/>
              <a:t>-Trade recovered dramatically from the economic contraction (</a:t>
            </a:r>
            <a:r>
              <a:rPr lang="en-US" sz="2800" b="1" i="1" dirty="0"/>
              <a:t>A contraction is a phase of the business cycle in which the economy as a whole is in decline</a:t>
            </a:r>
            <a:r>
              <a:rPr lang="en-US" sz="2800" dirty="0"/>
              <a:t>) of the fourteenth century. </a:t>
            </a:r>
          </a:p>
          <a:p>
            <a:pPr marL="0" indent="0">
              <a:buNone/>
            </a:pPr>
            <a:endParaRPr lang="en-US" sz="2800" dirty="0"/>
          </a:p>
          <a:p>
            <a:r>
              <a:rPr lang="en-US" sz="2800" dirty="0"/>
              <a:t>-The Italians and especially the Venetians, despite new restive pressures on their eastern Mediterranean trade from the Ottoman Turks, continued to maintain a wealthy commercial empire. </a:t>
            </a:r>
          </a:p>
        </p:txBody>
      </p:sp>
    </p:spTree>
    <p:extLst>
      <p:ext uri="{BB962C8B-B14F-4D97-AF65-F5344CB8AC3E}">
        <p14:creationId xmlns:p14="http://schemas.microsoft.com/office/powerpoint/2010/main" val="8329780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02017-445B-4FAE-8533-03809C709AA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717CEF5-466F-416E-959C-E652714737F4}"/>
              </a:ext>
            </a:extLst>
          </p:cNvPr>
          <p:cNvSpPr>
            <a:spLocks noGrp="1"/>
          </p:cNvSpPr>
          <p:nvPr>
            <p:ph idx="1"/>
          </p:nvPr>
        </p:nvSpPr>
        <p:spPr/>
        <p:txBody>
          <a:bodyPr>
            <a:normAutofit/>
          </a:bodyPr>
          <a:lstStyle/>
          <a:p>
            <a:r>
              <a:rPr lang="en-US" sz="3200" dirty="0"/>
              <a:t>-Slaves, the domestic enemy, were expensive, and were dangerous and not worth the effort. </a:t>
            </a:r>
          </a:p>
          <a:p>
            <a:r>
              <a:rPr lang="en-US" sz="3200" dirty="0"/>
              <a:t>-Sixteenth century slaves were kept as curiosities. </a:t>
            </a:r>
          </a:p>
          <a:p>
            <a:r>
              <a:rPr lang="en-US" sz="3200" dirty="0"/>
              <a:t>-During the fifteenth century, the Portuguese had imported increasing numbers of African slaves from southern European markets. </a:t>
            </a:r>
          </a:p>
        </p:txBody>
      </p:sp>
    </p:spTree>
    <p:extLst>
      <p:ext uri="{BB962C8B-B14F-4D97-AF65-F5344CB8AC3E}">
        <p14:creationId xmlns:p14="http://schemas.microsoft.com/office/powerpoint/2010/main" val="20052346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EE954-B589-4BC8-BD1A-171456273A4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FF61F00-6109-452C-929D-938DC6654743}"/>
              </a:ext>
            </a:extLst>
          </p:cNvPr>
          <p:cNvSpPr>
            <a:spLocks noGrp="1"/>
          </p:cNvSpPr>
          <p:nvPr>
            <p:ph idx="1"/>
          </p:nvPr>
        </p:nvSpPr>
        <p:spPr/>
        <p:txBody>
          <a:bodyPr>
            <a:normAutofit/>
          </a:bodyPr>
          <a:lstStyle/>
          <a:p>
            <a:r>
              <a:rPr lang="en-US" sz="3200" dirty="0"/>
              <a:t>-The family meant the extended household of parents, children, and servants (if the family was wealthy) it could also include grandparents, widowed mothers, and even unmarried sisters. </a:t>
            </a:r>
          </a:p>
          <a:p>
            <a:endParaRPr lang="en-US" sz="3200" dirty="0"/>
          </a:p>
          <a:p>
            <a:r>
              <a:rPr lang="en-US" sz="3200" dirty="0"/>
              <a:t>-Family names could dominate an entire urban district. </a:t>
            </a:r>
          </a:p>
        </p:txBody>
      </p:sp>
    </p:spTree>
    <p:extLst>
      <p:ext uri="{BB962C8B-B14F-4D97-AF65-F5344CB8AC3E}">
        <p14:creationId xmlns:p14="http://schemas.microsoft.com/office/powerpoint/2010/main" val="26596076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CC2F0-995C-4252-89A0-72B59B0D645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C09DFAC-F688-4EAC-8C25-D938E6BA7B4C}"/>
              </a:ext>
            </a:extLst>
          </p:cNvPr>
          <p:cNvSpPr>
            <a:spLocks noGrp="1"/>
          </p:cNvSpPr>
          <p:nvPr>
            <p:ph idx="1"/>
          </p:nvPr>
        </p:nvSpPr>
        <p:spPr/>
        <p:txBody>
          <a:bodyPr>
            <a:normAutofit/>
          </a:bodyPr>
          <a:lstStyle/>
          <a:p>
            <a:r>
              <a:rPr lang="en-US" sz="3200" b="1" dirty="0"/>
              <a:t>Vendetta in the Italian Renaissance- </a:t>
            </a:r>
            <a:r>
              <a:rPr lang="en-US" sz="3200" dirty="0"/>
              <a:t>a crime committed by one family member fell on the entire family, ensuring that retaliation by the offended family would be a bloody affair involving large number of people. </a:t>
            </a:r>
          </a:p>
        </p:txBody>
      </p:sp>
    </p:spTree>
    <p:extLst>
      <p:ext uri="{BB962C8B-B14F-4D97-AF65-F5344CB8AC3E}">
        <p14:creationId xmlns:p14="http://schemas.microsoft.com/office/powerpoint/2010/main" val="2224986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AF9E2-4604-41D4-AEE3-D0DEC2C4ECF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7356F76-1838-4B01-850C-DCB48A26227F}"/>
              </a:ext>
            </a:extLst>
          </p:cNvPr>
          <p:cNvSpPr>
            <a:spLocks noGrp="1"/>
          </p:cNvSpPr>
          <p:nvPr>
            <p:ph idx="1"/>
          </p:nvPr>
        </p:nvSpPr>
        <p:spPr/>
        <p:txBody>
          <a:bodyPr/>
          <a:lstStyle/>
          <a:p>
            <a:r>
              <a:rPr lang="en-US" dirty="0"/>
              <a:t>-Marriages were arranged by parents to strengthen businesses or family ties. </a:t>
            </a:r>
          </a:p>
          <a:p>
            <a:endParaRPr lang="en-US" dirty="0"/>
          </a:p>
          <a:p>
            <a:r>
              <a:rPr lang="en-US" b="1" dirty="0"/>
              <a:t>Marriage contract/dowry- </a:t>
            </a:r>
            <a:r>
              <a:rPr lang="en-US" dirty="0"/>
              <a:t>money presented by the wife’s family to the husband upon marriage. </a:t>
            </a:r>
          </a:p>
          <a:p>
            <a:endParaRPr lang="en-US" dirty="0"/>
          </a:p>
          <a:p>
            <a:r>
              <a:rPr lang="en-US" dirty="0"/>
              <a:t>-With a large dowry, a bride could marry a man of higher status. </a:t>
            </a:r>
          </a:p>
        </p:txBody>
      </p:sp>
    </p:spTree>
    <p:extLst>
      <p:ext uri="{BB962C8B-B14F-4D97-AF65-F5344CB8AC3E}">
        <p14:creationId xmlns:p14="http://schemas.microsoft.com/office/powerpoint/2010/main" val="2817073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111B3-AAF4-4A9E-A590-081C16B023E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C0DDF35-5380-473C-BA61-73B263B0EACF}"/>
              </a:ext>
            </a:extLst>
          </p:cNvPr>
          <p:cNvSpPr>
            <a:spLocks noGrp="1"/>
          </p:cNvSpPr>
          <p:nvPr>
            <p:ph idx="1"/>
          </p:nvPr>
        </p:nvSpPr>
        <p:spPr/>
        <p:txBody>
          <a:bodyPr>
            <a:normAutofit/>
          </a:bodyPr>
          <a:lstStyle/>
          <a:p>
            <a:r>
              <a:rPr lang="en-US" sz="2800" dirty="0"/>
              <a:t>-The father/husband was the center of the Italian family (</a:t>
            </a:r>
            <a:r>
              <a:rPr lang="en-US" sz="2800" i="1" dirty="0"/>
              <a:t>his wife had no share in his wealth</a:t>
            </a:r>
            <a:r>
              <a:rPr lang="en-US" sz="2800" dirty="0"/>
              <a:t>). </a:t>
            </a:r>
          </a:p>
          <a:p>
            <a:r>
              <a:rPr lang="en-US" sz="2800" dirty="0"/>
              <a:t>-A father’s authority over his children was absolute. </a:t>
            </a:r>
          </a:p>
          <a:p>
            <a:r>
              <a:rPr lang="en-US" sz="2800" dirty="0"/>
              <a:t>-Adulthood came to children when the father went before a judge and formally emancipated them. The age of emancipation varied from early teens to late twenties. </a:t>
            </a:r>
          </a:p>
        </p:txBody>
      </p:sp>
    </p:spTree>
    <p:extLst>
      <p:ext uri="{BB962C8B-B14F-4D97-AF65-F5344CB8AC3E}">
        <p14:creationId xmlns:p14="http://schemas.microsoft.com/office/powerpoint/2010/main" val="21286505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65955-EBC6-480D-9CD0-1CF883B44B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37DF5F4-F4CE-4220-A8D0-1E808BF710F1}"/>
              </a:ext>
            </a:extLst>
          </p:cNvPr>
          <p:cNvSpPr>
            <a:spLocks noGrp="1"/>
          </p:cNvSpPr>
          <p:nvPr>
            <p:ph idx="1"/>
          </p:nvPr>
        </p:nvSpPr>
        <p:spPr/>
        <p:txBody>
          <a:bodyPr>
            <a:normAutofit/>
          </a:bodyPr>
          <a:lstStyle/>
          <a:p>
            <a:r>
              <a:rPr lang="en-US" sz="2400" dirty="0"/>
              <a:t>-The wife maintained the household, which gave women a sense of autonomy (</a:t>
            </a:r>
            <a:r>
              <a:rPr lang="en-US" sz="2400" i="1" dirty="0"/>
              <a:t>independence</a:t>
            </a:r>
            <a:r>
              <a:rPr lang="en-US" sz="2400" dirty="0"/>
              <a:t>). </a:t>
            </a:r>
          </a:p>
          <a:p>
            <a:endParaRPr lang="en-US" sz="2400" dirty="0"/>
          </a:p>
          <a:p>
            <a:r>
              <a:rPr lang="en-US" sz="2400" dirty="0"/>
              <a:t>-Most wives knew the primary function was to have children. </a:t>
            </a:r>
          </a:p>
          <a:p>
            <a:endParaRPr lang="en-US" sz="2400" dirty="0"/>
          </a:p>
          <a:p>
            <a:r>
              <a:rPr lang="en-US" sz="2400" dirty="0"/>
              <a:t>-Upper class women were frequently pregnant. They had wet nurses and did hot have to nurse themselves, so they could become pregnant more often. </a:t>
            </a:r>
          </a:p>
        </p:txBody>
      </p:sp>
    </p:spTree>
    <p:extLst>
      <p:ext uri="{BB962C8B-B14F-4D97-AF65-F5344CB8AC3E}">
        <p14:creationId xmlns:p14="http://schemas.microsoft.com/office/powerpoint/2010/main" val="40257458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270DA-2459-4E34-B742-E8D6809ADD2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B05FC74-47D6-4C5E-B0D3-5236DC75331F}"/>
              </a:ext>
            </a:extLst>
          </p:cNvPr>
          <p:cNvSpPr>
            <a:spLocks noGrp="1"/>
          </p:cNvSpPr>
          <p:nvPr>
            <p:ph idx="1"/>
          </p:nvPr>
        </p:nvSpPr>
        <p:spPr/>
        <p:txBody>
          <a:bodyPr/>
          <a:lstStyle/>
          <a:p>
            <a:r>
              <a:rPr lang="en-US" sz="2800" dirty="0"/>
              <a:t>-Childbirth was fearful. </a:t>
            </a:r>
          </a:p>
          <a:p>
            <a:r>
              <a:rPr lang="en-US" sz="2800" dirty="0"/>
              <a:t>-Women died during childbirth and many children did not live past the age of twenty. </a:t>
            </a:r>
          </a:p>
          <a:p>
            <a:endParaRPr lang="en-US" sz="2800" dirty="0"/>
          </a:p>
          <a:p>
            <a:r>
              <a:rPr lang="en-US" sz="2800" dirty="0"/>
              <a:t>-Upper class families wanted to have as many children as possible to have a surviving male heir. </a:t>
            </a:r>
          </a:p>
          <a:p>
            <a:endParaRPr lang="en-US" dirty="0"/>
          </a:p>
          <a:p>
            <a:endParaRPr lang="en-US" dirty="0"/>
          </a:p>
        </p:txBody>
      </p:sp>
    </p:spTree>
    <p:extLst>
      <p:ext uri="{BB962C8B-B14F-4D97-AF65-F5344CB8AC3E}">
        <p14:creationId xmlns:p14="http://schemas.microsoft.com/office/powerpoint/2010/main" val="416886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9FF08-192B-48EE-84BB-50DD799C29A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BEDB811-D889-4C2C-A83D-7B78CA748693}"/>
              </a:ext>
            </a:extLst>
          </p:cNvPr>
          <p:cNvSpPr>
            <a:spLocks noGrp="1"/>
          </p:cNvSpPr>
          <p:nvPr>
            <p:ph idx="1"/>
          </p:nvPr>
        </p:nvSpPr>
        <p:spPr/>
        <p:txBody>
          <a:bodyPr>
            <a:normAutofit/>
          </a:bodyPr>
          <a:lstStyle/>
          <a:p>
            <a:pPr marL="0" indent="0">
              <a:buNone/>
            </a:pPr>
            <a:r>
              <a:rPr lang="en-US" dirty="0">
                <a:solidFill>
                  <a:srgbClr val="C00000"/>
                </a:solidFill>
              </a:rPr>
              <a:t>Side notes</a:t>
            </a:r>
          </a:p>
          <a:p>
            <a:r>
              <a:rPr lang="en-US" dirty="0"/>
              <a:t> </a:t>
            </a:r>
          </a:p>
          <a:p>
            <a:r>
              <a:rPr lang="en-US" b="1" i="1" dirty="0"/>
              <a:t>Ottoman Turks </a:t>
            </a:r>
            <a:r>
              <a:rPr lang="en-US" i="1" dirty="0"/>
              <a:t>- were the one of the largest and longest lasting Empires in history. It was an empire inspired and sustained by Islam, and Islamic institutions. It replaced the Byzantine Empire as the major power in the Eastern Mediterranean. The Ottoman Empire reached its height under Suleiman the Magnificent (reigned 1520-66), when it expanded to cover the Balkans and Hungary, and reached the gates of Vienna. The Empire began to decline after being defeated at the Battle of Lepanto (1571) and losing almost its entire navy. It declined further during the next centuries, and was effectively finished off by the First World War and the Balkan Wars.</a:t>
            </a:r>
          </a:p>
        </p:txBody>
      </p:sp>
    </p:spTree>
    <p:extLst>
      <p:ext uri="{BB962C8B-B14F-4D97-AF65-F5344CB8AC3E}">
        <p14:creationId xmlns:p14="http://schemas.microsoft.com/office/powerpoint/2010/main" val="2853527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C3506-3021-4C03-835A-559720643A44}"/>
              </a:ext>
            </a:extLst>
          </p:cNvPr>
          <p:cNvSpPr>
            <a:spLocks noGrp="1"/>
          </p:cNvSpPr>
          <p:nvPr>
            <p:ph type="title"/>
          </p:nvPr>
        </p:nvSpPr>
        <p:spPr/>
        <p:txBody>
          <a:bodyPr/>
          <a:lstStyle/>
          <a:p>
            <a:r>
              <a:rPr lang="en-US" dirty="0"/>
              <a:t>allaboutturkey.com/ottoman.htm</a:t>
            </a:r>
          </a:p>
        </p:txBody>
      </p:sp>
      <p:pic>
        <p:nvPicPr>
          <p:cNvPr id="4" name="Content Placeholder 3">
            <a:extLst>
              <a:ext uri="{FF2B5EF4-FFF2-40B4-BE49-F238E27FC236}">
                <a16:creationId xmlns:a16="http://schemas.microsoft.com/office/drawing/2014/main" id="{E1FCFF65-3C69-4D93-AC0A-4190CE117326}"/>
              </a:ext>
            </a:extLst>
          </p:cNvPr>
          <p:cNvPicPr>
            <a:picLocks noGrp="1" noChangeAspect="1"/>
          </p:cNvPicPr>
          <p:nvPr>
            <p:ph idx="1"/>
          </p:nvPr>
        </p:nvPicPr>
        <p:blipFill>
          <a:blip r:embed="rId2"/>
          <a:stretch>
            <a:fillRect/>
          </a:stretch>
        </p:blipFill>
        <p:spPr>
          <a:xfrm>
            <a:off x="2126512" y="1605517"/>
            <a:ext cx="7697972" cy="4997302"/>
          </a:xfrm>
          <a:prstGeom prst="rect">
            <a:avLst/>
          </a:prstGeom>
        </p:spPr>
      </p:pic>
    </p:spTree>
    <p:extLst>
      <p:ext uri="{BB962C8B-B14F-4D97-AF65-F5344CB8AC3E}">
        <p14:creationId xmlns:p14="http://schemas.microsoft.com/office/powerpoint/2010/main" val="3920429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22363-368A-4A18-A6EF-20F79BAE1B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61DE3DB-3C1C-483A-8DAB-89E1E9212103}"/>
              </a:ext>
            </a:extLst>
          </p:cNvPr>
          <p:cNvSpPr>
            <a:spLocks noGrp="1"/>
          </p:cNvSpPr>
          <p:nvPr>
            <p:ph idx="1"/>
          </p:nvPr>
        </p:nvSpPr>
        <p:spPr/>
        <p:txBody>
          <a:bodyPr/>
          <a:lstStyle/>
          <a:p>
            <a:r>
              <a:rPr lang="en-US" dirty="0"/>
              <a:t>-</a:t>
            </a:r>
            <a:r>
              <a:rPr lang="en-US" sz="3200" dirty="0"/>
              <a:t>Not until the sixteenth century, when transatlantic discoveries gave new importance to the states along the ocean, did the petty Italian city-states begin to suffer from the competitive advantages of the ever growing and more powerful national territorial states. </a:t>
            </a:r>
          </a:p>
        </p:txBody>
      </p:sp>
    </p:spTree>
    <p:extLst>
      <p:ext uri="{BB962C8B-B14F-4D97-AF65-F5344CB8AC3E}">
        <p14:creationId xmlns:p14="http://schemas.microsoft.com/office/powerpoint/2010/main" val="2336715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361E7-D67B-4BCF-8D9C-622FE8569D1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4A12C43-2664-479F-9809-AD2B916C9828}"/>
              </a:ext>
            </a:extLst>
          </p:cNvPr>
          <p:cNvSpPr>
            <a:spLocks noGrp="1"/>
          </p:cNvSpPr>
          <p:nvPr>
            <p:ph idx="1"/>
          </p:nvPr>
        </p:nvSpPr>
        <p:spPr/>
        <p:txBody>
          <a:bodyPr>
            <a:normAutofit/>
          </a:bodyPr>
          <a:lstStyle/>
          <a:p>
            <a:r>
              <a:rPr lang="en-US" sz="2800" dirty="0"/>
              <a:t>-Luxury industries expanded especially silk, glassware, and hand worked items in metal and precious stones. </a:t>
            </a:r>
          </a:p>
          <a:p>
            <a:endParaRPr lang="en-US" sz="2800" dirty="0"/>
          </a:p>
          <a:p>
            <a:r>
              <a:rPr lang="en-US" sz="2800" b="1" i="1" dirty="0"/>
              <a:t>Other new industries, especially printing, mining, and metallurgy, began to rival the textile industry in the importance in the fifteenth century. </a:t>
            </a:r>
          </a:p>
        </p:txBody>
      </p:sp>
    </p:spTree>
    <p:extLst>
      <p:ext uri="{BB962C8B-B14F-4D97-AF65-F5344CB8AC3E}">
        <p14:creationId xmlns:p14="http://schemas.microsoft.com/office/powerpoint/2010/main" val="279356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6861C-2D37-44A1-87E7-EC753558845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F70FAE5-CCD9-410B-BEC5-0D6F0931D3E4}"/>
              </a:ext>
            </a:extLst>
          </p:cNvPr>
          <p:cNvSpPr>
            <a:spLocks noGrp="1"/>
          </p:cNvSpPr>
          <p:nvPr>
            <p:ph idx="1"/>
          </p:nvPr>
        </p:nvSpPr>
        <p:spPr/>
        <p:txBody>
          <a:bodyPr>
            <a:normAutofit/>
          </a:bodyPr>
          <a:lstStyle/>
          <a:p>
            <a:r>
              <a:rPr lang="en-US" dirty="0"/>
              <a:t>Especially valuable were the rich mineral deposits in central Europe, Hungary, the </a:t>
            </a:r>
            <a:r>
              <a:rPr lang="en-US" dirty="0" err="1"/>
              <a:t>Tryol</a:t>
            </a:r>
            <a:r>
              <a:rPr lang="en-US" dirty="0"/>
              <a:t>, Bohemia, and Saxony. </a:t>
            </a:r>
          </a:p>
          <a:p>
            <a:endParaRPr lang="en-US" dirty="0"/>
          </a:p>
          <a:p>
            <a:pPr marL="0" indent="0">
              <a:buNone/>
            </a:pPr>
            <a:r>
              <a:rPr lang="en-US" b="1" i="1" dirty="0">
                <a:effectLst>
                  <a:outerShdw blurRad="38100" dist="38100" dir="2700000" algn="tl">
                    <a:srgbClr val="000000">
                      <a:alpha val="43137"/>
                    </a:srgbClr>
                  </a:outerShdw>
                </a:effectLst>
              </a:rPr>
              <a:t>Tyrol</a:t>
            </a:r>
            <a:r>
              <a:rPr lang="en-US" dirty="0"/>
              <a:t>- Austria </a:t>
            </a:r>
          </a:p>
          <a:p>
            <a:pPr marL="0" indent="0">
              <a:buNone/>
            </a:pPr>
            <a:r>
              <a:rPr lang="en-US" b="1" i="1" dirty="0">
                <a:effectLst>
                  <a:outerShdw blurRad="38100" dist="38100" dir="2700000" algn="tl">
                    <a:srgbClr val="000000">
                      <a:alpha val="43137"/>
                    </a:srgbClr>
                  </a:outerShdw>
                </a:effectLst>
              </a:rPr>
              <a:t>Bohemia</a:t>
            </a:r>
            <a:r>
              <a:rPr lang="en-US" dirty="0"/>
              <a:t>- Czech Republic</a:t>
            </a:r>
          </a:p>
          <a:p>
            <a:pPr marL="0" indent="0">
              <a:buNone/>
            </a:pPr>
            <a:r>
              <a:rPr lang="en-US" b="1" i="1" dirty="0">
                <a:effectLst>
                  <a:outerShdw blurRad="38100" dist="38100" dir="2700000" algn="tl">
                    <a:srgbClr val="000000">
                      <a:alpha val="43137"/>
                    </a:srgbClr>
                  </a:outerShdw>
                </a:effectLst>
              </a:rPr>
              <a:t>Saxony</a:t>
            </a:r>
            <a:r>
              <a:rPr lang="en-US" dirty="0"/>
              <a:t>- Germany  </a:t>
            </a:r>
          </a:p>
          <a:p>
            <a:pPr marL="0" indent="0">
              <a:buNone/>
            </a:pPr>
            <a:endParaRPr lang="en-US" dirty="0"/>
          </a:p>
          <a:p>
            <a:pPr marL="0" indent="0">
              <a:buNone/>
            </a:pPr>
            <a:r>
              <a:rPr lang="en-US" i="1" dirty="0"/>
              <a:t>Separating metals from ores- slagging- </a:t>
            </a:r>
          </a:p>
          <a:p>
            <a:pPr marL="0" indent="0">
              <a:buNone/>
            </a:pPr>
            <a:r>
              <a:rPr lang="en-US" i="1" dirty="0"/>
              <a:t>stony waste matter separated from metals during the smelting or refining of ore.</a:t>
            </a:r>
          </a:p>
          <a:p>
            <a:pPr marL="0" indent="0">
              <a:buNone/>
            </a:pPr>
            <a:endParaRPr lang="en-US" dirty="0"/>
          </a:p>
        </p:txBody>
      </p:sp>
    </p:spTree>
    <p:extLst>
      <p:ext uri="{BB962C8B-B14F-4D97-AF65-F5344CB8AC3E}">
        <p14:creationId xmlns:p14="http://schemas.microsoft.com/office/powerpoint/2010/main" val="4123094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A7168-CEBD-4186-959A-8FCBB5A244E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22AF2B3-B59F-4AFB-9E06-0C8B1FBBA147}"/>
              </a:ext>
            </a:extLst>
          </p:cNvPr>
          <p:cNvSpPr>
            <a:spLocks noGrp="1"/>
          </p:cNvSpPr>
          <p:nvPr>
            <p:ph idx="1"/>
          </p:nvPr>
        </p:nvSpPr>
        <p:spPr/>
        <p:txBody>
          <a:bodyPr>
            <a:normAutofit/>
          </a:bodyPr>
          <a:lstStyle/>
          <a:p>
            <a:r>
              <a:rPr lang="en-US" sz="2800" dirty="0"/>
              <a:t>-Development of firearms – fourteenth century </a:t>
            </a:r>
          </a:p>
        </p:txBody>
      </p:sp>
    </p:spTree>
    <p:extLst>
      <p:ext uri="{BB962C8B-B14F-4D97-AF65-F5344CB8AC3E}">
        <p14:creationId xmlns:p14="http://schemas.microsoft.com/office/powerpoint/2010/main" val="267365576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3110</TotalTime>
  <Words>2041</Words>
  <Application>Microsoft Office PowerPoint</Application>
  <PresentationFormat>Widescreen</PresentationFormat>
  <Paragraphs>129</Paragraphs>
  <Slides>36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36</vt:i4>
      </vt:variant>
    </vt:vector>
  </HeadingPairs>
  <TitlesOfParts>
    <vt:vector size="39" baseType="lpstr">
      <vt:lpstr>Calibri</vt:lpstr>
      <vt:lpstr>Calibri Light</vt:lpstr>
      <vt:lpstr>Retrospect</vt:lpstr>
      <vt:lpstr>AP European History </vt:lpstr>
      <vt:lpstr>The Making of Renaissance Society </vt:lpstr>
      <vt:lpstr>PowerPoint Presentation</vt:lpstr>
      <vt:lpstr>PowerPoint Presentation</vt:lpstr>
      <vt:lpstr>allaboutturkey.com/ottoman.htm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dc:title>
  <dc:creator>Tyler Moudry</dc:creator>
  <cp:lastModifiedBy>Tyler Moudry</cp:lastModifiedBy>
  <cp:revision>18</cp:revision>
  <dcterms:created xsi:type="dcterms:W3CDTF">2018-08-23T17:37:38Z</dcterms:created>
  <dcterms:modified xsi:type="dcterms:W3CDTF">2019-05-31T13:39:43Z</dcterms:modified>
</cp:coreProperties>
</file>