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EF8F-0413-48EF-B9C7-E3B73B0E8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B7DA1-35AB-49DC-937E-113BF4351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6B6F7-2424-45FD-A328-166218F5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31A9-F62F-4BAF-9BBB-21AE03FD38A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4FFEE-2E26-417D-889A-C23B15C9F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00770-51FB-42CE-AD94-A8DCAD2E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30338-052C-4327-B2D6-6B04C325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8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245-5339-48DD-9A55-5C87C2F3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1B1F26-CA0A-40A9-9017-89E3A1C0F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2751B-4069-4B9A-B44F-89F965EF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31A9-F62F-4BAF-9BBB-21AE03FD38A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1E724-C4C9-4806-BF47-74B9E3AD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4AA03-0269-40FB-AC92-6D0FBC899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30338-052C-4327-B2D6-6B04C325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0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4F3A6B-9C43-4C2E-8BAB-DB504AFC3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373A0-6C53-4AE8-BFC8-AB047A62F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0969A-9B95-4E66-8860-77ACD6A8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31A9-F62F-4BAF-9BBB-21AE03FD38A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6842D-A399-42A7-83CC-FFBF70A9E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1A56A-8D8A-4EFF-BDA7-DC21369F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30338-052C-4327-B2D6-6B04C325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6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9890-2471-4723-BBA0-C1536131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B1124-4BCF-40E2-A3B5-1D79A97AE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668FD-5383-4CF4-AD28-2496060DD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31A9-F62F-4BAF-9BBB-21AE03FD38A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E35BC-B449-416D-92E9-0B55F5254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61191-23AE-4C93-BD6D-B97BDD12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30338-052C-4327-B2D6-6B04C325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6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84EA-E9F5-409C-8CEC-54DA4CB0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BB392-D405-402E-812C-E45F18432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B0E96-41D8-46ED-AAE1-66AEFCEF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31A9-F62F-4BAF-9BBB-21AE03FD38A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857D9-722F-447B-99F9-80FD1019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4158A-28A3-4123-B231-F4A48F6A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30338-052C-4327-B2D6-6B04C325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6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FF09-E8B5-45E5-B4B8-57B432975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FCBF4-73F9-4EA9-9851-B134A5786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6C484-0A55-482E-B448-C3ADCC96F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57DD6-A187-44AA-AA7B-1B77C7AD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31A9-F62F-4BAF-9BBB-21AE03FD38A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1C942-D4EA-44FB-850E-F75DA4EE0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1A2-7EFF-418A-B48B-4AD52177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30338-052C-4327-B2D6-6B04C325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CF9A-4CD2-4628-829D-4FC250D2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748C9-A6D5-4E69-AC11-50A400675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854C6-996A-4A62-BF65-87EC6D547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0A0F4A-48F3-4315-8D4F-D1227B0F4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5EBA54-28A3-4463-BA2D-23BAECF14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BCE7F5-9976-4E9A-BDA6-268B8A163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31A9-F62F-4BAF-9BBB-21AE03FD38A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0BEAA-1AED-49BE-B587-7DD6D3B5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C2D63B-528F-4055-8897-C3BDACB81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30338-052C-4327-B2D6-6B04C325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5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93667-6C95-4771-A8CC-0E656B4B5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F73E5-D9AB-4A12-AB96-5A2FD6252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31A9-F62F-4BAF-9BBB-21AE03FD38A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8316E0-2115-4865-9938-76002C82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6595B-25B0-4DDA-A06F-E72D5133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30338-052C-4327-B2D6-6B04C325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EEA20-CAEE-43DA-A77C-7CD8F3F4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31A9-F62F-4BAF-9BBB-21AE03FD38A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D7E234-DE92-45AE-A88D-EEDEFB72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8C0E7-635B-4B77-AEE3-FF3F3893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30338-052C-4327-B2D6-6B04C325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2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C6E7A-10EA-484A-A9BF-9923DD5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2D38-7666-40A1-8289-255E0ED06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B8E0E-7EA0-44AD-88CC-8C05F3B53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67F41-072C-4490-BF57-643F3675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31A9-F62F-4BAF-9BBB-21AE03FD38A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1343C-2298-4831-AC50-9E853261C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3C20E-51D8-4EC0-87F7-BD277CB06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30338-052C-4327-B2D6-6B04C325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4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267B-08DE-4870-A0C2-B00050D0D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C1A187-1F46-4797-9968-627338B144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698B2-D35C-4A5A-9AC5-9BF99E322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DEA9C-E812-4D82-9831-A8E7D0CC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31A9-F62F-4BAF-9BBB-21AE03FD38A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9939A-6BC2-4525-AB6C-36E24E744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C2C20-2721-4CE7-B2D9-2874A66F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30338-052C-4327-B2D6-6B04C325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9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CF695-9C47-4D16-B2A5-6E69CDAB7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3FF82-4509-4293-A9BB-A49BA212F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D8DF2-C60E-4A3F-94CB-9A66509AE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431A9-F62F-4BAF-9BBB-21AE03FD38A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1CBDC-3604-4967-97DF-E24857DC5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3B722-210B-4344-BC22-F5C7BAE9B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30338-052C-4327-B2D6-6B04C325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8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93D65-32E8-418C-BE2C-E27948330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 European History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55F43-C010-4E4B-92D8-CF6721D150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12- Recovery and Rebirth</a:t>
            </a:r>
          </a:p>
          <a:p>
            <a:r>
              <a:rPr lang="en-US" dirty="0"/>
              <a:t>The Age of the Renaissance </a:t>
            </a:r>
          </a:p>
          <a:p>
            <a:r>
              <a:rPr lang="en-US" dirty="0"/>
              <a:t>Text pp.302-335 </a:t>
            </a:r>
          </a:p>
        </p:txBody>
      </p:sp>
    </p:spTree>
    <p:extLst>
      <p:ext uri="{BB962C8B-B14F-4D97-AF65-F5344CB8AC3E}">
        <p14:creationId xmlns:p14="http://schemas.microsoft.com/office/powerpoint/2010/main" val="164976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AB8CF-4924-461A-BA9B-C1861D7C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E29B1-BF13-42A4-B6BE-215C3B200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Jacob Burckhardt claimed “Italians were the first born among the sons of modern Europe.” </a:t>
            </a:r>
          </a:p>
          <a:p>
            <a:r>
              <a:rPr lang="en-US" dirty="0"/>
              <a:t>He failed to recognize the depths of its religious sentiment; nevertheless,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established the framework for all modern interpretations of the Renaissance. </a:t>
            </a:r>
          </a:p>
        </p:txBody>
      </p:sp>
    </p:spTree>
    <p:extLst>
      <p:ext uri="{BB962C8B-B14F-4D97-AF65-F5344CB8AC3E}">
        <p14:creationId xmlns:p14="http://schemas.microsoft.com/office/powerpoint/2010/main" val="186707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22D23-B8DF-4223-A0F0-8A4127E6B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D70A9-25E1-4433-A9FF-0E07A62FE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Renaissance can still be viewed as a distinct period of European history that manifested itself first in Italy and then spread to the rest of Europe. </a:t>
            </a:r>
          </a:p>
        </p:txBody>
      </p:sp>
    </p:spTree>
    <p:extLst>
      <p:ext uri="{BB962C8B-B14F-4D97-AF65-F5344CB8AC3E}">
        <p14:creationId xmlns:p14="http://schemas.microsoft.com/office/powerpoint/2010/main" val="2026152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E1DBE-0C19-46D4-A5C0-CCE498604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6D4D3-1AEC-4EB1-8EDF-B32090780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Urban society- commercial preeminence and political evolution. </a:t>
            </a:r>
          </a:p>
          <a:p>
            <a:r>
              <a:rPr lang="en-US" dirty="0"/>
              <a:t>Mid-fourteenth century, Northern Italy, Independent city states. </a:t>
            </a:r>
          </a:p>
        </p:txBody>
      </p:sp>
    </p:spTree>
    <p:extLst>
      <p:ext uri="{BB962C8B-B14F-4D97-AF65-F5344CB8AC3E}">
        <p14:creationId xmlns:p14="http://schemas.microsoft.com/office/powerpoint/2010/main" val="4282088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7223-DCC9-411F-A181-6E23F4E1A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15C48-EA52-4272-810A-CFF8E3CBF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 urban society, a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secular </a:t>
            </a:r>
            <a:r>
              <a:rPr lang="en-US" dirty="0"/>
              <a:t>spirit emerged as increasing wealth created new possibilities for the enjoyment of worldly things. </a:t>
            </a:r>
          </a:p>
          <a:p>
            <a:endParaRPr lang="en-US" dirty="0"/>
          </a:p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Secular</a:t>
            </a:r>
            <a:r>
              <a:rPr lang="en-US" dirty="0"/>
              <a:t>- denoting attitudes, activities, or other things that have no religious or spiritual basis.</a:t>
            </a:r>
          </a:p>
        </p:txBody>
      </p:sp>
    </p:spTree>
    <p:extLst>
      <p:ext uri="{BB962C8B-B14F-4D97-AF65-F5344CB8AC3E}">
        <p14:creationId xmlns:p14="http://schemas.microsoft.com/office/powerpoint/2010/main" val="2029865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412F5-41E1-48DD-95E6-3A529C14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948B4-2AC0-4838-B0D6-E1E449ED1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Above all, the Renaissance was an age of recovery from the “calamitous fourteenth century.” </a:t>
            </a:r>
          </a:p>
          <a:p>
            <a:r>
              <a:rPr lang="en-US" dirty="0"/>
              <a:t>Recuperation from the effects of the Black Death, political disorder, and economic recession. </a:t>
            </a:r>
          </a:p>
        </p:txBody>
      </p:sp>
    </p:spTree>
    <p:extLst>
      <p:ext uri="{BB962C8B-B14F-4D97-AF65-F5344CB8AC3E}">
        <p14:creationId xmlns:p14="http://schemas.microsoft.com/office/powerpoint/2010/main" val="568770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2196C-FC5D-45DD-B66E-F079A0C4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AAED0-C703-4D72-A080-8BF197995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Black Death  - worldhistory.us/medieval-history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98CFA-6115-4F9E-95FD-AC02DCFDA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109" y="2331720"/>
            <a:ext cx="905256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71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AF7F-A663-4748-AFD0-E1C3AC17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www.history.com/topics/black-death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24538-7956-49B0-8466-4AEA42622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Black Death was a devastating global epidemic of bubonic plague that struck Europe and Asia in the mid-1300s. </a:t>
            </a:r>
          </a:p>
          <a:p>
            <a:r>
              <a:rPr lang="en-US" dirty="0"/>
              <a:t>The plague arrived in Europe in October 1347, when 12 ships from the Black Sea docked at the Sicilian port of Messina. </a:t>
            </a:r>
          </a:p>
          <a:p>
            <a:r>
              <a:rPr lang="en-US" dirty="0"/>
              <a:t>People gathered on the docks were met with a horrifying surprise: Most sailors aboard the ships were dead, and those still alive were gravely ill and covered in black boils that oozed blood and pus. </a:t>
            </a:r>
          </a:p>
          <a:p>
            <a:r>
              <a:rPr lang="en-US" dirty="0"/>
              <a:t>Sicilian authorities hastily ordered the fleet of “death ships” out of the harbor, but it was too late: Over the next five years, the Black Death would kill more than 20 million people in Europe – almost one-third of the continent’s population.</a:t>
            </a:r>
          </a:p>
        </p:txBody>
      </p:sp>
    </p:spTree>
    <p:extLst>
      <p:ext uri="{BB962C8B-B14F-4D97-AF65-F5344CB8AC3E}">
        <p14:creationId xmlns:p14="http://schemas.microsoft.com/office/powerpoint/2010/main" val="1243319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0E24-80C9-40DF-9ADE-1459668A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69858-2B31-4EA8-B4FE-FDE618EDE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Increasingly aware of their own historical past, Italian intellectuals became intensely interested in the Greco-Roman culture of the ancient Mediterranean world. 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Why? 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(The Middle ages had in fact preserved much of ancient Latin culture. The classics were still read and studied, even during the dark times). </a:t>
            </a:r>
          </a:p>
        </p:txBody>
      </p:sp>
    </p:spTree>
    <p:extLst>
      <p:ext uri="{BB962C8B-B14F-4D97-AF65-F5344CB8AC3E}">
        <p14:creationId xmlns:p14="http://schemas.microsoft.com/office/powerpoint/2010/main" val="520525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2D25-D5C4-4C57-BB4B-F0100C28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E5E3-4FF1-4ACE-9CC1-95A7DB595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attempts to reconcile the pagan philosophy of the Greco- Roman world with Christian thought, as well as new ways of viewing human beings was developing. </a:t>
            </a:r>
          </a:p>
          <a:p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was a revised emphasis on individual ability which became a major characteristic of the Italian Renaissance. </a:t>
            </a:r>
          </a:p>
        </p:txBody>
      </p:sp>
    </p:spTree>
    <p:extLst>
      <p:ext uri="{BB962C8B-B14F-4D97-AF65-F5344CB8AC3E}">
        <p14:creationId xmlns:p14="http://schemas.microsoft.com/office/powerpoint/2010/main" val="2760765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B15D-54A6-487F-8192-80A4B38BF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CD803-FE42-4ED3-AA15-90658E399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social ideal of the well-rounded personality or universal person (</a:t>
            </a:r>
            <a:r>
              <a:rPr lang="en-US" b="1" i="1" dirty="0" err="1"/>
              <a:t>l’uomo</a:t>
            </a:r>
            <a:r>
              <a:rPr lang="en-US" b="1" i="1" dirty="0"/>
              <a:t> universal</a:t>
            </a:r>
            <a:r>
              <a:rPr lang="en-US" dirty="0"/>
              <a:t>) who was capable of achievements in many areas of life. </a:t>
            </a:r>
          </a:p>
          <a:p>
            <a:endParaRPr lang="en-US" dirty="0"/>
          </a:p>
          <a:p>
            <a:r>
              <a:rPr lang="en-US" dirty="0"/>
              <a:t>However, not all Italians were part of the new social ideal. </a:t>
            </a:r>
          </a:p>
          <a:p>
            <a:r>
              <a:rPr lang="en-US" dirty="0"/>
              <a:t>It was primarily the wealthy upper class, who constituted a small percentage of the total population. </a:t>
            </a:r>
          </a:p>
        </p:txBody>
      </p:sp>
    </p:spTree>
    <p:extLst>
      <p:ext uri="{BB962C8B-B14F-4D97-AF65-F5344CB8AC3E}">
        <p14:creationId xmlns:p14="http://schemas.microsoft.com/office/powerpoint/2010/main" val="325238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C3F47-DA07-40D9-A53D-82CADFF32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0D662-FDBD-44E3-B382-E1DD4F5FB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Meaning and Characteristics of the Italian Renaissance</a:t>
            </a:r>
          </a:p>
          <a:p>
            <a:r>
              <a:rPr lang="en-US" dirty="0"/>
              <a:t>The Making of Renaissance Society </a:t>
            </a:r>
          </a:p>
          <a:p>
            <a:r>
              <a:rPr lang="en-US" dirty="0"/>
              <a:t>The Italian States in the Renaissance </a:t>
            </a:r>
          </a:p>
          <a:p>
            <a:r>
              <a:rPr lang="en-US" dirty="0"/>
              <a:t>The Intellectual Renaissance in Italy</a:t>
            </a:r>
          </a:p>
          <a:p>
            <a:r>
              <a:rPr lang="en-US" dirty="0"/>
              <a:t>The Artistic Renaissance</a:t>
            </a:r>
          </a:p>
          <a:p>
            <a:r>
              <a:rPr lang="en-US" dirty="0"/>
              <a:t>The European State in the Renaissance </a:t>
            </a:r>
          </a:p>
          <a:p>
            <a:r>
              <a:rPr lang="en-US" dirty="0"/>
              <a:t>The Church in the Renaissance </a:t>
            </a:r>
          </a:p>
          <a:p>
            <a:r>
              <a:rPr lang="en-US" dirty="0"/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3269880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260C-D2EA-4596-A4C4-F43D983D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E9A6D-49F4-4FF0-9534-FA7B28D67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achievements of the Italian Renaissance were the product of an elite, rather than a mass movement. </a:t>
            </a:r>
          </a:p>
          <a:p>
            <a:endParaRPr lang="en-US" dirty="0"/>
          </a:p>
          <a:p>
            <a:r>
              <a:rPr lang="en-US" dirty="0"/>
              <a:t>In the cities there was an indirect impact on ordinary people. </a:t>
            </a:r>
          </a:p>
          <a:p>
            <a:r>
              <a:rPr lang="en-US" dirty="0"/>
              <a:t>Accomplishments of the intellectuals and artists were most visible in the cities. </a:t>
            </a:r>
          </a:p>
        </p:txBody>
      </p:sp>
    </p:spTree>
    <p:extLst>
      <p:ext uri="{BB962C8B-B14F-4D97-AF65-F5344CB8AC3E}">
        <p14:creationId xmlns:p14="http://schemas.microsoft.com/office/powerpoint/2010/main" val="2251132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8140-47D6-487A-8D96-C5774C49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993FA-A3AE-45B5-97E9-7531F9CD3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Again, what characteristics distinguished the Renaissance from the Middle Ages? </a:t>
            </a:r>
          </a:p>
        </p:txBody>
      </p:sp>
    </p:spTree>
    <p:extLst>
      <p:ext uri="{BB962C8B-B14F-4D97-AF65-F5344CB8AC3E}">
        <p14:creationId xmlns:p14="http://schemas.microsoft.com/office/powerpoint/2010/main" val="325154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7748-CDE9-4F25-B4DD-848E424B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000B-3CF0-45E2-B887-826C3B81C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191"/>
            <a:ext cx="10515600" cy="52737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characteristics distinguish the Renaissance from the Middle Ages? </a:t>
            </a:r>
          </a:p>
          <a:p>
            <a:r>
              <a:rPr lang="en-US" dirty="0"/>
              <a:t>Who did Machiavelli’s works reflect the political realities of Renaissance Italy? </a:t>
            </a:r>
          </a:p>
          <a:p>
            <a:r>
              <a:rPr lang="en-US" dirty="0"/>
              <a:t>What has humanism, and what effect did it have on philosophy, education, attitudes toward politics, and the writing of history?</a:t>
            </a:r>
          </a:p>
          <a:p>
            <a:r>
              <a:rPr lang="en-US" dirty="0"/>
              <a:t>What were the chief characteristics of Renaissance art, and how did it differ in Italy and northern Europe? </a:t>
            </a:r>
          </a:p>
          <a:p>
            <a:r>
              <a:rPr lang="en-US" dirty="0"/>
              <a:t>Why do historians sometimes refer to the monarchies of the late fifteenth century as “new monarchies” or Renaissance states? </a:t>
            </a:r>
          </a:p>
          <a:p>
            <a:r>
              <a:rPr lang="en-US" dirty="0"/>
              <a:t>How did Renaissance art and the humanist movement reflect the political, economic, and social development of the period? </a:t>
            </a:r>
          </a:p>
        </p:txBody>
      </p:sp>
    </p:spTree>
    <p:extLst>
      <p:ext uri="{BB962C8B-B14F-4D97-AF65-F5344CB8AC3E}">
        <p14:creationId xmlns:p14="http://schemas.microsoft.com/office/powerpoint/2010/main" val="359449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309EC-F7FB-4E71-91B0-662D3B97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to Consider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69A1E-CB45-4649-9ADC-ACF6D507C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Were the fourteenth and fifteenth centuries a continuation of the Middle Ages or the beginning of a new era? </a:t>
            </a:r>
          </a:p>
          <a:p>
            <a:pPr lvl="1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positions can be defended. </a:t>
            </a:r>
          </a:p>
          <a:p>
            <a:pPr lvl="1"/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must considered when defending your position…</a:t>
            </a:r>
          </a:p>
          <a:p>
            <a:pPr lvl="1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Political change</a:t>
            </a:r>
          </a:p>
          <a:p>
            <a:pPr lvl="1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Economic change </a:t>
            </a:r>
          </a:p>
          <a:p>
            <a:pPr lvl="1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Artistic change </a:t>
            </a:r>
          </a:p>
          <a:p>
            <a:pPr lvl="1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Intellectual change </a:t>
            </a:r>
          </a:p>
        </p:txBody>
      </p:sp>
    </p:spTree>
    <p:extLst>
      <p:ext uri="{BB962C8B-B14F-4D97-AF65-F5344CB8AC3E}">
        <p14:creationId xmlns:p14="http://schemas.microsoft.com/office/powerpoint/2010/main" val="81324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76A5-F5B5-4310-826A-005F87FF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Humanists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8EE80-5E36-44B4-9A57-E6C444464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known as intellectuals of the ages called their period (from the mid-fourteenth to the mid-sixteenth century) an age of rebirth, believing that they had restored arts and letters to new glory after they had been “neglected” or “dead” for centuries. </a:t>
            </a:r>
          </a:p>
        </p:txBody>
      </p:sp>
    </p:spTree>
    <p:extLst>
      <p:ext uri="{BB962C8B-B14F-4D97-AF65-F5344CB8AC3E}">
        <p14:creationId xmlns:p14="http://schemas.microsoft.com/office/powerpoint/2010/main" val="2483313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5531-8536-4F19-B5A6-5D10BA77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Middle Ages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5F685-01BC-4C53-B272-354248776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7826"/>
          </a:xfrm>
        </p:spPr>
        <p:txBody>
          <a:bodyPr/>
          <a:lstStyle/>
          <a:p>
            <a:r>
              <a:rPr lang="en-US" dirty="0"/>
              <a:t>Europe between the fall of the Rome in 476 CE and the beginning of the Renaissance in the fourteenth century. </a:t>
            </a:r>
          </a:p>
          <a:p>
            <a:r>
              <a:rPr lang="en-US" dirty="0"/>
              <a:t>Many scholars call the era the “Medieval Period.” </a:t>
            </a:r>
          </a:p>
          <a:p>
            <a:r>
              <a:rPr lang="en-US" dirty="0"/>
              <a:t>Starting around the 14</a:t>
            </a:r>
            <a:r>
              <a:rPr lang="en-US" baseline="30000" dirty="0"/>
              <a:t>th</a:t>
            </a:r>
            <a:r>
              <a:rPr lang="en-US" dirty="0"/>
              <a:t> century, European thinkers, writers and artists began to look back and celebrate the art and culture of ancient Greece and Rome. </a:t>
            </a:r>
          </a:p>
          <a:p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 be argued the people of the Middle Ages had squandered the advancements of their predecessors. </a:t>
            </a:r>
            <a:r>
              <a:rPr lang="en-US" dirty="0">
                <a:solidFill>
                  <a:srgbClr val="7030A0"/>
                </a:solidFill>
              </a:rPr>
              <a:t>Are you for or against this statement? </a:t>
            </a:r>
          </a:p>
        </p:txBody>
      </p:sp>
    </p:spTree>
    <p:extLst>
      <p:ext uri="{BB962C8B-B14F-4D97-AF65-F5344CB8AC3E}">
        <p14:creationId xmlns:p14="http://schemas.microsoft.com/office/powerpoint/2010/main" val="1792438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E54C-E8F0-4D58-96BF-15EFA291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5AD34-4BD2-4F82-8D82-62097B597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way of thinking about the era in the “middle” or the fall of Rome and the rise of the Renaissance prevailed until relatively recently. </a:t>
            </a:r>
          </a:p>
          <a:p>
            <a:r>
              <a:rPr lang="en-US" dirty="0"/>
              <a:t>However, today’s scholars not that the era was as complex and vibrant as any other. 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What changes in society stimulated the beginning of the Renaissance? </a:t>
            </a:r>
          </a:p>
        </p:txBody>
      </p:sp>
    </p:spTree>
    <p:extLst>
      <p:ext uri="{BB962C8B-B14F-4D97-AF65-F5344CB8AC3E}">
        <p14:creationId xmlns:p14="http://schemas.microsoft.com/office/powerpoint/2010/main" val="25547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036CF-C24F-41AD-998C-2F87A807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1: Meaning and Characteristics of the Italian Renaissance.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A379B-E692-4551-8CB4-E66E53291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word Renaissance means rebirth. </a:t>
            </a:r>
          </a:p>
          <a:p>
            <a:r>
              <a:rPr lang="en-US" dirty="0"/>
              <a:t>Started in Italy, 1350 CE – 1550 CE. </a:t>
            </a:r>
          </a:p>
          <a:p>
            <a:r>
              <a:rPr lang="en-US" dirty="0"/>
              <a:t>Rebirth of antiquity of Greco-Roman civilization, marking a new age.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Between the end of the Roman Empire and their own era was a middle period (Middle Ages). </a:t>
            </a:r>
          </a:p>
          <a:p>
            <a:r>
              <a:rPr lang="en-US" dirty="0"/>
              <a:t>Characterized by darkness due to a lack of classical culture. </a:t>
            </a:r>
          </a:p>
        </p:txBody>
      </p:sp>
    </p:spTree>
    <p:extLst>
      <p:ext uri="{BB962C8B-B14F-4D97-AF65-F5344CB8AC3E}">
        <p14:creationId xmlns:p14="http://schemas.microsoft.com/office/powerpoint/2010/main" val="268984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9E87-0DB3-4724-8E98-1CC19CAC2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kappamapgroup.com/product/137-renaissance-italy-1350-1600/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67530B-3418-41F8-95C6-F45BD65C8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423" y="1022589"/>
            <a:ext cx="9347791" cy="5835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1109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994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AP European History </vt:lpstr>
      <vt:lpstr>Chapter Outline </vt:lpstr>
      <vt:lpstr>Focus Questions </vt:lpstr>
      <vt:lpstr>Question to Consider </vt:lpstr>
      <vt:lpstr>Humanists </vt:lpstr>
      <vt:lpstr>The Middle Ages </vt:lpstr>
      <vt:lpstr>PowerPoint Presentation</vt:lpstr>
      <vt:lpstr>Section 1: Meaning and Characteristics of the Italian Renaissance. </vt:lpstr>
      <vt:lpstr>kappamapgroup.com/product/137-renaissance-italy-1350-1600/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www.history.com/topics/black-death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European History</dc:title>
  <dc:creator>Tyler Moudry</dc:creator>
  <cp:lastModifiedBy>Tyler Moudry</cp:lastModifiedBy>
  <cp:revision>7</cp:revision>
  <dcterms:created xsi:type="dcterms:W3CDTF">2018-08-23T15:24:49Z</dcterms:created>
  <dcterms:modified xsi:type="dcterms:W3CDTF">2019-05-29T13:22:00Z</dcterms:modified>
</cp:coreProperties>
</file>